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86" r:id="rId2"/>
    <p:sldId id="263" r:id="rId3"/>
    <p:sldId id="262" r:id="rId4"/>
    <p:sldId id="316" r:id="rId5"/>
    <p:sldId id="261" r:id="rId6"/>
    <p:sldId id="265" r:id="rId7"/>
    <p:sldId id="256" r:id="rId8"/>
    <p:sldId id="257" r:id="rId9"/>
    <p:sldId id="268" r:id="rId10"/>
    <p:sldId id="272" r:id="rId11"/>
    <p:sldId id="301" r:id="rId12"/>
    <p:sldId id="307" r:id="rId13"/>
    <p:sldId id="302" r:id="rId14"/>
    <p:sldId id="303" r:id="rId15"/>
    <p:sldId id="304" r:id="rId16"/>
    <p:sldId id="309" r:id="rId17"/>
    <p:sldId id="299" r:id="rId18"/>
    <p:sldId id="305" r:id="rId19"/>
    <p:sldId id="308" r:id="rId20"/>
    <p:sldId id="306" r:id="rId21"/>
    <p:sldId id="259" r:id="rId22"/>
    <p:sldId id="258" r:id="rId23"/>
    <p:sldId id="260" r:id="rId24"/>
    <p:sldId id="269" r:id="rId25"/>
    <p:sldId id="270" r:id="rId26"/>
    <p:sldId id="271" r:id="rId27"/>
    <p:sldId id="273" r:id="rId28"/>
    <p:sldId id="274" r:id="rId29"/>
    <p:sldId id="275" r:id="rId30"/>
    <p:sldId id="277" r:id="rId31"/>
    <p:sldId id="278" r:id="rId32"/>
    <p:sldId id="279" r:id="rId33"/>
    <p:sldId id="280" r:id="rId34"/>
    <p:sldId id="276" r:id="rId35"/>
    <p:sldId id="310" r:id="rId36"/>
    <p:sldId id="311" r:id="rId37"/>
    <p:sldId id="312" r:id="rId38"/>
    <p:sldId id="313" r:id="rId39"/>
    <p:sldId id="314" r:id="rId40"/>
    <p:sldId id="315" r:id="rId41"/>
    <p:sldId id="281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3399"/>
    <a:srgbClr val="0000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DD1E3-453F-4BDD-873F-5EE24B1EA8AA}" type="datetimeFigureOut">
              <a:rPr lang="ru-RU" smtClean="0"/>
              <a:t>30.12.2025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72B3C-535A-447A-AF8F-6AA1C927E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144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A9C7BD-DFD9-478E-A6D2-D54C8CCF5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FECD1B7-8E35-4F2F-8999-96BA75A3D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819DE2E-4E25-4F81-9276-54E471819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C4934-32B5-4877-AD80-FF6359ABBF61}" type="datetime1">
              <a:rPr lang="ru-RU" smtClean="0"/>
              <a:t>30.12.2025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D8DF298-5505-4D32-AC60-1D4AA950B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07EF6D-88BC-48B3-9DB3-FA18FEBC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12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FAD795-6DBA-4141-9EFC-54BD631E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754D8A0-E937-42A0-B846-81AFD438B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18CEC8D-D207-4DF4-B8A9-B02A16B3F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38B1-7F0B-42B7-9EC6-ECFE030143FD}" type="datetime1">
              <a:rPr lang="ru-RU" smtClean="0"/>
              <a:t>30.12.2025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83C53E-193C-4EF1-ACD0-F12875F03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2BD7A72-0D9F-4F49-8C7F-F7BD6B1B9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079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84D0FEC-E8E5-47B0-9FE3-5AAE87D422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C01B007-761D-4F75-B65F-9A9E136AA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A41A62-47DA-46A2-B374-B82CAB59D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10BD-27AC-4265-9A9C-3EEE2D82F883}" type="datetime1">
              <a:rPr lang="ru-RU" smtClean="0"/>
              <a:t>30.12.2025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E929BB-A430-457F-B16F-C4EEFA7A0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8C48FC-1475-45FB-A12B-CC8B0ED68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170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F8F28D-5C4E-46F0-B885-B7DE24F6E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397DEAB-3138-4160-BDA7-30E92526F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142EA59-B128-4BCB-A2F4-A30931F9E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FAB49-B6EA-4344-BAF3-706FD95C47F0}" type="datetime1">
              <a:rPr lang="ru-RU" smtClean="0"/>
              <a:t>30.12.2025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C7427C6-990B-4100-AE26-AEDC6216A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DC92F7F-A9EB-4CA8-B1D6-BB01D83D2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31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E62C08-6F5D-433F-B10D-56EF7FE65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1EAC2FC-538E-4BD1-865F-FB16DEEDA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194F3D6-EC14-4D81-BCF6-9A47919CC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7C9A7-7948-4B0E-9549-47991FC3EF82}" type="datetime1">
              <a:rPr lang="ru-RU" smtClean="0"/>
              <a:t>30.12.2025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2E1A17-BD3A-49D1-89F6-5FB9FA061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C64F52-F15F-46DE-989C-1DA83EB2F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457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DFD798-8B3B-4A88-88C0-569C751AB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627DD6-3071-47C1-A08C-F140604F4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4EC5C89-3FDE-4477-A233-012DFAF0E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AFFBAB8-7DAC-483E-88CC-CE07E789C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9534-ABAB-4552-9C2D-E930CBD72EDC}" type="datetime1">
              <a:rPr lang="ru-RU" smtClean="0"/>
              <a:t>30.12.2025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B0649FA-434A-45C0-89B7-9085FF2C9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9E7379D-FC45-4BB1-BC55-28B83DE69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981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F5D88E-DDC1-47E4-B943-590644C84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06A498B-F0E6-4594-B21A-7272872A8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13210D2-642F-4524-8397-30C1EB1AD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BADE044-9185-4CB3-A2C8-299E7F0F6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A991C2F-C7A9-4E9F-9468-63817A34C5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F7E0FF3-875B-4576-84CD-D4EE75612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F1F1-A076-4BBC-B0A4-6841BAF49C01}" type="datetime1">
              <a:rPr lang="ru-RU" smtClean="0"/>
              <a:t>30.12.2025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E9EADEC-FBBC-4229-B029-68DEAD510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8C51A2E-80D1-4AA9-B20A-AC2712E2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61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5767C3-8D25-4A09-906A-642D570AD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CC15F86-5F43-4B3C-9515-2C5B521DC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A2644-3434-4ED7-BEEA-E160CD6F7F68}" type="datetime1">
              <a:rPr lang="ru-RU" smtClean="0"/>
              <a:t>30.12.2025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9BA6434-1240-441E-95D4-0FAC3CA41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FA656C0-371F-4FDE-A089-8B3F6915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96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A1A6C4-FE8E-4C3C-A9FB-64FCCB310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9FF0-E3A4-4C6A-B354-06D944166F49}" type="datetime1">
              <a:rPr lang="ru-RU" smtClean="0"/>
              <a:t>30.12.2025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9EC14BC-0507-42E5-BCCD-DBE3EE3B8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DA977CB-D2F7-4F8E-95DA-B1CD520C1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54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B17CBC-B233-4EF3-82CD-8276EB282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C59766-4CF8-47A3-B64C-70E69E1D9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25349B8-A2C1-476F-844D-A383E0335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60E9247-CC87-4691-8A0E-6BF2E6276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42BA-98C5-4D9C-8148-82D8E06C156C}" type="datetime1">
              <a:rPr lang="ru-RU" smtClean="0"/>
              <a:t>30.12.2025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1A42308-6E4D-49D5-9521-F29EBDD92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36CF32E-AD02-4EE8-8602-193220D8A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82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9FB747-FE0D-4EF4-9882-8D50B1314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A481C5C-D733-4F5A-8795-69F60B6E7D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0BE7D43-3E77-4404-A403-06832A8F5F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B5050F8-37E2-4B7A-8A19-2F2C41B56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119E6-14D3-4D24-B102-3D62CD98248B}" type="datetime1">
              <a:rPr lang="ru-RU" smtClean="0"/>
              <a:t>30.12.2025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6EDCCB8-D326-4D8E-839E-9E682DDDE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81CCA1E-B018-4E2F-B366-3F9E9CC70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225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F8709-510D-4204-9BF8-0AC8819BB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3016816-0E7A-4A79-9783-E1354C531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7376E49-A89D-40E7-9470-BE5C477ED1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29827-9E8F-4268-A34A-55C77BCBE51A}" type="datetime1">
              <a:rPr lang="ru-RU" smtClean="0"/>
              <a:t>30.12.2025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61764C3-1268-4549-96FD-8A3E51538A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7BDB48E-C5A4-4098-A13F-499AB4E0A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78C29-3A30-4FF7-8042-3DF300F39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727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lackpantera.ru/useful/health/sickness/4730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5155" y="2492896"/>
            <a:ext cx="8988424" cy="28369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УЧРЕЖДЕНИЯ, ОСУЩЕСТВЛЯЮЩИЕ ОЗДОРОВИТЕЛЬНЫЕ МЕРОПРИЯТИЯ СРЕДИ ДЕТЕЙ И ПОДРОСТКОВ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xmlns="" id="{117B5648-7390-405A-BA9D-63DB38A6A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ru-RU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3F324F-9A6A-41EE-9A02-28BD0E417E54}"/>
              </a:ext>
            </a:extLst>
          </p:cNvPr>
          <p:cNvSpPr txBox="1"/>
          <p:nvPr/>
        </p:nvSpPr>
        <p:spPr>
          <a:xfrm>
            <a:off x="0" y="6378868"/>
            <a:ext cx="5484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профессор, д.м.н. Квасов Алексей Романович</a:t>
            </a:r>
          </a:p>
        </p:txBody>
      </p:sp>
    </p:spTree>
    <p:extLst>
      <p:ext uri="{BB962C8B-B14F-4D97-AF65-F5344CB8AC3E}">
        <p14:creationId xmlns:p14="http://schemas.microsoft.com/office/powerpoint/2010/main" val="75431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7524" y="188640"/>
            <a:ext cx="8568952" cy="70609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ПО ОСНОВНОМУ НАЗНАЧЕНИЮ</a:t>
            </a:r>
            <a:endParaRPr lang="ru-RU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186065"/>
            <a:ext cx="8496944" cy="532859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смысл разделять все оздоровительные учреждения на общеоздоровительные и специализированные.</a:t>
            </a:r>
          </a:p>
          <a:p>
            <a:pPr marL="0" indent="0" algn="ctr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Общеоздоровительны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практически здоровых детей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летние детские дачи (4-7 лет),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летние стационарные загородные лагеря (7-15 лет),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палаточные лагеря (12-17),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лагеря труда и отдыха (15-17 лет),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спортивно-оздоровительные (12-17 лет)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военно-патриотические (15-17 лет),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семейного типа, дома отдыха (7-14 лет),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летние пришкольные (городские) лагеря дневного пребывания (7-15 лет).</a:t>
            </a:r>
          </a:p>
          <a:p>
            <a:pPr marL="0" indent="0" algn="ctr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нарушениями здоровья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санатории (общие и специальные), санаторно-лесные школы, полустационары и площадки, летние стационарные загородные лагеря санаторного типа, кабинеты ЛФК, сезонные санатории при школах 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ЛПУ</a:t>
            </a:r>
            <a:endParaRPr lang="ru-RU" sz="24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5DFD07D8-AA9D-4D12-979D-F07CE1BBF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77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ОБЩЕОЗДОРОВИТЕЛЬНЫЕ ОРГАНИЗАЦИИ</a:t>
            </a:r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данным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реестра,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массовыми являются стационарные загородные оздоровительные лагеря, городские пришкольные лагеря с дневным пребыванием и палаточные лагеря.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классическими традиционно рассматриваются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загородные оздоровительные лагеря (детские оздоровительные </a:t>
            </a:r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которых часто организуются спортивно-оздоровительные, военно-патриотические, лидерские и даже санаторного типа. 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и условия </a:t>
            </a:r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продолжительности программа является краткосрочной, то есть реализуется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лагерной смены (21 день)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Оптимальное количество детей в отряде – 15 человек.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 деятельности осуществляют: начальник лагеря,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6C2ED78-F37E-4549-9996-270C52F7E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14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ОБЩЕОЗДОРОВИТЕЛЬНЫЕ ОРГАНИЗАЦИИ </a:t>
            </a:r>
            <a:r>
              <a:rPr lang="ru-RU" sz="31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</a:t>
            </a:r>
            <a:br>
              <a:rPr lang="ru-RU" sz="31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Привитие навыков здорового образа жизни, укрепление здоровья.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системы физического оздоровления детей в условиях временного коллектива.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к активным формам деятельности учащихся группы риска.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Преодолеть разрыв между физическим и духовным развитием детей средством игры, познавательной и трудовой деятельностью.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разнообразной досуговой деятельности, и прежде всего – активного общения с природой.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школьников навыков общения и толерантности.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ребят к творческим видам деятельности, развитие творческого мышления.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в сознании школьников нравственной и культурной ценности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 укрепление связей школы, семьи, учреждений дополнительного образования, культуры и др.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50B76FB-2ED5-4DEF-86F5-6FD214784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44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1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ОБЩЕОЗДОРОВИТЕЛЬНЫЕ ОРГАНИЗАЦИИ</a:t>
            </a:r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Выбор </a:t>
            </a:r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места размещения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40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Принципиальным является требование размеще­ния загородных оздоровительных учреждений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лес­ном массиве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желательно на берегу естественного водоема, который может быть использован для купа­ния детей.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выборе земельного участка загородного уч­реждения необходимо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определить: территорию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исходя из рекомендации, что на одного воспитанника должно приходиться от 200 до 275 м</a:t>
            </a:r>
            <a:r>
              <a:rPr lang="ru-RU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зависимости от наполняемости учреждения (от 160 до 1600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воспитанников).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с увеличением числа воспитанников площадь снижает­ся. 200 м</a:t>
            </a:r>
            <a:r>
              <a:rPr lang="ru-RU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минимальная норма. Дошкольные — 100 м</a:t>
            </a:r>
            <a:r>
              <a:rPr lang="ru-RU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83B4CE7-9BB9-4B18-B70B-107F81427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02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ОБЩЕОЗДОРОВИТЕЛЬНЫЕ ОРГАНИЗАЦИИ зонирование территории участка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строго разделена на функциональ­ные зоны: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жилая зона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Застройка должна быть осущест­влена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павильонному типу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(блочному).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па­вильон предназначен для определенного возраста (отряд, группа). Павильон (блоки) должен иметь ото­пительные сооружения на случай ненастной, сырой и холодной погоды. Эта система строительства должна обеспечивать поддержание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оптимального противоэ­пидемического режима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(групповая изоляция, разо­бщение отрядов)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Здесь же сооружены отрядные пло­щади, линейки.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культурно-бытового обслуживания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(для лагерей);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спорта и отдыха;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административно-хозяйственная зона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куда обязательно входят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пищеблок, столовая, медпункт с изолятором. </a:t>
            </a:r>
          </a:p>
          <a:p>
            <a:pPr marL="0" indent="0" algn="just"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разделены </a:t>
            </a:r>
            <a:r>
              <a:rPr 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полосами зеленых насаждений шириной в 25 метров. </a:t>
            </a:r>
            <a:endParaRPr lang="ru-RU" sz="22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озеленения – не менее 50% всей площади </a:t>
            </a:r>
            <a:r>
              <a:rPr lang="ru-RU" sz="2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</a:t>
            </a:r>
            <a:endParaRPr lang="ru-RU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9B0CDC3-7B8F-4BEE-8DAB-6CFA4A287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51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9412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ОБЩЕОЗДОРОВИТЕЛЬНЫЕ ОРГАНИЗАЦИИ подготовка к открытию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15790"/>
            <a:ext cx="8229600" cy="528156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проведению оздоровительного периода начинается задолго до его начала. Прежде всего производится учет всех оз­доровительных учреждений, их состояние, благоу­строенность. С этой целью на каждый объект состав­ляется 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санитарный паспорт.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место в са­нитарном паспорте отведено описанию системы 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во­доснабжения, канализации, предполагаемых мето­дов удаления твердых и жидких отбросов с терри­тории оздоровительного учреждения.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предполагаемые изменения, 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 специалистами 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санэпиднадзора,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вносятся в ежегодно составляемый 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план-задание.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Определен­ное значение имеют замечания 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врача-педиатра,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ра­ботавшего весь оздоровительный период в конкрет­ном учреждении.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организационных этапов подготовки уч­реждения является работа 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приемной (лагерной) комиссии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кото­рая определяет готовность учреждения к эксплуата­ции (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составляется подробный акт).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Заезд детей в </a:t>
            </a:r>
            <a:r>
              <a:rPr lang="ru-RU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не­паспортизированные</a:t>
            </a: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учреждения </a:t>
            </a:r>
            <a:r>
              <a:rPr lang="ru-RU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за­прещен</a:t>
            </a:r>
            <a:endParaRPr lang="ru-RU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7914592-6B9F-4116-9D32-7097A62CD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6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de-4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0808"/>
            <a:ext cx="8064896" cy="6075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5DE9E91C-0F59-4629-B88A-275C05D33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39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НОРМАТИВНЫЙ ДОКУМЕНТ </a:t>
            </a:r>
            <a:endParaRPr lang="ru-RU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91264" cy="53285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28.09.2020 № 28 Мо с к в а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санитарных правил</a:t>
            </a:r>
          </a:p>
          <a:p>
            <a:pPr marL="0" indent="0" algn="ctr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 2.4.3648-20 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«Санитарно-эпидемиологические требования к организациям воспитания и обучения,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 и оздоровления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молодежи»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(введен с 01.01.2021)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7EB456A-8A1E-4DF2-86FC-B42A38057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57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792"/>
            <a:ext cx="8229600" cy="156428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ОБЩЕОЗДОРОВИТЕЛЬНЫЕ ОРГАНИЗАЦИИ </a:t>
            </a:r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разнообразная работа в лагере направлена на проведение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 оздоровительных ме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роприя­тий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обеспечивает соответствующий режим дня, в основе которого лежит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двигательная активность ребенка и подростка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пре­имущественно на свежем воздухе с минимальной за­висимостью от характера погодных условий.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должен гарантировать: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физкультуру и занятия спортом не менее 3-4 ч в день;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общественно-полезный труд (от 1-2 ч в день);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удлинение послеобеденного сна;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купание в естественном водоеме (бассейне) между завтраком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обедом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3C8084D-5DFA-4FF1-BD33-D13D89B68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20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364" y="332656"/>
            <a:ext cx="8363272" cy="11381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ОБЩЕОЗДОРОВИТЕЛЬНЫЕ ОРГАНИЗАЦИИ Оздоровительная </a:t>
            </a:r>
            <a:r>
              <a:rPr lang="ru-RU" sz="31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Основополагающими идеями в работе с детьми в летнем лагере является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и укрепление здоровья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поэтому в программу включены следующие мероприятия: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детей медицинским работником в начале и в конце смены;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гимнастика;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солнечных и воздушных ванн (в течение всего времени пребывания в лагере в светлое время суток);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пешеходных экскурсий;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выездных экскурсий;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здорового питания детей;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спортивно-массовых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мероприятий:спортивные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эстафеты;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спортивные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A6D446B-7737-4AA6-9C0D-B57D1462B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51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ОЗДОРОВИТЕЛЬНЫЕ ОРГАНИЗАЦИИ В РЕЕСТРЕ ОБЪЕКТОВ РОСПОТРЕБНАДЗОРА </a:t>
            </a:r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ГД РПН, </a:t>
            </a:r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2025)</a:t>
            </a:r>
            <a:endParaRPr lang="ru-RU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3459042"/>
              </p:ext>
            </p:extLst>
          </p:nvPr>
        </p:nvGraphicFramePr>
        <p:xfrm>
          <a:off x="395536" y="1412776"/>
          <a:ext cx="8378108" cy="47070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1726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Типы оздоровительных</a:t>
                      </a:r>
                    </a:p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организаций (ОО)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 г.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по ОО</a:t>
                      </a:r>
                    </a:p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(+/-)%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по детям </a:t>
                      </a:r>
                    </a:p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(+/-)%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ОО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детей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ОО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детей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49 720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5 553 720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42 788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5 615 612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Стационарные загородные ОО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1 544 748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1 648 477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+6,7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Стационарные загородные ОО санаторного типа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360 403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270 196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Детские санатории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173 114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89 677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-48,2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Палаточные лагеря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2 081*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243 461*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143 397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-47,6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-41,1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Организации с дневным пребыванием детей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3 105 985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34 817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2 729 761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Лагеря труда и отдыха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3 511*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147 693*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123 241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-16,6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9536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Прочие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814*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3895A8A9-0C97-40E7-81FC-0E914A0E8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2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ОБЩЕОЗДОРОВИТЕЛЬНЫЕ ОРГАНИЗАЦИИ </a:t>
            </a:r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endParaRPr lang="ru-RU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191822" cy="49435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Учитывая высокую двигательную активность, должен быть правильно решен вопрос организации питания детей и подростков.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моментом является то, что в период оздоровительного сезона увеличиваются нормы отпуска продуктов на одного воспитанника 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+10%).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 должен обеспечивать 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2800-3000 ккал в сутки.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загородных учреждениях рекомендуется </a:t>
            </a:r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5-разовое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Организуется </a:t>
            </a: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 и 2-й ужин.</a:t>
            </a:r>
            <a:r>
              <a:rPr lang="ru-RU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благотворно и более физиологично влия­ет на процесс укладывания и ночной сон детей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под­ростков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E528881-18DA-4AF0-A473-C6705B46E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58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66428" y="287535"/>
            <a:ext cx="7211144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/>
              <a:t/>
            </a:r>
            <a:br>
              <a:rPr lang="ru-RU" sz="3100" dirty="0"/>
            </a:br>
            <a:r>
              <a:rPr lang="ru-RU" sz="31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ОБЩЕОЗДОРОВИТЕЛЬНЫЕ ОРГАНИЗАЦИИ</a:t>
            </a:r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05192"/>
            <a:ext cx="8229600" cy="56166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Спортивно-оздоровительные лагеря,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вид оздоровительно-образовательной деятельности является: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продолжением учебно-тренировочного процесса для юных спортсменов, воспитанников детско-юношеских спортивных школ;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рекреативно-оздоровительной сменой для обучающихся, основным содержанием деятельности, которых служит развитие скоростных, силовых и двигательных качеств, как и выносливости в одном из видов физкультурно-оздоровительной или спортивной направленности.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Размеща­ется вблизи действующих спортивных центров и пред­назначен для активного отдыха, укрепления здоро­вья и повышения уровня спортивного мастерства.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Туристские лагеря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полевые (палаточные) по различным видам туризма (водный, пеший, горный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и.т.п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и краеведения с практической отработкой туристских навыков на основе теоретических знаний, полученных обучающимися в объединениях туристско-краеведческого направления системы дополнительного образования детей в течение года; проводимые в полевых условиях, где активно используются туристские навыки для обучающихся различной степени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подготовленности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7CCDE1D-2362-40F3-87F1-3707F5201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46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4420" y="260648"/>
            <a:ext cx="7355160" cy="63408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ОБЩЕОЗДОРОВИТЕЛЬНЫЕ ОРГАНИЗАЦИИ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54006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Лагеря (либо отдельные их смены) труда и отдыха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 круглосуточным или дневным пребыванием: форма приобретения обучающимися и воспитанниками практических трудовых навыков и вовлечения их в общественно-полезную деятельность в сочетании с формированием у них навыков здорового образа жизни в период каникул.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в трудовом объ­единении строится с учетом возраста и гармоничес­кого сочетания труда и отдыха. Характер труда стро­го определен по времени и тяжести. Вид трудовой деятельности не должен противоречить законода­тельству об охране здоровья подростков. К любому виду труда подростки допускаются после прохожде­ния инструктажа по охране труда, технике безопас­ности и производственной санитарии. Калорийность рациона повышается до 3500 ккал.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Летние (зимние) школы по направлениям детского творчества или, иначе говоря, культурно-познавательные,  интеллектуальные  (профильные) лагеря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стационарная или передвижная форма активного отдыха, где в основе совместной деятельности педагога и обучающегося лежит нацеленность на творческое освоение мира. Эта разновидность лагеря может быть организована как творческая дача, мастерская, фестиваль, смотр, экскурсия и т.д.</a:t>
            </a:r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7B4FFA87-A7B3-4E80-B7B4-DBABF2A86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29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56792" y="332656"/>
            <a:ext cx="6995120" cy="5620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ОБЩЕОЗДОРОВИТЕЛЬНЫЕ ОРГАНИЗАЦИИ</a:t>
            </a:r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113462"/>
            <a:ext cx="8445624" cy="561662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Лидерские лагеря: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форма освоения социально-творческой деятельности, сопровождаемой активным отдыхом и оздоровлением, в прежней терминологии – лагеря актива детских и молодежных общественных объединений и органов ученического самоуправления.</a:t>
            </a:r>
          </a:p>
          <a:p>
            <a:pPr marL="0" indent="0" algn="just">
              <a:buNone/>
            </a:pPr>
            <a:r>
              <a:rPr lang="ru-RU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Оборонно-спортивные и гражданско-патриотические лагеря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форма образовательной и оздоровительной деятельности с ярко выраженной гражданской направленностью, где реализуется программы дополнительного образования детей,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допрофессиональной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подготовки по оборонно-техническим видам спорта, школы безопасности, юных моряков, пограничников, десантников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и.т.п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Организуется на базе учреждений, специализирующихся на военно-технических видах спорта (автомотоклуб, аэроклуб, радиоклуб).</a:t>
            </a:r>
          </a:p>
          <a:p>
            <a:pPr marL="0" indent="0" algn="just"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Значительная часть времени отводится военной (4 ч) и физической (2 ч) подготовке. В соответствии с характером проводимых мероприятий набор обору­дования и оснащения должен соответствовать требо­ваниям по проектированию оздоровительных и тру­довых лагерей для учащихся старших классов.</a:t>
            </a:r>
          </a:p>
          <a:p>
            <a:pPr marL="0" indent="0" algn="just">
              <a:buNone/>
            </a:pPr>
            <a:r>
              <a:rPr lang="ru-RU" sz="3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лагеря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форма совместного сотворчества организации досуга родителей, детей и педагогов в рекреативной среде лагерного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3221D18B-AE0F-4DEA-B760-CB05BD766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4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80145" y="188640"/>
            <a:ext cx="718371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ОБЩЕОЗДОРОВИТЕЛЬНЫЕ ОРГАНИЗАЦИИ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2406330"/>
            <a:ext cx="8517632" cy="43350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массовый вид летнего оздоровительного учреждения, организуемого, как правило, на базе городских общеобразовательных школ.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– такие же как 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оздоровительных лагерей.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режима определяются временем дневного пребывания детей.</a:t>
            </a:r>
          </a:p>
          <a:p>
            <a:pPr marL="0" indent="0" algn="just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приводятся перечни документов, необходимых для официального открытия  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CF8D1AA-16BD-4F53-A111-F38E1AB05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5A1710B-9821-4A4E-AE31-C83DE09B0873}"/>
              </a:ext>
            </a:extLst>
          </p:cNvPr>
          <p:cNvSpPr txBox="1"/>
          <p:nvPr/>
        </p:nvSpPr>
        <p:spPr>
          <a:xfrm>
            <a:off x="611560" y="1634217"/>
            <a:ext cx="64087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Лагерь дневного пребывания </a:t>
            </a:r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12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/>
            </a:r>
            <a:br>
              <a:rPr lang="ru-RU" sz="3600" b="1" dirty="0"/>
            </a:br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НА ОТКРЫТИЕ</a:t>
            </a:r>
            <a:endParaRPr lang="ru-RU" sz="40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slide3-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465237"/>
            <a:ext cx="8229600" cy="537562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D79CA41D-052A-4538-B75C-A2ABB1F65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69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/>
            </a:r>
            <a:br>
              <a:rPr lang="ru-RU" sz="3600" b="1" dirty="0"/>
            </a:br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НА ОТКРЫТИЕ</a:t>
            </a:r>
            <a:r>
              <a:rPr lang="ru-RU" sz="4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slide4-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69770"/>
            <a:ext cx="8229600" cy="538029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BD5F1BB-FDF2-46D6-943D-5E18B07E5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1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/>
            </a:r>
            <a:br>
              <a:rPr lang="ru-RU" sz="3600" b="1" dirty="0"/>
            </a:br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НА ОТКРЫТИЕ</a:t>
            </a:r>
            <a:b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slide5-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94" y="1230865"/>
            <a:ext cx="8147248" cy="549061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1C282358-B426-4AB9-8F42-459FCB7A5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92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/>
            </a:r>
            <a:br>
              <a:rPr lang="ru-RU" sz="3600" b="1" dirty="0"/>
            </a:br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НА ОТКРЫТИЕ</a:t>
            </a:r>
            <a:r>
              <a:rPr lang="ru-RU" sz="4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slide8-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185024"/>
            <a:ext cx="8229600" cy="537562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3E5E3EF-97C8-495B-8F95-375352BC1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26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260648"/>
            <a:ext cx="8676456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СПЕЦИАЛИЗИРОВАННЫЕ ОЗДОРОВИТЕЛЬНЫЕ ОРГАНИЗАЦИИ </a:t>
            </a:r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Санаторно-лесные (оздоровительные) школы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484784"/>
            <a:ext cx="8586700" cy="48965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предоставить детям и подросткам, больным 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туберкулезом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физически ослабленным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которые не могут по состоянию своего здоровья успешно учиться в общеобразовательной школе, возможность нормально продолжать учебные занятия в условиях санаторного режима в интернате. Эти школы устраиваются в благоприятных природных условиях: за городом или в городской черте на хороших больших озелененных земельных участках.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санаторно-лесные школы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направляются дети и подростки,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в общеобразовательных школах, через отборочные комиссии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туберкулезных диспансерах или детских поликлиниках. </a:t>
            </a:r>
            <a:endParaRPr lang="ru-RU" sz="18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физически ослабленные, с туберкулезной интоксикацией, с формами туберкулеза, не требующими госпитализации, а также после перенесенных тяжелых инфекционных заболеваний направляются в санаторно-лесные школы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 на 2 месяца, а зимой на 4-4,5 месяца. 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находящиеся в санаторно-лесной школе,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обучаются по программам общеобразовательной школы,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этом учебные занятия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органически связаны с оздоровительной и санитарно-гигиенической работой. </a:t>
            </a:r>
            <a:endParaRPr lang="ru-RU" sz="18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этому достигается восстановление сил и здоровья детей и подростков и повышение качества их учебной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F1E6E8CC-CD11-43A6-8F23-7DD1CA2B8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30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634082"/>
          </a:xfrm>
        </p:spPr>
        <p:txBody>
          <a:bodyPr>
            <a:noAutofit/>
          </a:bodyPr>
          <a:lstStyle/>
          <a:p>
            <a:pPr algn="ctr"/>
            <a:r>
              <a:rPr lang="ru-RU" sz="31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 ОЗДОРОВИТЕЛЬНЫХ ОРГАНИЗАЦИЙ</a:t>
            </a:r>
            <a:endParaRPr lang="ru-RU" sz="31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00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280920" cy="530361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868C3B8-5799-42B2-AF9B-9C702FD48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46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СПЕЦИАЛИЗИРОВАННЫЕ ОЗДОРОВИТЕЛЬНЫЕ ОРГАНИЗАЦИИ Детские </a:t>
            </a:r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5112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Стационарная помощь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и подросткам, перенесшим тяжелые, острые заболевания, оказывается через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соматические (общего типа) санатории.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санаторий общего типа (соматический) дети и подростки направляются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срок 45-50 дней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они находятся в условиях санаторного режима, получают усиленное питание и принимают лечебные процедуры.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и подростков,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больных туберкулезом (легких, желез, кожи, костей), имеются специальные детские санатории - местные и климатические. </a:t>
            </a:r>
            <a:endParaRPr lang="ru-RU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санатории дети направляются врачами-специалистами через туберкулезные диспансеры.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Нервнобольные 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получают лечение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специальных детских </a:t>
            </a:r>
            <a:r>
              <a:rPr lang="ru-RU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нейродиспансерах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нейрокабинетах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детских поликлиник и поликлиник для взрослых и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санаториях и больницах для нервных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FD336C64-D0FA-4387-A9F8-EC80F7DFA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3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СПЕЦИАЛИЗИРОВАННЫЕ ОЗДОРОВИТЕЛЬНЫЕ ОРГАНИЗАЦИИ Дневные </a:t>
            </a:r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санатории (полустационары</a:t>
            </a:r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295003"/>
            <a:ext cx="8291264" cy="50613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удовлетворения санаторной помощью больных детей и подростков без отрыва от учения в школе в системе органов здравоохранения при детских отделениях поликлиник и детских поликлиниках имеются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дневные санатории (полустационары</a:t>
            </a:r>
            <a:r>
              <a:rPr lang="ru-RU" sz="2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2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подростки посещают эти санатории после учебных занятий, преимущественно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вторую смену (с 13-14 часов до 20-21 часов вечера). 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дневных санаториях детям и подросткам предоставляются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санаторное питание, санаторный режим и лечебные процедуры. 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этих учреждениях они имеют возможность под наблюдением педагогов приготовить свои уроки к следующему дню.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полустационары имеют большое значение в деле помощи больным детям и подросткам, нуждающимся в санаторном лечении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отрыва от учебных занятий в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D9DCB50C-03C6-4B4D-99DC-53A0B4428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0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СПЕЦИАЛИЗИРОВАННЫЕ ОЗДОРОВИТЕЛЬНЫЕ ОРГАНИЗАЦИИ Кабинеты </a:t>
            </a:r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лечебной физкультуры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18864" y="1960240"/>
            <a:ext cx="7869560" cy="5069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детских поликлиниках и детских отделениях общих поликлиник для детей и подростков с физическими дефектами костно-мышечного аппарата (сколиозы, кифозы, остатки детских параличей и пр.) организуются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кабинеты лечебной физкультуры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специальных помещениях и на специальном ортопедическом оборудовании дети и подростки проходят, в зависимости от возраста и характера дефекта, все необходимые виды тренировки и укрепления костно-мышечного аппарата, что дает им возможность постепенно исправлять свои дефекты и заниматься наравне с остальными учащимися в школах. 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и подростки в этих кабинетах получают также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общеукрепляющее и физиотерапевтическое </a:t>
            </a:r>
            <a:r>
              <a:rPr lang="ru-RU" sz="2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</a:t>
            </a:r>
            <a:endParaRPr lang="ru-RU" sz="2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A7751A89-0C89-4109-9F11-DDBBE8A55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08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СПЕЦИАЛИЗИРОВАННЫЕ ОЗДОРОВИТЕЛЬНЫЕ ОРГАНИЗАЦИИ Лагеря </a:t>
            </a:r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санаторного типа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628800"/>
            <a:ext cx="8424936" cy="511256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Лагеря санаторного типа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создаются для детей в возрасте от 7 до 14 лет. Срок пребывания в них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увели­чен до 45 дней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Оптимальная вместимость —300 чело­век. Это, как правило,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хроническими заболева­ниями различных органов и систем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них должны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созданы условия для проведения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общеукрепляющег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специаль­ного медикаментозного лечения, физиотерапии, лечеб­ной гимнастики, диетотерапии.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значение в комплексе оздоровительных мероприятий имеет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питания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полноценным и базироваться на перечне продук­тов, разработанном Институтом питания РАМН.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любой диете питание должно быть 5-разовым.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санаторном учреждении предусматривается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про­ведение углубленного медицинского осмотра: при поступлении, в середине срока, в конце последнего и по показаниям.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пребывания в сана­торном лагере, как и во всех оздоровительных учреж­дениях, оценивается, в первую очередь,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динамике симптоматики основного заболевания, морфологи­ческим показателям (вес) и показателям, характери­зующим степень тренированности и запаса жизнен­ных сил (ЖЕЛ, АД, частота пульса, мышечная сила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57E7409B-F74F-4EE9-B51D-10725EF28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28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СПЕЦИАЛИЗИРОВАННЫЕ ОЗДОРОВИТЕЛЬНЫЕ ОРГАНИЗАЦИИ Оздоровительные </a:t>
            </a:r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 при школах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484784"/>
            <a:ext cx="8496944" cy="496855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Оздоровительные площадки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 школах также являются одной из форм укрепления здоровья детей. Школы организуют для физически ослабленных детей сезонные оздоровительные площадки.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Сезонные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оздоровительные площадки открываются на время каникул - зимних, весенних и летних.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сезонные оздоровительные площадки принимаются дети, которые не уезжают во время каникул в лагери отдыха или санатории и остаются в городе.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Противопоказанием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приему на школьную оздоровительную площадку являются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заболевания, препятствующие пребыванию детей в коллективе.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Оздоровительная площадка рассчитана на дневное пребывание детей.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некоторых школах организуются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классы продленного дня с санаторным режимом (оздоровительные классы). </a:t>
            </a:r>
            <a:endParaRPr lang="ru-RU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этой целью в школе отбирается группа детей с ослабленным здоровьем, выделяется комната для полного отдыха (сна) этих детей, дети получают усиленное горячее питание (завтрак, обед и полдник) и находятся в школе до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887192C-AF9B-44A4-8E9F-B69ADFA2C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91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ОЦЕНКА ЭФФЕКТИВНОСТИ ОЗДОРОВЛЕНИЯ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66305"/>
            <a:ext cx="8229600" cy="529004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оценка эффективности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оздоровления проводится на основании анализа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медицинских осмотров детей в начале и конце оздоровительной смены: впервые 2-3 дня после заезда и за 2-3 дня до окончания смены. </a:t>
            </a:r>
            <a:endParaRPr lang="ru-RU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оздоровления будет свидетельствовать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динамика показателей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период смены.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критериев оценки эффективности оздоровления детей используются данные динамики показателей: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функционального состояния организма,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подготовленности,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заболеваемости детей за период смены.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метода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динамики показателей применяется система баллов: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динамика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(улучшение)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оценивается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 балла, отсутствие динамики – 1 балл, отрицательная динамика (ухудшение) – 0 баллов.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9CA2EBA-804C-4B48-B43F-3F3DA4B1E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21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400" y="343343"/>
            <a:ext cx="7715200" cy="63408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ОЗДОРОВЛЕНИЯ</a:t>
            </a:r>
            <a:endParaRPr lang="ru-RU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36479"/>
            <a:ext cx="8229600" cy="547260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динамики показателей физического развития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и в конце смены у детей измеряют длину и массу тела для определения уровня физического развития – нормальное физическое развитие (НФР), дефицит массы тела (ДМТ), избыточная масса тела (ИМТ).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Оценку проводят по региональным стандартам физического </a:t>
            </a:r>
            <a:r>
              <a:rPr lang="ru-RU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endParaRPr lang="ru-RU" sz="2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будет считаться </a:t>
            </a:r>
            <a:r>
              <a:rPr lang="ru-RU" sz="2800" u="sng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эффективным </a:t>
            </a:r>
            <a:endParaRPr lang="ru-RU" sz="2800" u="sng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u="sng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u="sng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балла)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случае, когда у детей с дефицитом массы тела к концу смены вес увеличится; у детей с избыточной массой тела – вес уменьшится, а у детей с НФР изменение веса тела не приведет к изменению уровня физического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F964276-8CDE-4F4C-B082-EA15B7591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93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63408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ОЗДОРОВЛЕНИЯ</a:t>
            </a:r>
            <a:endParaRPr lang="ru-RU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7260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динамики показателей функционального состояния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и в конце смены у детей измеряют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артериальное давление (САД/ДАД), частоту сердечных сокращений 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1 минуту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(ЧСС), жизненную емкость легких (ЖЕЛ).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функционального состояния сердечно-сосудистой системы рассчитывается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«двойное произведение»: </a:t>
            </a:r>
          </a:p>
          <a:p>
            <a:pPr marL="0" indent="0" algn="ctr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ДП= ЧСС×САД/100.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будет считаться </a:t>
            </a:r>
            <a:r>
              <a:rPr lang="ru-RU" sz="2200" b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200" b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ффективным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случае, когда показатель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концу смены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уменьшится (2 балла). </a:t>
            </a:r>
            <a:endParaRPr lang="ru-RU" sz="22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ДП-показателя –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отрицательная динамика (0 баллов); отсутствие динамики – 1 балл.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оздоровление будет считаться </a:t>
            </a:r>
            <a:r>
              <a:rPr lang="ru-RU" sz="2200" b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эффективным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 случае, когда к концу смены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исходное значение ЖЕЛ увеличится на 100 мл и более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будет свидетельствовать об улучшении функционального состояния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балла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Отрицательной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динамикой будет считаться уменьшение исходного значения ЖЕЛ на 100 мл и более (0 баллов)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удовлетворяющие данным требованиям, следует рассматривать как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динамики (1 балл</a:t>
            </a:r>
            <a:r>
              <a:rPr lang="ru-RU" sz="2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42E94DF-8E24-489C-A391-3DD4B3B8F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0424" y="260648"/>
            <a:ext cx="7283152" cy="5620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ОЗДОРОВЛЕНИЯ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динамики показателей физической подготовленности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и в конце смены у детей измеряют показатели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подготовленности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кистевая динамометрия,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прыжок в длину с места,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бег на 30 метров,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мальчиков - подтягивание на перекладине,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девочек – подъем туловища в сед за 30 секунд («качание пресса»).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Кистевая динамометрия». </a:t>
            </a:r>
            <a:endParaRPr lang="ru-RU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динамометрии на 1 кг 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более считается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положительной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динамикой (2 балла); уменьшение силы мышц на 1 кг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более считается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отрицательной динамикой (0 баллов).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Данные, не удовлетворяющие вышеуказанным требованиям, следует расценивать как отсутствие динамики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балл</a:t>
            </a: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4725363-1B51-4273-996B-F953BCAEA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97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71301"/>
            <a:ext cx="8229600" cy="528505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динамики показателей физической подготовленности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«Прыжок в длину с места». </a:t>
            </a:r>
            <a:endParaRPr lang="ru-RU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смены длины прыжка считается положительной динамикой показателя (2 балла), уменьшение – отрицательной динамикой (0 баллов); отсутствие динамики (1 балл).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 на 30 метров». </a:t>
            </a:r>
            <a:endParaRPr lang="ru-RU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бега к концу смены расценивается как положительная динамика (2 балла), увеличение времени – как отрицательная (0 баллов). Отсутствие динамики (1 балл).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«Подтягивание на перекладине». </a:t>
            </a:r>
            <a:endParaRPr lang="ru-RU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подтягиваний к концу смены расценивается как положительная динамика (2 балла), уменьшение числа подтягиваний – как отрицательная динамика (0 баллов), число подтягиваний остается таким же, как в начале смены – отсутствие динамики (1 балл).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«Качание пресса». </a:t>
            </a:r>
            <a:endParaRPr lang="ru-RU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подъемов в сед за 30 секунд расценивается как положительная динамика (2 балла), уменьшение – как отрицательная динамика (0 баллов), без изменений – отсутствие динамики (1 балл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04A8EAD-058B-40FB-A5FF-108A050BF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30275" y="260350"/>
            <a:ext cx="7283450" cy="635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ОЗДОРОВЛЕНИЯ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9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1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РАЗБЕРЕМ БОЛЕЕ ПОДРОБНО КАЖДЫЙ ИЗ ПРЕДСТАВЛЕННЫХ КЛАССИФИКАЦИЙ ТИПОВ УЧРЕЖДЕНИЙ</a:t>
            </a:r>
            <a:endParaRPr lang="ru-RU" sz="31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4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48868"/>
            <a:ext cx="8363272" cy="52764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заболеваемости за период </a:t>
            </a:r>
            <a:r>
              <a:rPr lang="ru-RU" sz="2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смены</a:t>
            </a:r>
          </a:p>
          <a:p>
            <a:pPr marL="0" indent="0" algn="ctr">
              <a:buNone/>
            </a:pPr>
            <a:endParaRPr lang="ru-RU" sz="2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(«+») острого заболевания 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и/или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обострения хронических болезней за период смены 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рассматривается как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отрицательная динамика 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оценивается в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баллов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острой заболеваемости и обострений хронических болезней – 2 балла</a:t>
            </a:r>
            <a:r>
              <a:rPr lang="ru-RU" sz="2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2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оценка эффективности оздоровления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будет зависеть от суммы баллов всех показателей: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выраженный оздоровительный эффект –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12-16 баллов;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слабый оздоровительный эффект –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8-11 баллов;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оздоровительного эффекта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0-7 баллов.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4B50B3E-5275-412A-8EFE-CD02D7106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38225" y="323850"/>
            <a:ext cx="7067550" cy="635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ОЗДОРОВЛЕНИЯ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47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536304"/>
            <a:ext cx="8229600" cy="892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0721EE00-003F-4BE4-A2AF-BB6273AA4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96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93452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КЛАССИФИКАЦИЯ ДЕТСКИХ ЛАГЕРЕЙ</a:t>
            </a:r>
            <a:endParaRPr lang="ru-RU" sz="31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18864" y="1600200"/>
            <a:ext cx="8301608" cy="492514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Загородные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стационарные детские оздоровительные лагеря;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санаторные;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лагеря дневного пребывания;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оборонно-спортивные;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оздоровительно-спортивные;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 и отдыха.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ней ведется государственный статистический учет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5DE7201-0123-4AB1-88BC-BA7C904B7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29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08512" y="193666"/>
            <a:ext cx="7839952" cy="864096"/>
          </a:xfrm>
        </p:spPr>
        <p:txBody>
          <a:bodyPr>
            <a:noAutofit/>
          </a:bodyPr>
          <a:lstStyle/>
          <a:p>
            <a:pPr algn="ctr"/>
            <a:r>
              <a:rPr lang="ru-RU" sz="31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 ОЗДОРОВИТЕЛЬНЫХ ОРГАНИЗАЦИЙ</a:t>
            </a:r>
            <a:endParaRPr lang="ru-RU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image-1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02223"/>
            <a:ext cx="7903790" cy="525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231035A2-A712-4C39-99C6-12E371DB2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24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764" y="222148"/>
            <a:ext cx="8820472" cy="111862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 ОЗДОРОВИТЕЛЬНЫХ УЧРЕЖДЕНИЙ </a:t>
            </a:r>
            <a:b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1764" y="1552648"/>
            <a:ext cx="8658708" cy="56927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 отдыха и оздоровления детей различают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месту размещения (базирования) </a:t>
            </a: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специально создаваемые как детские оздоровительные учреждения, преимущественно за городом;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общеобразовательных учреждений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школах, учреждениях дополнительного образования детей, подростковых клубах и при стадионах;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рганизуемые на уже имеющейся базе,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в помещениях учреждений и организаций, изначально создававшихся для других целей - на турбазе, в профилактории или гостинице либо в войсковой части;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полевые и палаточные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экспедиционные, передвижные лагеря.</a:t>
            </a: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обновлять нормативную базу сферы отдыха и оздоровления детей в целом.</a:t>
            </a:r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519BC3A-1CAF-4732-AD70-CBCC9F847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66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6878" y="260649"/>
            <a:ext cx="8570243" cy="10801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 ОЗДОРОВИТЕЛЬНЫХ УЧРЕЖДЕНИЙ </a:t>
            </a:r>
            <a:r>
              <a:rPr lang="ru-RU" sz="31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052736"/>
            <a:ext cx="8613090" cy="5402821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основной </a:t>
            </a:r>
            <a:r>
              <a:rPr lang="ru-RU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содержательной </a:t>
            </a:r>
            <a:r>
              <a:rPr lang="ru-RU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спортивно-оздоровительные;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туристские;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 и отдыха;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санаторные (профилактические);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летние (зимние) школы по направлениям детского творчества;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лидерские (лагеря ученического актива);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оборонно-спортивные или гражданско-патриотические;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(для семейного отдыха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EF20CC9E-476F-47D6-A143-73F108218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68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0505" y="332656"/>
            <a:ext cx="8229600" cy="49006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ПО ВРЕМЕНИ ДЕЯТЕЛЬНОСТИ</a:t>
            </a:r>
            <a:endParaRPr lang="ru-RU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18864" y="1124744"/>
            <a:ext cx="8229600" cy="568863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санаторные и оздоровительные учреждения создаются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и сезонные. </a:t>
            </a: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постоянным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санаторным и оздоровительным детским учреждениям относятся: </a:t>
            </a:r>
          </a:p>
          <a:p>
            <a:pPr indent="274638"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санаторно-лесные (оздоровительные) школы, </a:t>
            </a:r>
          </a:p>
          <a:p>
            <a:pPr indent="274638"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санаторные детские сады, </a:t>
            </a:r>
          </a:p>
          <a:p>
            <a:pPr indent="274638"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оздоровительные площадки при школах. </a:t>
            </a:r>
          </a:p>
          <a:p>
            <a:pPr marL="0" indent="0" algn="just"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оздоровительное значение имеют и детские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парки культуры и отдыха, детские отделения при парках культуры и отдыха и детские экскурсионно-туристические станции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площадки при жилых домах</a:t>
            </a:r>
            <a:r>
              <a:rPr lang="ru-RU" sz="2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сезонным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детским оздоровительным учреждениям относятся: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санаторные лагери отдыха,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массовые оздоровительные лагери отдыха,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сезонные оздоровительные площадки при школах,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дома отдыха на каникулярное время и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дачи для детей дошкольного возраста, воспитываемых в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организациях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92E89A2-07C3-4362-A1E8-5088DE2D1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78C29-3A30-4FF7-8042-3DF300F398B3}" type="slidenum">
              <a:rPr lang="ru-RU" sz="1200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ru-RU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19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</TotalTime>
  <Words>2721</Words>
  <Application>Microsoft Office PowerPoint</Application>
  <PresentationFormat>Экран (4:3)</PresentationFormat>
  <Paragraphs>355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ОЗДОРОВИТЕЛЬНЫЕ ОРГАНИЗАЦИИ В РЕЕСТРЕ ОБЪЕКТОВ РОСПОТРЕБНАДЗОРА (ГД РПН, 2025)</vt:lpstr>
      <vt:lpstr>КЛАССИФИКАЦИИ ОЗДОРОВИТЕЛЬНЫХ ОРГАНИЗАЦИЙ</vt:lpstr>
      <vt:lpstr>Презентация PowerPoint</vt:lpstr>
      <vt:lpstr>ОФИЦИАЛЬНАЯ КЛАССИФИКАЦИЯ ДЕТСКИХ ЛАГЕРЕЙ</vt:lpstr>
      <vt:lpstr>КЛАССИФИКАЦИИ ОЗДОРОВИТЕЛЬНЫХ ОРГАНИЗАЦИЙ</vt:lpstr>
      <vt:lpstr>КЛАССИФИКАЦИИ ОЗДОРОВИТЕЛЬНЫХ УЧРЕЖДЕНИЙ  </vt:lpstr>
      <vt:lpstr>КЛАССИФИКАЦИИ ОЗДОРОВИТЕЛЬНЫХ УЧРЕЖДЕНИЙ  </vt:lpstr>
      <vt:lpstr>КЛАССИФИКАЦИЯ ПО ВРЕМЕНИ ДЕЯТЕЛЬНОСТИ</vt:lpstr>
      <vt:lpstr>КЛАССИФИКАЦИЯ ПО ОСНОВНОМУ НАЗНАЧЕНИЮ</vt:lpstr>
      <vt:lpstr> ОБЩЕОЗДОРОВИТЕЛЬНЫЕ ОРГАНИЗАЦИИ </vt:lpstr>
      <vt:lpstr> ОБЩЕОЗДОРОВИТЕЛЬНЫЕ ОРГАНИЗАЦИИ основные задачи </vt:lpstr>
      <vt:lpstr> ОБЩЕОЗДОРОВИТЕЛЬНЫЕ ОРГАНИЗАЦИИ Выбор места размещения  </vt:lpstr>
      <vt:lpstr>ОБЩЕОЗДОРОВИТЕЛЬНЫЕ ОРГАНИЗАЦИИ зонирование территории участка</vt:lpstr>
      <vt:lpstr>ОБЩЕОЗДОРОВИТЕЛЬНЫЕ ОРГАНИЗАЦИИ подготовка к открытию</vt:lpstr>
      <vt:lpstr>Презентация PowerPoint</vt:lpstr>
      <vt:lpstr>ОСНОВНОЙ НОРМАТИВНЫЙ ДОКУМЕНТ </vt:lpstr>
      <vt:lpstr>ОБЩЕОЗДОРОВИТЕЛЬНЫЕ ОРГАНИЗАЦИИ Основные направления деятельности </vt:lpstr>
      <vt:lpstr> ОБЩЕОЗДОРОВИТЕЛЬНЫЕ ОРГАНИЗАЦИИ Оздоровительная работа  </vt:lpstr>
      <vt:lpstr>ОБЩЕОЗДОРОВИТЕЛЬНЫЕ ОРГАНИЗАЦИИ Особенности организации питания</vt:lpstr>
      <vt:lpstr> ДРУГИЕ ОБЩЕОЗДОРОВИТЕЛЬНЫЕ ОРГАНИЗАЦИИ </vt:lpstr>
      <vt:lpstr>ДРУГИЕ ОБЩЕОЗДОРОВИТЕЛЬНЫЕ ОРГАНИЗАЦИИ</vt:lpstr>
      <vt:lpstr>ДРУГИЕ ОБЩЕОЗДОРОВИТЕЛЬНЫЕ ОРГАНИЗАЦИИ </vt:lpstr>
      <vt:lpstr>ДРУГИЕ ОБЩЕОЗДОРОВИТЕЛЬНЫЕ ОРГАНИЗАЦИИ</vt:lpstr>
      <vt:lpstr> ДОКУМЕНТАЦИЯ НА ОТКРЫТИЕ</vt:lpstr>
      <vt:lpstr> ДОКУМЕНТАЦИЯ НА ОТКРЫТИЕ </vt:lpstr>
      <vt:lpstr> ДОКУМЕНТАЦИЯ НА ОТКРЫТИЕ </vt:lpstr>
      <vt:lpstr> ДОКУМЕНТАЦИЯ НА ОТКРЫТИЕ </vt:lpstr>
      <vt:lpstr>СПЕЦИАЛИЗИРОВАННЫЕ ОЗДОРОВИТЕЛЬНЫЕ ОРГАНИЗАЦИИ  Санаторно-лесные (оздоровительные) школы </vt:lpstr>
      <vt:lpstr>СПЕЦИАЛИЗИРОВАННЫЕ ОЗДОРОВИТЕЛЬНЫЕ ОРГАНИЗАЦИИ Детские санатории</vt:lpstr>
      <vt:lpstr>СПЕЦИАЛИЗИРОВАННЫЕ ОЗДОРОВИТЕЛЬНЫЕ ОРГАНИЗАЦИИ Дневные санатории (полустационары) </vt:lpstr>
      <vt:lpstr>СПЕЦИАЛИЗИРОВАННЫЕ ОЗДОРОВИТЕЛЬНЫЕ ОРГАНИЗАЦИИ Кабинеты лечебной физкультуры</vt:lpstr>
      <vt:lpstr>СПЕЦИАЛИЗИРОВАННЫЕ ОЗДОРОВИТЕЛЬНЫЕ ОРГАНИЗАЦИИ Лагеря санаторного типа</vt:lpstr>
      <vt:lpstr>СПЕЦИАЛИЗИРОВАННЫЕ ОЗДОРОВИТЕЛЬНЫЕ ОРГАНИЗАЦИИ Оздоровительные площадки при школах</vt:lpstr>
      <vt:lpstr>КОМПЛЕКСНАЯ ОЦЕНКА ЭФФЕКТИВНОСТИ ОЗДОРОВЛЕНИЯ</vt:lpstr>
      <vt:lpstr>ПОКАЗАТЕЛИ ЭФФЕКТИВНОСТИ ОЗДОРОВЛЕНИЯ</vt:lpstr>
      <vt:lpstr>ПОКАЗАТЕЛИ ЭФФЕКТИВНОСТИ ОЗДОРОВЛЕНИЯ</vt:lpstr>
      <vt:lpstr>ПОКАЗАТЕЛИ ЭФФЕКТИВНОСТИ ОЗДОРОВЛЕНИЯ</vt:lpstr>
      <vt:lpstr>ПОКАЗАТЕЛИ ЭФФЕКТИВНОСТИ ОЗДОРОВЛЕНИЯ</vt:lpstr>
      <vt:lpstr>ПОКАЗАТЕЛИ ЭФФЕКТИВНОСТИ ОЗДОРОВЛЕНИЯ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Julia</cp:lastModifiedBy>
  <cp:revision>53</cp:revision>
  <dcterms:created xsi:type="dcterms:W3CDTF">2021-02-06T20:53:02Z</dcterms:created>
  <dcterms:modified xsi:type="dcterms:W3CDTF">2025-12-30T12:57:02Z</dcterms:modified>
</cp:coreProperties>
</file>