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.png" ContentType="image/png"/>
  <Override PartName="/ppt/media/image7.jpeg" ContentType="image/jpeg"/>
  <Override PartName="/ppt/media/image2.png" ContentType="image/png"/>
  <Override PartName="/ppt/media/image4.jpeg" ContentType="image/jpeg"/>
  <Override PartName="/ppt/media/image17.jpeg" ContentType="image/jpeg"/>
  <Override PartName="/ppt/media/image3.png" ContentType="image/png"/>
  <Override PartName="/ppt/media/image5.png" ContentType="image/png"/>
  <Override PartName="/ppt/media/image6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png" ContentType="image/pn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1E1D2FE-A4F5-4495-81F9-842C1F0BE1A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DD68E6C-12CC-4F3A-9846-CF0CAB6FFCD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3B607B9-CC43-46F0-AF57-433038A04F6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2BDC4B7-013F-4A45-80D8-6850F02140B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766E28B-D398-4B8F-89F9-5EA8067C7EF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2B7E740-7C6A-4995-AA67-F8E5064D3F3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50DCB20-9D43-49CC-B527-684C3FAE2E4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ED48F46-D96C-4C67-B042-2E19BFF941F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8F1CE8C-762D-4EB1-BB13-721314766F7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376B8BA-0843-463A-A209-FC254736FD5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FBFD9ED-62A8-4155-A834-DFB84EC3E36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A135154-72A4-4EC1-B35A-4E2D46BF7BD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FB4BB83-0F89-4D9D-96B8-EB76890C40B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3496457-8551-4D82-B7C3-2C3F02A73B8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64F884B-1DC9-4D8A-A5AE-07560A437FF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0F88841-B6F0-4BB9-9ADC-CB4B663D81C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37F5E51-3D6C-4D31-A338-6B94E9E4F70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36EC9FD-F3BB-46B5-8955-2CABA1F10B9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E4C6279-5518-4A15-8D1C-FA8F54F8D12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104A4C0-7B7A-44A7-A6B7-E54985C71D3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9A38B0D-E8B7-4898-A08C-E64460B8104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E84E58D-33C6-462F-857F-BB66D262C47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66C6A89-8DFF-4204-9A76-E2A85264F4B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4631D17-B2CB-4BC2-BF50-14D2A0EF28E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>
            <a:alphaModFix amt="34000"/>
          </a:blip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&lt;дата/время&gt;</a:t>
            </a:r>
            <a:endParaRPr b="0" lang="ru-RU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ru-RU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49A785C-B91E-40A7-86E7-32E104D4DCA5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>
            <a:alphaModFix amt="34000"/>
          </a:blip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&lt;дата/время&gt;</a:t>
            </a:r>
            <a:endParaRPr b="0" lang="ru-RU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ru-RU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80A875E-16A0-48F3-AE4A-7758550C206D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Прямоугольник 5"/>
          <p:cNvSpPr/>
          <p:nvPr/>
        </p:nvSpPr>
        <p:spPr>
          <a:xfrm>
            <a:off x="287640" y="2341440"/>
            <a:ext cx="8568720" cy="222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Calibri"/>
              </a:rPr>
              <a:t>Комплексное лечение заболеваний пародонта. Основные принципы ортопедического и ортодонтического  лечения. Методы и средства поддерживающей терапии пациентов с заболеваниями пародонта.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83" name="Прямоугольник 1"/>
          <p:cNvSpPr/>
          <p:nvPr/>
        </p:nvSpPr>
        <p:spPr>
          <a:xfrm>
            <a:off x="-756720" y="-5760"/>
            <a:ext cx="12248640" cy="106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1600" spc="-1" strike="noStrike">
                <a:solidFill>
                  <a:srgbClr val="000000"/>
                </a:solidFill>
                <a:latin typeface="Georgia"/>
                <a:ea typeface="ヒラギノ明朝 Pro W3"/>
              </a:rPr>
              <a:t>Федеральное Государственное бюджетное образовательное учреждение</a:t>
            </a:r>
            <a:br>
              <a:rPr sz="1600"/>
            </a:br>
            <a:r>
              <a:rPr b="0" lang="ru-RU" sz="1600" spc="-1" strike="noStrike">
                <a:solidFill>
                  <a:srgbClr val="000000"/>
                </a:solidFill>
                <a:latin typeface="Georgia"/>
                <a:ea typeface="ヒラギノ明朝 Pro W3"/>
              </a:rPr>
              <a:t>Высшего профессионального образования</a:t>
            </a:r>
            <a:br>
              <a:rPr sz="1600"/>
            </a:br>
            <a:r>
              <a:rPr b="0" lang="ru-RU" sz="1600" spc="-1" strike="noStrike">
                <a:solidFill>
                  <a:srgbClr val="000000"/>
                </a:solidFill>
                <a:latin typeface="Georgia"/>
                <a:ea typeface="ヒラギノ明朝 Pro W3"/>
              </a:rPr>
              <a:t>«Ростовский государственный медицинский университет</a:t>
            </a:r>
            <a:br>
              <a:rPr sz="1600"/>
            </a:br>
            <a:r>
              <a:rPr b="0" lang="ru-RU" sz="1600" spc="-1" strike="noStrike">
                <a:solidFill>
                  <a:srgbClr val="000000"/>
                </a:solidFill>
                <a:latin typeface="Georgia"/>
                <a:ea typeface="ヒラギノ明朝 Pro W3"/>
              </a:rPr>
              <a:t>Министерства здравоохранения Российской Федерации»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84" name="Рисунок 2" descr=""/>
          <p:cNvPicPr/>
          <p:nvPr/>
        </p:nvPicPr>
        <p:blipFill>
          <a:blip r:embed="rId1"/>
          <a:stretch/>
        </p:blipFill>
        <p:spPr>
          <a:xfrm>
            <a:off x="0" y="63360"/>
            <a:ext cx="1926720" cy="1145880"/>
          </a:xfrm>
          <a:prstGeom prst="rect">
            <a:avLst/>
          </a:prstGeom>
          <a:ln w="0">
            <a:noFill/>
          </a:ln>
        </p:spPr>
      </p:pic>
      <p:sp>
        <p:nvSpPr>
          <p:cNvPr id="85" name="Прямоугольник 4"/>
          <p:cNvSpPr/>
          <p:nvPr/>
        </p:nvSpPr>
        <p:spPr>
          <a:xfrm>
            <a:off x="1256400" y="1229400"/>
            <a:ext cx="663048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rgbClr val="000000"/>
                </a:solidFill>
                <a:latin typeface="Georgia"/>
                <a:ea typeface="ヒラギノ明朝 Pro W3"/>
              </a:rPr>
              <a:t>Кафедра стоматологии №1</a:t>
            </a:r>
            <a:br>
              <a:rPr sz="2800"/>
            </a:br>
            <a:endParaRPr b="0" lang="ru-RU" sz="2800" spc="-1" strike="noStrike">
              <a:latin typeface="Arial"/>
            </a:endParaRPr>
          </a:p>
        </p:txBody>
      </p:sp>
      <p:sp>
        <p:nvSpPr>
          <p:cNvPr id="86" name="Прямоугольник 5"/>
          <p:cNvSpPr/>
          <p:nvPr/>
        </p:nvSpPr>
        <p:spPr>
          <a:xfrm>
            <a:off x="3736080" y="6273720"/>
            <a:ext cx="167148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1600" spc="-1" strike="noStrike">
                <a:solidFill>
                  <a:srgbClr val="000000"/>
                </a:solidFill>
                <a:latin typeface="Georgia"/>
                <a:ea typeface="ヒラギノ明朝 Pro W3"/>
              </a:rPr>
              <a:t>Ростов-на-Дону</a:t>
            </a: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476640"/>
            <a:ext cx="8229240" cy="940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Методы лечения болезней пародонта в ортопедической стоматологии :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3628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избирательное пришлифовывание зубов;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временное шинирование;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ортопедические приемы;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непосредственное протезирование;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постоянное шинирование и протезирование.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7" name="Picture 2" descr="ÐÐ°ÑÑÐ¸Ð½ÐºÐ¸ Ð¿Ð¾ Ð·Ð°Ð¿ÑÐ¾ÑÑ Ð¸Ð·Ð±Ð¸ÑÐ°ÑÐµÐ»ÑÐ½Ð¾Ðµ Ð¿ÑÐ¸ÑÐ»Ð¸ÑÐ¾Ð²ÑÐ²Ð°Ð½Ð¸Ðµ"/>
          <p:cNvPicPr/>
          <p:nvPr/>
        </p:nvPicPr>
        <p:blipFill>
          <a:blip r:embed="rId1"/>
          <a:stretch/>
        </p:blipFill>
        <p:spPr>
          <a:xfrm>
            <a:off x="755640" y="4437000"/>
            <a:ext cx="1612080" cy="1982880"/>
          </a:xfrm>
          <a:prstGeom prst="rect">
            <a:avLst/>
          </a:prstGeom>
          <a:ln w="0">
            <a:noFill/>
          </a:ln>
        </p:spPr>
      </p:pic>
      <p:pic>
        <p:nvPicPr>
          <p:cNvPr id="108" name="Picture 4" descr="ÐÐ°ÑÑÐ¸Ð½ÐºÐ¸ Ð¿Ð¾ Ð·Ð°Ð¿ÑÐ¾ÑÑ Ð²ÑÐµÐ¼ÐµÐ½Ð½Ð¾Ðµ ÑÐ¸Ð½Ð¸ÑÐ¾Ð²Ð°Ð½Ð¸Ðµ"/>
          <p:cNvPicPr/>
          <p:nvPr/>
        </p:nvPicPr>
        <p:blipFill>
          <a:blip r:embed="rId2"/>
          <a:stretch/>
        </p:blipFill>
        <p:spPr>
          <a:xfrm>
            <a:off x="2915640" y="4509000"/>
            <a:ext cx="2818800" cy="1870920"/>
          </a:xfrm>
          <a:prstGeom prst="rect">
            <a:avLst/>
          </a:prstGeom>
          <a:ln w="0">
            <a:noFill/>
          </a:ln>
        </p:spPr>
      </p:pic>
      <p:pic>
        <p:nvPicPr>
          <p:cNvPr id="109" name="Picture 6" descr="ÐÐ°ÑÑÐ¸Ð½ÐºÐ¸ Ð¿Ð¾ Ð·Ð°Ð¿ÑÐ¾ÑÑ Ð¿ÑÐ¾ÑÐµÐ·Ð¸ÑÐ¾Ð²Ð°Ð½Ð¸Ðµ Ð¿ÑÐ¸ Ð¿Ð°ÑÐ¾Ð´Ð¾Ð½ÑÐ¸ÑÐµ"/>
          <p:cNvPicPr/>
          <p:nvPr/>
        </p:nvPicPr>
        <p:blipFill>
          <a:blip r:embed="rId3"/>
          <a:stretch/>
        </p:blipFill>
        <p:spPr>
          <a:xfrm>
            <a:off x="5940000" y="4509000"/>
            <a:ext cx="2915280" cy="1946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63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55000"/>
          </a:bodyPr>
          <a:p>
            <a:pPr algn="ctr">
              <a:lnSpc>
                <a:spcPct val="100000"/>
              </a:lnSpc>
              <a:buNone/>
            </a:pPr>
            <a:r>
              <a:rPr b="1" i="1" lang="ru-RU" sz="2000" spc="-1" strike="noStrike" u="sng">
                <a:solidFill>
                  <a:srgbClr val="000000"/>
                </a:solidFill>
                <a:uFillTx/>
                <a:latin typeface="Calibri"/>
              </a:rPr>
              <a:t>Нормализация окклюзионных взаимоотношений зубных рядов достигается:</a:t>
            </a:r>
            <a:br>
              <a:rPr sz="4400"/>
            </a:b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457200" y="836640"/>
            <a:ext cx="8229240" cy="5289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61000"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1) сошлифовыванием бугров переместившихся зубов;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2) укорочением зубов, мешающих воссозданию окклюзионной плоскости, при необходимости с их депульпацией;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3) восстановлением высоты нижнего отдела лица;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4) наложением специальных протезов, вызывающих перестройку гипертрофированных участков альвеолярного отростка (аппаратный или ортодонтический метод);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5) наложением специальных протезов, вызывающих перестройку альвеолярного отростка, с предварительной компактостеотомией (кортикотомией) (аппаратно-хирургический метод);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6) удалением зубов, при необходимости с резекцией (альвеолотомией) части альвеолярного отростка (хирургический метод);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7) протезированием.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i="1" lang="ru-RU" sz="3200" spc="-1" strike="noStrike" u="sng">
                <a:solidFill>
                  <a:srgbClr val="000000"/>
                </a:solidFill>
                <a:uFillTx/>
                <a:latin typeface="Calibri"/>
              </a:rPr>
              <a:t>Выбор метода лечения определяется характером клинической картины, формой и степенью деформации, возрастом и общим состоянием организма.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1" i="1" lang="ru-RU" sz="2200" spc="-1" strike="noStrike" u="sng">
                <a:solidFill>
                  <a:srgbClr val="000000"/>
                </a:solidFill>
                <a:uFillTx/>
                <a:latin typeface="Calibri"/>
              </a:rPr>
              <a:t>Метод сошлифовывания твердых тканей.</a:t>
            </a:r>
            <a:br>
              <a:rPr sz="4400"/>
            </a:br>
            <a:endParaRPr b="0" lang="ru-RU" sz="2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457200" y="908640"/>
            <a:ext cx="8229240" cy="5217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68000"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Этот метод применяют при лечении лиц старше 35-40 лет при смещении зубов за окклюзионную плоскость не более чем на половину вертикального размера зуба (зубов). Показаниями к сошлифовыванию являются вторая форма феномена Попова-Годона и безуспешное применение метода дезокклюзии.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С целью определения степени сошлифовывания изучают диагностические модели или боковые внеротовые рентгеновские снимки, определяют, насколько сместился зуб, от чего зависит количество снимаемых с окклюзионной поверхности тканей. При необходимости производят дспульпирование зубов.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После сошлифовывания недепульпированных зубов необходимо провести курс фторпрофилактики. Если при сошлифовывании необходимо снять часть дентина, то одновременно рекомендуется изготовить коронку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5" name="Picture 2" descr=""/>
          <p:cNvPicPr/>
          <p:nvPr/>
        </p:nvPicPr>
        <p:blipFill>
          <a:blip r:embed="rId1"/>
          <a:stretch/>
        </p:blipFill>
        <p:spPr>
          <a:xfrm>
            <a:off x="1115640" y="620640"/>
            <a:ext cx="7137720" cy="525636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323640" y="332640"/>
            <a:ext cx="7848360" cy="5760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51000"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Ортопедическое лечение при заболеваниях пародонта проводится с целью профилактики, устранения или ослабления функциональной перегрузки пародонта, которая на определенной стадии болезни является одним из главных патологических факторов, определяющих течение болезни. Устранение или уменьшение функциональной перегрузки ставит пародонт в новые условия, при которых воспаление и дистрофия развиваются медленнее. Благодаря этому терапевтические мероприятия становятся более эффективными.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Чтобы уменьшить функциональную перегрузку зубов и облегчить пораженному пародонту выполнение его функции, необходимо: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•  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вернуть зубной системе утраченное единство и превратить зубной ряд из отдельно действующих элементов в неразрывное целое;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•  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принять меры к правильному распределению жевательного давления на оставшиеся зубы и разгрузить зубы с наиболее пораженным пародонтом за счет зубов, у которых он лучше сохранился;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•  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предохранить зубы от травмирующего действия горизонтальной перегрузки;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•  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при частичной потере зубов, кроме того, необходимо равномерно распределить функциональную нагрузку между сохранившимися зубами и слизистой оболочкой протезного ложа.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Лечение проводят комплексно с применением общих и местных лечебных мероприятий. Местные лечебные мероприятия носят терапевтический, физиотерапевтический, хирургический и ортопедический характер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323640" y="260640"/>
            <a:ext cx="8362800" cy="5865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42000"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Ортопедическое лечение надо начинать одновременно с терапевтическим, но после того, как будут проведены необходимые санационные процедуры (снятие зубных отложений, удаление разрушенных зубов и корней, не подле-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жащих восстановлению, снятие воспалительных наслоений). Далее проводят мероприятия по нормализации окклюзии путем сошлифовывания преждевременных контактов режущих поверхностей и бугорков зубов, ортодонтические мероприятия, протезирование дефектов зубных рядов, включающее шинирование.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Альгинатной массой снимают оттиски с верхней и нижней челюстей для диагностических моделей. По полученным оттискам отливают модели из гипса. Далее определяют центральную окклюзию. После этого необходимо фиксировать диагностические модели в артикуляторе с помощью лицевой дуги.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Далее определяют план лечения. Если у больного начальная стадия паро-донтита и выявлены преждевременные контакты, то правильно проведенное избирательное пришлифовывание зубов может предотвратить дальнейшее прогрессирование заболевания. Избирательное пришлифовывание улучшает клиническую картину заболевания, так как движения нижней челюсти становятся более физиологичными.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Если же наблюдается уже развившаяся стадия пародонтита, где имеют место подвижность зубов II-III степени, дефекты зубного ряда, глубокие десневые карманы, только лишь избирательное пришлифовывание будет неэффективным. Его необходимо сочетать с шинированием.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Под шинированием понимают объединение нескольких зубов или всего зубного ряда в блок каким-либо ортопедическим аппаратом - шиной. Шинами могут служить спаянные вместе полные, экваторные коронки, полукоронки, кольца, колпачки и шинирующие бюгельные лечебные аппараты с различными комбинациями опорно-удерживающих кламмеров. С помощью шины удается объединить зубы в общую систему, выступающую при восприятии жевательного давления как единое целое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8000"/>
          </a:bodyPr>
          <a:p>
            <a:pPr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Шинирование при заболеваниях пародонта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54000"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3200" spc="-1" strike="noStrike" u="sng">
                <a:solidFill>
                  <a:srgbClr val="000000"/>
                </a:solidFill>
                <a:uFillTx/>
                <a:latin typeface="Calibri"/>
              </a:rPr>
              <a:t>Требования, предъявляемые к шинам: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создавать прочный блок из группы зубов, ограничивая их движения в трех направлениях: вертикальном, вестибуло-оральном, медиолатеральном (для передних) и переднезаднем (для боковых);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быть жесткой и прочно фиксированной на зубах;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не оказывать раздражающего действия на маргинальный пародонт;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не препятствовать медицинской и хирургической терапии десневого кармана;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не иметь ретенционных пунктов для задержки пищи;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не создавать своей окклюзионной поверхностью блокирующих моментов движению нижней челюсти;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не нарушать речи больного;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не вызывать грубых нарушений внешнего вида больного;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изготовление шины не должно быть связано с удалением большого слоя твердых тканей коронок зубов.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457200" y="260640"/>
            <a:ext cx="8229240" cy="5865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13716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Решение о необходимости шинирования принимается по оценке подвижности зубов, которая характеризует функциональное состояние пародонта. 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При убыли на 1/2 длины корня зуба плоскость шинирования горизонтальная (мезиодистальное и трансверзальное направления). 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При убыли на 3/4 длины корня зуба горизонтальное и вертикальное шинирование. 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4" name="Picture 2" descr="ÐÐ¾ÑÐ¾Ð¶ÐµÐµ Ð¸Ð·Ð¾Ð±ÑÐ°Ð¶ÐµÐ½Ð¸Ðµ"/>
          <p:cNvPicPr/>
          <p:nvPr/>
        </p:nvPicPr>
        <p:blipFill>
          <a:blip r:embed="rId1"/>
          <a:stretch/>
        </p:blipFill>
        <p:spPr>
          <a:xfrm>
            <a:off x="1783080" y="2709000"/>
            <a:ext cx="5256360" cy="3942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Временное шинирование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43000"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Временные шины применяют в течение всего периода комплексного лечения до момента наложения постоянного шинирующего аппарата.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Исходя из сосудисто-биомеханической гипотезы, применение временной шины позволяет разорвать патогенетическую цепь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95b3d7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95b3d7"/>
                </a:solidFill>
                <a:latin typeface="Calibri"/>
              </a:rPr>
              <a:t>воспаление-кровоснабжение-дистрофия-функция жевания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, что способствует улучшению трофики тканей пародонта и снятию воспалительного процесса.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br>
              <a:rPr sz="3200"/>
            </a:b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Проведение гингивотомии и гингивэктомии без предварительного изготовления временной шины недопустимо.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i="1" lang="ru-RU" sz="3200" spc="-1" strike="noStrike">
                <a:solidFill>
                  <a:srgbClr val="000000"/>
                </a:solidFill>
                <a:latin typeface="Calibri"/>
              </a:rPr>
              <a:t>К съемным шинам относятся: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i="1" lang="ru-RU" sz="3200" spc="-1" strike="noStrike">
                <a:solidFill>
                  <a:srgbClr val="000000"/>
                </a:solidFill>
                <a:latin typeface="Calibri"/>
              </a:rPr>
              <a:t>1) шина, в конструкцию которой включен многозвеньевой кламмер;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i="1" lang="ru-RU" sz="3200" spc="-1" strike="noStrike">
                <a:solidFill>
                  <a:srgbClr val="000000"/>
                </a:solidFill>
                <a:latin typeface="Calibri"/>
              </a:rPr>
              <a:t>2) шина с литой металлической каппой на передние зубы;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i="1" lang="ru-RU" sz="3200" spc="-1" strike="noStrike">
                <a:solidFill>
                  <a:srgbClr val="000000"/>
                </a:solidFill>
                <a:latin typeface="Calibri"/>
              </a:rPr>
              <a:t>3) цельнолитая шина на весь зубной ряд с дугой, когтевидными накладками или формирующими элементами для иммобилизации передних зубов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Временные шины изготавливают из пластмассы. Различают капповые шины, оральные и вестибуло-оральные многозвеньевые.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548640"/>
            <a:ext cx="8229240" cy="647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56000"/>
          </a:bodyPr>
          <a:p>
            <a:pPr algn="ctr">
              <a:lnSpc>
                <a:spcPct val="100000"/>
              </a:lnSpc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Капповые шины охватывают окклюзионную часть коронок зубов, их применение связано с завышением окклюзионной высоты.</a:t>
            </a:r>
            <a:br>
              <a:rPr sz="4400"/>
            </a:b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8" name="Picture 10" descr="ÐÐ¾ÑÐ¾Ð¶ÐµÐµ Ð¸Ð·Ð¾Ð±ÑÐ°Ð¶ÐµÐ½Ð¸Ðµ"/>
          <p:cNvPicPr/>
          <p:nvPr/>
        </p:nvPicPr>
        <p:blipFill>
          <a:blip r:embed="rId1"/>
          <a:stretch/>
        </p:blipFill>
        <p:spPr>
          <a:xfrm>
            <a:off x="395640" y="1052640"/>
            <a:ext cx="2980440" cy="2270160"/>
          </a:xfrm>
          <a:prstGeom prst="rect">
            <a:avLst/>
          </a:prstGeom>
          <a:ln w="0">
            <a:noFill/>
          </a:ln>
        </p:spPr>
      </p:pic>
      <p:pic>
        <p:nvPicPr>
          <p:cNvPr id="129" name="Picture 8" descr="ÐÐ°ÑÑÐ¸Ð½ÐºÐ¸ Ð¿Ð¾ Ð·Ð°Ð¿ÑÐ¾ÑÑ ÐºÐ°Ð¿Ð¿Ñ Ð¿Ð°ÑÐ¾Ð´Ð¾Ð½ÑÐ¸Ñ"/>
          <p:cNvPicPr/>
          <p:nvPr/>
        </p:nvPicPr>
        <p:blipFill>
          <a:blip r:embed="rId2"/>
          <a:stretch/>
        </p:blipFill>
        <p:spPr>
          <a:xfrm>
            <a:off x="3204000" y="1052640"/>
            <a:ext cx="2762280" cy="2115720"/>
          </a:xfrm>
          <a:prstGeom prst="rect">
            <a:avLst/>
          </a:prstGeom>
          <a:ln w="0">
            <a:noFill/>
          </a:ln>
        </p:spPr>
      </p:pic>
      <p:pic>
        <p:nvPicPr>
          <p:cNvPr id="130" name="Picture 12" descr="http://parodont.net/sites/default/files/field/image/21_0.jpg"/>
          <p:cNvPicPr/>
          <p:nvPr/>
        </p:nvPicPr>
        <p:blipFill>
          <a:blip r:embed="rId3"/>
          <a:stretch/>
        </p:blipFill>
        <p:spPr>
          <a:xfrm>
            <a:off x="6156000" y="1052640"/>
            <a:ext cx="2561040" cy="2115720"/>
          </a:xfrm>
          <a:prstGeom prst="rect">
            <a:avLst/>
          </a:prstGeom>
          <a:ln w="0">
            <a:noFill/>
          </a:ln>
        </p:spPr>
      </p:pic>
      <p:sp>
        <p:nvSpPr>
          <p:cNvPr id="131" name="Прямоугольник 6"/>
          <p:cNvSpPr/>
          <p:nvPr/>
        </p:nvSpPr>
        <p:spPr>
          <a:xfrm>
            <a:off x="611640" y="3213000"/>
            <a:ext cx="799236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Вестибуло-оральные шины (круговые) покрывают только часть вестибулярной поверхности зуба, не мешают смыканию антагонистов и не оттесняют десневой край.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32" name="Picture 16" descr="http://parodont.net/sites/default/files/field/image/23_0.jpg"/>
          <p:cNvPicPr/>
          <p:nvPr/>
        </p:nvPicPr>
        <p:blipFill>
          <a:blip r:embed="rId4"/>
          <a:stretch/>
        </p:blipFill>
        <p:spPr>
          <a:xfrm>
            <a:off x="611640" y="4293000"/>
            <a:ext cx="4848120" cy="2234160"/>
          </a:xfrm>
          <a:prstGeom prst="rect">
            <a:avLst/>
          </a:prstGeom>
          <a:ln w="0">
            <a:noFill/>
          </a:ln>
        </p:spPr>
      </p:pic>
      <p:pic>
        <p:nvPicPr>
          <p:cNvPr id="133" name="Picture 14" descr="http://parodont.net/sites/default/files/field/image/22_0.jpg"/>
          <p:cNvPicPr/>
          <p:nvPr/>
        </p:nvPicPr>
        <p:blipFill>
          <a:blip r:embed="rId5"/>
          <a:stretch/>
        </p:blipFill>
        <p:spPr>
          <a:xfrm>
            <a:off x="6012000" y="4293000"/>
            <a:ext cx="2581200" cy="2207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2" descr="ÐÐ°ÑÑÐ¸Ð½ÐºÐ¸ Ð¿Ð¾ Ð·Ð°Ð¿ÑÐ¾ÑÑ Ð³ÐµÐ½ÐµÑÐ°Ð»Ð¸Ð·Ð¾Ð²Ð°Ð½Ð½ÑÐ¹ Ð¿Ð°ÑÐ¾Ð´Ð¾Ð½ÑÐ¸Ñ"/>
          <p:cNvPicPr/>
          <p:nvPr/>
        </p:nvPicPr>
        <p:blipFill>
          <a:blip r:embed="rId1"/>
          <a:stretch/>
        </p:blipFill>
        <p:spPr>
          <a:xfrm>
            <a:off x="6876360" y="4725000"/>
            <a:ext cx="1997640" cy="1997640"/>
          </a:xfrm>
          <a:prstGeom prst="rect">
            <a:avLst/>
          </a:prstGeom>
          <a:ln w="0">
            <a:noFill/>
          </a:ln>
        </p:spPr>
      </p:pic>
      <p:sp>
        <p:nvSpPr>
          <p:cNvPr id="88" name="PlaceHolder 1"/>
          <p:cNvSpPr>
            <a:spLocks noGrp="1"/>
          </p:cNvSpPr>
          <p:nvPr>
            <p:ph/>
          </p:nvPr>
        </p:nvSpPr>
        <p:spPr>
          <a:xfrm>
            <a:off x="467640" y="476640"/>
            <a:ext cx="8218800" cy="5145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2000"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Важная роль в развитии и прогрессировании воспалительно-дистрофических </a:t>
            </a: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заболеваний пародонта 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принадлежит функциональной перегрузке опорного аппарата зубов и травматической окклюзии, которые невозможно устранить ни терапевтическими, ни хирургическими методами. Поэтому ортопедическое лечение является обязательным компонентом комплексной терапии хронического генерализованного пародонтита.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br>
              <a:rPr sz="3200"/>
            </a:b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Окклюзия, при которой возникает функциональная перегрузка пародонта, называется травматической. При этих условиях даже действующая на зубы обычная нагрузка превышает способности окружающих зуб тканей амортизировать ее и превращается в травмирующий фактор.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251640" y="260640"/>
            <a:ext cx="8434800" cy="5865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62000"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Больных с заболеваниями пародонта и нарушением непрерывности зубных рядов следует разделить на 2 группы.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К первой относят больных с включенными, ко второй - с одно или двусторонними концевыми дефектами. При расположении дефекта в переднем отделе зубного ряда протезирование может осуществляться с помощью мостовидных протезов, фиксированных на коронках.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При большом дефекте в переднем отделе оставшиеся боковые зубы шинируют несъемными шинами, а дефект замещают съемным протезом.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При малых и средних одно- и двусторонних включенных боковых дефектах шинирование осуществляют мостовидными протезами, укрепленными на коронках с учетом функциональных возможностей опорных зубов. Края коронок не должны заходить под десну, оставляя открытым десневой карман для медикаментозной и хирургической терапии. Целесообразно изготовление экваторных коронок в боковых участках зубных рядов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467640" y="476640"/>
            <a:ext cx="7488360" cy="5688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1000"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Arial"/>
              </a:rPr>
              <a:t>Показания к бюгельному протезированию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: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Наличие односторонних или двухсторонних концевых дефектов зубных рядов.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Включенные дефекты зубного ряда.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Отсутствие возможности установки несъемной конструкции.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Расшатанность зубов, связанная с заболеванием пародонта.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Отсутствие одного зуба.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Замещение фронтальных зубов.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Повышенная стертость зубов.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Показания к лечению бюгельными протезами</a:t>
            </a:r>
            <a:r>
              <a:rPr b="1" lang="ru-RU" sz="3200" spc="-1" strike="noStrike">
                <a:solidFill>
                  <a:srgbClr val="000000"/>
                </a:solidFill>
                <a:latin typeface="Arial"/>
              </a:rPr>
              <a:t> - 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расшатанность зубов, связанная с заболеванием пародонта. В данной ситуации применяют шинирующий бюгельный протез.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8" name="Picture 4" descr="https://im1-tub-ru.yandex.net/i?id=47283f58fa34521a136c913aaf8febdd&amp;n=33&amp;h=215&amp;w=215"/>
          <p:cNvPicPr/>
          <p:nvPr/>
        </p:nvPicPr>
        <p:blipFill>
          <a:blip r:embed="rId1"/>
          <a:stretch/>
        </p:blipFill>
        <p:spPr>
          <a:xfrm>
            <a:off x="7164360" y="4653000"/>
            <a:ext cx="1979280" cy="197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849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2000"/>
          </a:bodyPr>
          <a:p>
            <a:pPr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Применение бюгельных протезов 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395640" y="1268640"/>
            <a:ext cx="8290800" cy="4857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46000"/>
          </a:bodyPr>
          <a:p>
            <a:pPr marL="343080" indent="-343080">
              <a:lnSpc>
                <a:spcPct val="100000"/>
              </a:lnSpc>
              <a:spcBef>
                <a:spcPts val="76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800" spc="-1" strike="noStrike">
                <a:solidFill>
                  <a:srgbClr val="000000"/>
                </a:solidFill>
                <a:latin typeface="Arial"/>
              </a:rPr>
              <a:t>При большой подвижности зубов в конструкцию бюгельного протеза необходимо включать дополнительные элементы в виде непрерывных многозвеньевых кламмеров, перекидных кламмеров (Джексона), двойных (по Бонвиллу), когтевидных отростков, амортизаторов жевательного давления. Назначение амортизатора - уменьшить или полностью снять вертикальные, горизонтальные и опрокидывающие компоненты жевательного давления, передающиеся с седловидной части протеза на опорные зубы. Чем длиннее рессорные ответвления и выше модуль упругости сплава, тем значительнее величина амортизирующего момента. Амортизатором нагрузки может быть рессорное ответвление от плеча кламмера к каркасу базиса. Своеобразной рессорой или амортизатором нагрузки могут быть дуга шинирующего протеза, кламмер Роуча. </a:t>
            </a:r>
            <a:endParaRPr b="0" lang="ru-RU" sz="3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76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800" spc="-1" strike="noStrike">
                <a:solidFill>
                  <a:srgbClr val="000000"/>
                </a:solidFill>
                <a:latin typeface="Arial"/>
              </a:rPr>
              <a:t>Применяют сочетанные виды шин - несъемные протезы, фиксируемые на группе передних зубов и премоляров, и бюгельный протез, замещающий группу моляров. Несъемную и съемную части можно соединить с помощью различных бескламмерных систем фиксации (замковая, телескопическая и др.).</a:t>
            </a:r>
            <a:endParaRPr b="0" lang="ru-RU" sz="3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buNone/>
            </a:pP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2" name="Picture 3" descr="http://www.32dent.ru/upload/images/articles/bjugelnyie_protezyi_na_zamkakh/b/1.jpg"/>
          <p:cNvPicPr/>
          <p:nvPr/>
        </p:nvPicPr>
        <p:blipFill>
          <a:blip r:embed="rId1"/>
          <a:stretch/>
        </p:blipFill>
        <p:spPr>
          <a:xfrm>
            <a:off x="827640" y="332640"/>
            <a:ext cx="3352680" cy="2475360"/>
          </a:xfrm>
          <a:prstGeom prst="rect">
            <a:avLst/>
          </a:prstGeom>
          <a:ln w="0">
            <a:noFill/>
          </a:ln>
        </p:spPr>
      </p:pic>
      <p:pic>
        <p:nvPicPr>
          <p:cNvPr id="143" name="Picture 4" descr="http://www.qualityclinic.ru/uploads/images/p0000004.jpg"/>
          <p:cNvPicPr/>
          <p:nvPr/>
        </p:nvPicPr>
        <p:blipFill>
          <a:blip r:embed="rId2"/>
          <a:stretch/>
        </p:blipFill>
        <p:spPr>
          <a:xfrm>
            <a:off x="5220000" y="332640"/>
            <a:ext cx="3359880" cy="2520000"/>
          </a:xfrm>
          <a:prstGeom prst="rect">
            <a:avLst/>
          </a:prstGeom>
          <a:ln w="0">
            <a:noFill/>
          </a:ln>
        </p:spPr>
      </p:pic>
      <p:pic>
        <p:nvPicPr>
          <p:cNvPr id="144" name="Picture 3" descr="http://nikstom.ru/storage/1112bfe0bd0a0f72435408b97bae4d7d.png"/>
          <p:cNvPicPr/>
          <p:nvPr/>
        </p:nvPicPr>
        <p:blipFill>
          <a:blip r:embed="rId3"/>
          <a:stretch/>
        </p:blipFill>
        <p:spPr>
          <a:xfrm>
            <a:off x="2555640" y="3429000"/>
            <a:ext cx="3816000" cy="2862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8000"/>
          </a:bodyPr>
          <a:p>
            <a:pPr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Поддерживающая терапия заболеваний пародонта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4000"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Задачи поддерживающей терапии: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Предотвращение обострения гингивита, пародонтита.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Поддержание жевательной, речевой и эстетической функций.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Профилактика кариеса, его осложнений и некариозных поражений зубов.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Наблюдение за состоянием полости рта в плане онкологической настороженности.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8000"/>
          </a:bodyPr>
          <a:p>
            <a:pPr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Методы поддерживающей терапии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5000"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Повторные плановые осмотры и обследования.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Повторное мотивирование и информирование пациента.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Повторное обучение индивидуальной гигиене полости рта.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Информирование пациента о новых средствах и возможностях гигиены.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Проведение профессиональной гигиены полости рта с целью устранения мягких и твёрдых зубных отложений.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Кюретаж пародонтальных карманов при наличии признаков активности воспалительного процесса.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Проведение реминерализующей терапии.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620640"/>
            <a:ext cx="8229240" cy="796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Лечебно-профилактические мероприятия на этапе поддерживающей терапии: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1000"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1. Мотивация, инструктаж по гигиене полости рта.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2. Выработка у пациента устойчивых навыков здорового образа жизни, влияющих на стоматологическое здоровье (регулярное посещение стоматолога, отказ от вредных привычек).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3. Профессиональная гигиена.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4. Устранение вновь возникших факторов риска (коррекция пломб, протезов, лечение кариеса).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5. Антибактериальная и противовоспалительная терапия по показаниям.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6. Остеотропная поддерживающая терапия.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7. Физиотерапия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8000"/>
          </a:bodyPr>
          <a:p>
            <a:pPr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Кратность повторных явок больных должна быть: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6000"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Пациенты с гингивитом- 1 раз в 6 месяцев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Пациенты с пародонтитами-1 раз в 6 месяцев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Пациенты с пародонтитами (частые обострения )– 1 раз в 3 месяца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Пациенты с пародонтозом – 1 раз в 12 месяцев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Пациенты должны состоять на диспансерном учете у пародонтолога 1 год.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Спасибо за внимание!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5" name="Picture 2" descr="Имплантация зубов"/>
          <p:cNvPicPr/>
          <p:nvPr/>
        </p:nvPicPr>
        <p:blipFill>
          <a:blip r:embed="rId1"/>
          <a:stretch/>
        </p:blipFill>
        <p:spPr>
          <a:xfrm>
            <a:off x="3276000" y="1556640"/>
            <a:ext cx="3261240" cy="4104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Ортодонтическое лечение 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5000"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Лечение пациентов с заболеванием пародонта комплексное, возможно проводить с помощью съемной и несъемной аппаратуры с применением слабых сил. После выравнивания окклюзионной плоскости, предупреждения и снижения перегрузки опорных зубов при подготовке к зубочелюстному протезированию; устранения парафункций возможно восстанавление костной ткани даже при тяжелой степени пародонтита. После ортодонтического лечения показано шинирование зубов, зубочелюстное протезирование. Обязателен диспансерный учет у врача-стоматолога в течение всей жизни.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3000"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Целью лечения заболеваний пародонта является устранение воспалительного процесса в пародонте, восстановление структурных и функциональных свойств элементов пародонтального комплекса, предупреждение перехода воспаления на глубжележащие ткани пародонта, повышение местных и общих факторов защиты. Ортоднтическое лечение является начальным этапом лечебного плана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1000"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Задачей врача-ортодонта является выравнивание окклюзионной плоскости в результате нормализации положения отдельных зубов, зубных рядов, прикуса, избирательного пришлифовывания бугров отдельных зубов; достижение множественных контактов между зубными рядами при различных видах артикуляции зубных рядов; предупреждение перегрузки опорных зубов при подготовке к зубочелюстному протезированию; устранение парафункций, привычного смещения нижней челюсти вперед и в сторону в покое и при окклюзии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Ортодонтическое лечение должно начинаться после санации полости рта и устранения воспалительных явлений в тканях пародонта и проведено с использованием съемной и несъемной аппаратуры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Лечение комплексное, под совместным наблюдением врача-ортодонта и терапевта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8" name="Содержимое 3" descr=""/>
          <p:cNvPicPr/>
          <p:nvPr/>
        </p:nvPicPr>
        <p:blipFill>
          <a:blip r:embed="rId1"/>
          <a:srcRect l="25169" t="30458" r="29905" b="10619"/>
          <a:stretch/>
        </p:blipFill>
        <p:spPr>
          <a:xfrm>
            <a:off x="1475640" y="332640"/>
            <a:ext cx="6120360" cy="626436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8000"/>
          </a:bodyPr>
          <a:p>
            <a:pPr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Задачи ортопедического лечения: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AutoNum type="arabicParenR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Равномерное распределение жевательной нагрузки на весь зубной ряд;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AutoNum type="arabicParenR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Объединение всех зубов в единый блок;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AutoNum type="arabicParenR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Устранение патологической подвижности;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AutoNum type="arabicParenR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Предупреждение смещения зубов.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1" name="Picture 2" descr="ÐÐ°ÑÑÐ¸Ð½ÐºÐ¸ Ð¿Ð¾ Ð·Ð°Ð¿ÑÐ¾ÑÑ Ð³ÐµÐ½ÐµÑÐ°Ð»Ð¸Ð·Ð¾Ð²Ð°Ð½Ð½ÑÐ¹ Ð¿Ð°ÑÐ¾Ð´Ð¾Ð½ÑÐ¸Ñ"/>
          <p:cNvPicPr/>
          <p:nvPr/>
        </p:nvPicPr>
        <p:blipFill>
          <a:blip r:embed="rId1"/>
          <a:stretch/>
        </p:blipFill>
        <p:spPr>
          <a:xfrm>
            <a:off x="1187640" y="4581000"/>
            <a:ext cx="3153600" cy="1940400"/>
          </a:xfrm>
          <a:prstGeom prst="rect">
            <a:avLst/>
          </a:prstGeom>
          <a:ln w="0">
            <a:noFill/>
          </a:ln>
        </p:spPr>
      </p:pic>
      <p:pic>
        <p:nvPicPr>
          <p:cNvPr id="102" name="Picture 4" descr="ÐÐ°ÑÑÐ¸Ð½ÐºÐ¸ Ð¿Ð¾ Ð·Ð°Ð¿ÑÐ¾ÑÑ Ð³ÐµÐ½ÐµÑÐ°Ð»Ð¸Ð·Ð¾Ð²Ð°Ð½Ð½ÑÐ¹ Ð¿Ð°ÑÐ¾Ð´Ð¾Ð½ÑÐ¸Ñ"/>
          <p:cNvPicPr/>
          <p:nvPr/>
        </p:nvPicPr>
        <p:blipFill>
          <a:blip r:embed="rId2"/>
          <a:stretch/>
        </p:blipFill>
        <p:spPr>
          <a:xfrm>
            <a:off x="5652000" y="4581000"/>
            <a:ext cx="2592000" cy="1944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8000"/>
          </a:bodyPr>
          <a:p>
            <a:pPr algn="ctr">
              <a:lnSpc>
                <a:spcPct val="100000"/>
              </a:lnSpc>
              <a:buNone/>
            </a:pPr>
            <a:r>
              <a:rPr b="1" i="1" lang="ru-RU" sz="4400" spc="-1" strike="noStrike" u="sng">
                <a:solidFill>
                  <a:srgbClr val="000000"/>
                </a:solidFill>
                <a:uFillTx/>
                <a:latin typeface="Times New Roman"/>
              </a:rPr>
              <a:t>Лечебные цели заключаются в:</a:t>
            </a:r>
            <a:br>
              <a:rPr sz="4400"/>
            </a:b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3000"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Times New Roman"/>
              </a:rPr>
              <a:t>1) нормализации окклюзионных отклонений;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Times New Roman"/>
              </a:rPr>
              <a:t>2) устранении блокирования движений нижней челюсти;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Times New Roman"/>
              </a:rPr>
              <a:t>3) устранении функциональной перегрузки пародонта зубов;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Times New Roman"/>
              </a:rPr>
              <a:t>4) нормализации функции височно-нижнечелюстного сустава;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Times New Roman"/>
              </a:rPr>
              <a:t>5) создании условий для изготовления рациональной конструкции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Times New Roman"/>
              </a:rPr>
              <a:t>протеза.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</TotalTime>
  <Application>LibreOffice/7.3.2.2$Windows_X86_64 LibreOffice_project/49f2b1bff42cfccbd8f788c8dc32c1c309559be0</Application>
  <AppVersion>15.0000</AppVersion>
  <Words>1680</Words>
  <Paragraphs>138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2019-10-09T12:30:38Z</dcterms:created>
  <dc:creator>Александрова Светлана Рубеновна</dc:creator>
  <dc:description/>
  <dc:language>ru-RU</dc:language>
  <cp:lastModifiedBy/>
  <dcterms:modified xsi:type="dcterms:W3CDTF">2025-08-28T11:49:09Z</dcterms:modified>
  <cp:revision>23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28</vt:i4>
  </property>
</Properties>
</file>