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3.jpeg" ContentType="image/jpeg"/>
  <Override PartName="/ppt/media/image1.jpeg" ContentType="image/jpeg"/>
  <Override PartName="/ppt/media/image54.jpeg" ContentType="image/jpeg"/>
  <Override PartName="/ppt/media/image38.png" ContentType="image/png"/>
  <Override PartName="/ppt/media/image2.jpeg" ContentType="image/jpeg"/>
  <Override PartName="/ppt/media/image55.jpeg" ContentType="image/jpeg"/>
  <Override PartName="/ppt/media/image3.jpeg" ContentType="image/jpeg"/>
  <Override PartName="/ppt/media/image6.jpeg" ContentType="image/jpeg"/>
  <Override PartName="/ppt/media/image58.jpeg" ContentType="image/jpeg"/>
  <Override PartName="/ppt/media/image4.png" ContentType="image/png"/>
  <Override PartName="/ppt/media/image45.jpeg" ContentType="image/jpeg"/>
  <Override PartName="/ppt/media/image7.png" ContentType="image/png"/>
  <Override PartName="/ppt/media/image5.jpeg" ContentType="image/jpeg"/>
  <Override PartName="/ppt/media/image11.png" ContentType="image/png"/>
  <Override PartName="/ppt/media/image8.jpeg" ContentType="image/jpeg"/>
  <Override PartName="/ppt/media/image41.png" ContentType="image/png"/>
  <Override PartName="/ppt/media/image9.jpeg" ContentType="image/jpeg"/>
  <Override PartName="/ppt/media/image10.jpeg" ContentType="image/jpeg"/>
  <Override PartName="/ppt/media/image56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35.jpeg" ContentType="image/jpeg"/>
  <Override PartName="/ppt/media/image16.png" ContentType="image/pn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37.png" ContentType="image/png"/>
  <Override PartName="/ppt/media/image27.jpeg" ContentType="image/jpeg"/>
  <Override PartName="/ppt/media/image28.jpeg" ContentType="image/jpeg"/>
  <Override PartName="/ppt/media/image57.png" ContentType="image/pn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6.jpeg" ContentType="image/jpeg"/>
  <Override PartName="/ppt/media/image39.png" ContentType="image/png"/>
  <Override PartName="/ppt/media/image40.png" ContentType="image/png"/>
  <Override PartName="/ppt/media/image42.jpeg" ContentType="image/jpeg"/>
  <Override PartName="/ppt/media/image43.jpeg" ContentType="image/jpeg"/>
  <Override PartName="/ppt/media/image44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slides/_rels/slide78.xml.rels" ContentType="application/vnd.openxmlformats-package.relationships+xml"/>
  <Override PartName="/ppt/slides/_rels/slide7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slide" Target="slides/slide55.xml"/><Relationship Id="rId60" Type="http://schemas.openxmlformats.org/officeDocument/2006/relationships/slide" Target="slides/slide56.xml"/><Relationship Id="rId61" Type="http://schemas.openxmlformats.org/officeDocument/2006/relationships/slide" Target="slides/slide57.xml"/><Relationship Id="rId62" Type="http://schemas.openxmlformats.org/officeDocument/2006/relationships/slide" Target="slides/slide58.xml"/><Relationship Id="rId63" Type="http://schemas.openxmlformats.org/officeDocument/2006/relationships/slide" Target="slides/slide59.xml"/><Relationship Id="rId64" Type="http://schemas.openxmlformats.org/officeDocument/2006/relationships/slide" Target="slides/slide60.xml"/><Relationship Id="rId65" Type="http://schemas.openxmlformats.org/officeDocument/2006/relationships/slide" Target="slides/slide61.xml"/><Relationship Id="rId66" Type="http://schemas.openxmlformats.org/officeDocument/2006/relationships/slide" Target="slides/slide62.xml"/><Relationship Id="rId67" Type="http://schemas.openxmlformats.org/officeDocument/2006/relationships/slide" Target="slides/slide63.xml"/><Relationship Id="rId68" Type="http://schemas.openxmlformats.org/officeDocument/2006/relationships/slide" Target="slides/slide64.xml"/><Relationship Id="rId69" Type="http://schemas.openxmlformats.org/officeDocument/2006/relationships/slide" Target="slides/slide65.xml"/><Relationship Id="rId70" Type="http://schemas.openxmlformats.org/officeDocument/2006/relationships/slide" Target="slides/slide66.xml"/><Relationship Id="rId71" Type="http://schemas.openxmlformats.org/officeDocument/2006/relationships/slide" Target="slides/slide67.xml"/><Relationship Id="rId72" Type="http://schemas.openxmlformats.org/officeDocument/2006/relationships/slide" Target="slides/slide68.xml"/><Relationship Id="rId73" Type="http://schemas.openxmlformats.org/officeDocument/2006/relationships/slide" Target="slides/slide69.xml"/><Relationship Id="rId74" Type="http://schemas.openxmlformats.org/officeDocument/2006/relationships/slide" Target="slides/slide70.xml"/><Relationship Id="rId75" Type="http://schemas.openxmlformats.org/officeDocument/2006/relationships/slide" Target="slides/slide71.xml"/><Relationship Id="rId76" Type="http://schemas.openxmlformats.org/officeDocument/2006/relationships/slide" Target="slides/slide72.xml"/><Relationship Id="rId77" Type="http://schemas.openxmlformats.org/officeDocument/2006/relationships/slide" Target="slides/slide73.xml"/><Relationship Id="rId78" Type="http://schemas.openxmlformats.org/officeDocument/2006/relationships/slide" Target="slides/slide74.xml"/><Relationship Id="rId79" Type="http://schemas.openxmlformats.org/officeDocument/2006/relationships/slide" Target="slides/slide75.xml"/><Relationship Id="rId80" Type="http://schemas.openxmlformats.org/officeDocument/2006/relationships/slide" Target="slides/slide76.xml"/><Relationship Id="rId81" Type="http://schemas.openxmlformats.org/officeDocument/2006/relationships/slide" Target="slides/slide77.xml"/><Relationship Id="rId82" Type="http://schemas.openxmlformats.org/officeDocument/2006/relationships/slide" Target="slides/slide78.xml"/><Relationship Id="rId83" Type="http://schemas.openxmlformats.org/officeDocument/2006/relationships/slide" Target="slides/slide79.xml"/><Relationship Id="rId8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6780AF-091E-4CB6-A8A4-5C2EA6B53D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B2EE28B-2A6C-4526-BF6B-523B0D28FE3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AD40E5-4CE9-44BE-A7ED-90E5BD2748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B5F31B-B9C3-4102-AC7B-D472F3367F5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923FAFE-0778-4E46-8AEE-86CC2D13CB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CD18969-FD76-4439-8EB6-5D241270A8F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69AC35-02B7-4FC7-B335-675D8247E4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554E004-9F34-43D0-A141-8E893C9D70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6A3536-12AE-46A8-A1C9-3E3EF6B359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4CF1B9A-FCB5-4CE5-9692-A7687B6A35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6EDF090-6C8C-4D75-B096-D5182F5256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576B04-68B6-415B-B6DB-8EC3717FCF4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E79B44D-CCB6-423F-8726-E685A21F59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836FD4-841E-4A3C-81A7-2390AF98973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38939B4-9F4A-4723-A24A-1494597009A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D937F4A-55B9-4F85-BB4D-7C13C17868E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17CCD30-7A74-4EB9-B065-6C13948898A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824562B-25AE-46A4-B0C3-897C563A03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2583BC2-0FE6-462C-ADEB-EB2AE9BE1BA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082172-7034-4818-AEA0-CB7AEB775D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2A6BC2F-A674-40AC-8182-89AA0C7BA5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789AEF8-35D3-405F-80D9-6DE9EAA3AA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8D0F5EF-760D-4F4A-8DDD-2450E5AF30B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9C32751-8073-4DF4-922C-0B86F172D14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B0B197-2499-42B9-BA45-404A44F4D2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95CE185-F540-4601-8B8E-26F46B3C857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2C4C0E-40B7-4362-AC8F-6834B00005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35D2F7F-05DC-4A09-AAD5-8ED25EBB6A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E0593F4-F896-4E86-BAA7-8A38E0008FE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9F62DD-6AC0-41BF-B0D4-925476B6162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6883C6-E974-40A2-B51C-FDCDA88DAF8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CB25CD5-D90C-44C3-9921-12783B710D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43000" y="1122480"/>
            <a:ext cx="6857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B82EF8-55C3-44F5-A034-F56841E3D2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2244B9-F3C6-4445-8929-1E51D5D9D3B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9BB4DA-3005-4C72-A0A4-1774435DC34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6D2935F-69CB-4151-A195-5789A7D73D1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45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cs-CZ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9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9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64D290-E794-4CFF-9920-72F04C252533}" type="slidenum">
              <a:rPr b="0" lang="cs-CZ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1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cs-CZ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5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35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lvl="1" marL="5144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2" marL="8571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5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cs-CZ" sz="1500" spc="-1" strike="noStrike">
              <a:solidFill>
                <a:srgbClr val="000000"/>
              </a:solidFill>
              <a:latin typeface="Calibri"/>
            </a:endParaRPr>
          </a:p>
          <a:p>
            <a:pPr lvl="3" marL="120024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  <a:p>
            <a:pPr lvl="4" marL="1542960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35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9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9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CEF455B-DD88-4299-81EA-1F7D17C0CB1D}" type="slidenum">
              <a:rPr b="0" lang="cs-CZ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30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cs-CZ" sz="9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9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cs-CZ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67EAEE2-F149-4607-8368-B63A534A0161}" type="slidenum">
              <a:rPr b="0" lang="cs-CZ" sz="9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9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1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5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cs-CZ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35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35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cs-CZ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25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2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2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image" Target="../media/image34.jpeg"/><Relationship Id="rId3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2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2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2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2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2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2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2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2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2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2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image" Target="../media/image55.jpeg"/><Relationship Id="rId3" Type="http://schemas.openxmlformats.org/officeDocument/2006/relationships/slideLayout" Target="../slideLayouts/slideLayout2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2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2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 1"/>
          <p:cNvSpPr/>
          <p:nvPr/>
        </p:nvSpPr>
        <p:spPr>
          <a:xfrm>
            <a:off x="-757080" y="-25560"/>
            <a:ext cx="12248640" cy="9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Федеральное Государственное бюджетное образовательное учреждение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Высшего профессионального образования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«Ростовский государственный медицинский университет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Georgia"/>
              </a:rPr>
              <a:t>Министерства здравоохранения Российской Федерации»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24" name="Рисунок 2" descr=""/>
          <p:cNvPicPr/>
          <p:nvPr/>
        </p:nvPicPr>
        <p:blipFill>
          <a:blip r:embed="rId1"/>
          <a:stretch/>
        </p:blipFill>
        <p:spPr>
          <a:xfrm>
            <a:off x="0" y="63360"/>
            <a:ext cx="1926720" cy="1145880"/>
          </a:xfrm>
          <a:prstGeom prst="rect">
            <a:avLst/>
          </a:prstGeom>
          <a:ln w="0">
            <a:noFill/>
          </a:ln>
        </p:spPr>
      </p:pic>
      <p:sp>
        <p:nvSpPr>
          <p:cNvPr id="125" name="Прямоугольник 7"/>
          <p:cNvSpPr/>
          <p:nvPr/>
        </p:nvSpPr>
        <p:spPr>
          <a:xfrm>
            <a:off x="181800" y="2519280"/>
            <a:ext cx="8784720" cy="252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Основные принципы хирургического лечения заболеваний пародонта. Выбор метода хирургического вмешательства, показания и противопоказания, ошибки и осложнения. Современные остеопластические препараты.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6" name="Прямоугольник 4"/>
          <p:cNvSpPr/>
          <p:nvPr/>
        </p:nvSpPr>
        <p:spPr>
          <a:xfrm>
            <a:off x="1258920" y="1185840"/>
            <a:ext cx="663048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Кафедра стоматологии №1</a:t>
            </a:r>
            <a:br>
              <a:rPr sz="3200"/>
            </a:br>
            <a:endParaRPr b="0" lang="ru-RU" sz="3200" spc="-1" strike="noStrike">
              <a:latin typeface="Arial"/>
            </a:endParaRPr>
          </a:p>
        </p:txBody>
      </p:sp>
      <p:sp>
        <p:nvSpPr>
          <p:cNvPr id="127" name="Прямоугольник 5"/>
          <p:cNvSpPr/>
          <p:nvPr/>
        </p:nvSpPr>
        <p:spPr>
          <a:xfrm>
            <a:off x="3739320" y="6291360"/>
            <a:ext cx="167148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Georgia"/>
              </a:rPr>
              <a:t>Ростов-на-Дону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485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II. </a:t>
            </a:r>
            <a:r>
              <a:rPr b="1" lang="ru-RU" sz="3300" spc="-1" strike="noStrike" u="sng">
                <a:solidFill>
                  <a:srgbClr val="000000"/>
                </a:solidFill>
                <a:uFillTx/>
                <a:latin typeface="Calibri Light"/>
              </a:rPr>
              <a:t>Лоскутные операции</a:t>
            </a: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4886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лоскутные операции, корригирующие край десны;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лоскутные операции с применением средств, стимулирующих репаративные процессы в пародонте.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III. </a:t>
            </a:r>
            <a:r>
              <a:rPr b="1" lang="ru-RU" sz="4000" spc="-1" strike="noStrike" u="sng">
                <a:solidFill>
                  <a:srgbClr val="000000"/>
                </a:solidFill>
                <a:uFillTx/>
                <a:latin typeface="Calibri Light"/>
              </a:rPr>
              <a:t>Формирование преддверия полости рта и перемещения уздечки</a:t>
            </a: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.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Основными критериями для выбора хирургического метода лечения являются: 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состояние десневого края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глубина патологических зубодесневых карманов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состояние костной ткани альвеолярных отростков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степень подвижности зубов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состояние прикуса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общее состояние пациента. </a:t>
            </a:r>
            <a:br>
              <a:rPr sz="2100"/>
            </a:br>
            <a:br>
              <a:rPr sz="2100"/>
            </a:b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395640" y="1484640"/>
            <a:ext cx="77533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Все вмешательства на пародонте возможно разделить на две группы.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Down Arrow 3"/>
          <p:cNvSpPr/>
          <p:nvPr/>
        </p:nvSpPr>
        <p:spPr>
          <a:xfrm>
            <a:off x="3276000" y="3789000"/>
            <a:ext cx="2088000" cy="1800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79640" y="702000"/>
            <a:ext cx="8280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>
              <a:lnSpc>
                <a:spcPct val="9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Calibri Light"/>
              </a:rPr>
              <a:t>К первой группе относятся вмешательства, направленные на устранение пародонтального кармана: </a:t>
            </a:r>
            <a:br>
              <a:rPr sz="3200"/>
            </a:b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201276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Кюретаж пародонтального кармана закрытый.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Кюретаж пародонтального кармана открытый.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Гингивэктомия.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Лоскутные операции.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Апикально-смещенный лоскут.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Направленная регенерация тканей пародонта.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None/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79640" y="1845000"/>
            <a:ext cx="8208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0000"/>
          </a:bodyPr>
          <a:p>
            <a:pPr>
              <a:lnSpc>
                <a:spcPct val="90000"/>
              </a:lnSpc>
              <a:buNone/>
            </a:pPr>
            <a:r>
              <a:rPr b="0" lang="ru-RU" sz="3000" spc="-1" strike="noStrike">
                <a:solidFill>
                  <a:srgbClr val="000000"/>
                </a:solidFill>
                <a:latin typeface="Calibri Light"/>
              </a:rPr>
              <a:t>Вторая группа включает в себя вмешательства, направленные на устранение нарушений строения мягких тканей преддверия полости рта, которые не только утяжеляют течение воспалительного процесса в пародонте, но в ряде случаев сами являются причинами специфических его поражений. Это: </a:t>
            </a:r>
            <a:br>
              <a:rPr sz="3000"/>
            </a:br>
            <a:endParaRPr b="0" lang="cs-CZ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57200" y="4048560"/>
            <a:ext cx="7619760" cy="2692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Пластика уздечек и тяжей (френулотомия и френулоэктомия).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Вестибулопластика.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Операции по устранению рецессий.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None/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67640" y="1196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Кюретаж</a:t>
            </a:r>
            <a:br>
              <a:rPr sz="3300"/>
            </a:b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989000"/>
            <a:ext cx="7619760" cy="266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- удаление патологических грануляций и обработка поверхности корня зуба без образования слизисто-надкостничного лоскута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Закрытый кюретаж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Целью кюретажа является удаление из пародонтального кармана грануляций, вегетирующего эпителия, распавшейся ткани, поддесневого «зубного камня», пораженного цемента.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Задачей кюретажа является устранение пародонтальных карманов. Для этого необходимо произвести снятие зубных отложений, освежение цемента корня, выскабливание грануляций и вросшего эпителия. 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Одновременная обработка карманов при проведении этой операции обычно не превышает области 2-4 зубов.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 к кюретажу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Проводят в области одиночных зубодесневых карманов с толстыми стенками и широким входом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Пародонтит легкой и средней степени тяжести при глубине пародонтальных карманов до 4 мм и отсутствии костных карманов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Плотная десна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Противопоказаниями к кюретажу: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67640" y="18450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выделение гноя из пародонтального кармана при абсцедировании,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наличие костных карманов, 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глубина пародонтального кармана более 5 мм, 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резкое истончение и фиброзное изменение стенки десневого края, 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наличие острых инфекционных заболеваний слизистой оболочки рта и общих инфекционных заболеваний,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подвижность зубов III степени.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/>
          </p:nvPr>
        </p:nvSpPr>
        <p:spPr>
          <a:xfrm>
            <a:off x="0" y="377280"/>
            <a:ext cx="8532000" cy="6480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Под местной инфилътрационной анестезией тщательно удаляют поддесневые зубные отложения и патологически измененный цемент корня вручную (крючки, экскаваторы, рашпили, кюретки и др.) или с помощью ультразвукового, пневматического скейлера и периополиров. Зубные отложения удаляют, фиксируя инструмент у основания отложений и плавным рычагообразным движением направляя его от верхушки корня к коронке зуба. Последовательно обрабатывают все поверхности зуба (вестибулярную, апроксимальные, оральную); после этого обрабатывают поверхность корня с помощью ультразвуковых аппаратов, финирами, полирами; кюретаж (обработка) дна кармана - осторожное соскабливание поверхностного размягченного слоя края альвеолярного отростка и межальвеолярной перегородки. Для удаления грануляций и вросшего эпителия с внутренней поверхности десневой стенки на наружный край ее устанавливают палец и кюретками удаляют патологические ткани «по пальцу». Затем полируют поверхность корня, проводят антисептическую обработку зубодесневого кармана и прижимают десневую стенку к поверхности зуба. Сформировавшийся кровяной сгусток является источником клеток регенерационного ряда периодонта, поэтому в послеоперационном периоде необходимы тщательная гигиена полости рта в течение 1 нед и защита сгустка фиксирующими повязками. </a:t>
            </a:r>
            <a:br>
              <a:rPr sz="1800"/>
            </a:b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стимуляции регенерации соединительной ткани десны можно ввести после кюретажа в операционную рану турунды, пропитанные раствором гипохлорита натрия с концентрацией 0,05-0,15%, на 10-15 минут.</a:t>
            </a:r>
            <a:br>
              <a:rPr sz="1800"/>
            </a:b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Пародонт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rgbClr val="000000"/>
                </a:solidFill>
                <a:latin typeface="Calibri"/>
              </a:rPr>
              <a:t>–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комплекс тканей окружающий зуба и обеспечивающий его фиксации в челюсти.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 состав пародонта входит: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десна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аппарат связок периодонта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кость альвеолярного отростка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поверхностный слой цемента зуба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/>
          </p:nvPr>
        </p:nvSpPr>
        <p:spPr>
          <a:xfrm>
            <a:off x="323640" y="119664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2000"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Об эффективности кюретажа можно судить через 2-3 нед: за этот срок должен сформироваться соединительнотканный рубец.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Недостатком этой манипуляции является то, что ее проводят без контроля зрения.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Результатами проведения кюретажа могут быть гипотетический результат - прикрепление десны к корню зуба; вероятный результат - восстановление эпителия десневой борозды и плотное прикрепление десневой «муфты» к корню зуба.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Современными модификациями метода являются «scaling» - соскабливание и «root planing» - выравнивание поверхности корня.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По показаниям одновременно удаляют грануляции с десневой стенки кармана и иссекают гипертрофированную часть межзубного сосочка или края десны. 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Кровотечение, гноетечение из кармана, ретроградный пульпит - осложнения закрытого кюретажа, следствие грубого вмешательства.</a:t>
            </a:r>
            <a:br>
              <a:rPr sz="2400"/>
            </a:b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None/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83640" y="1628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Открытый кюретаж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Down Arrow 3"/>
          <p:cNvSpPr/>
          <p:nvPr/>
        </p:nvSpPr>
        <p:spPr>
          <a:xfrm>
            <a:off x="3060000" y="3357000"/>
            <a:ext cx="2304000" cy="172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глубина пародонтального кармана до 5 мм (преимущественно в межзубном промежутке);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значительное разрастание грануляций и в этой связи деформация межзубных сосочков, неплотное прилегание к зубу.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глубина кармана более 5 мм,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резкое истончение десны,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некроз десны,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гноетечение, абсцедирование,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острые воспалительные заболевания слизистой.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Методика проведения.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4000"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 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«Открытый» кюретаж состоит из следующих этапов: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 1) после антисептической обработки полости рта и анестезии проводят разрез по вершинам межзубных сосочков, тупо отслаивают губо-щечные и язычные сосочки межзубной десны;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 2) экскаваторами, крючками, рашпильной гладилкой удаляют «зубные» отложения с группы зубов;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 3) ножницами иссекают грануляции на внутренней поверхности десневых сосочков, проводят деэпителизацию и формирование десневогo края, удаляя измененную (шириной 1-1,5 мм) часть десны;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4) операционное поле промывают растворами антисептиков, «обработанныe» межзубные сосочки укладывают на место и фиксируют лечебно-защитной повязкой на основе противовоспалительных мазей. В костный карман можно ввести биокомпозит (гидроксиапатит с коллагеном в соотношении 9:1), уплотнить его штопфером, затем наложить швы.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Осложнения открытого кюретажа: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14886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кровотечение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гноетечение из кармана 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ретроградный пульпит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84600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Вакуум-кюретаж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Down Arrow 3"/>
          <p:cNvSpPr/>
          <p:nvPr/>
        </p:nvSpPr>
        <p:spPr>
          <a:xfrm>
            <a:off x="2988000" y="2776320"/>
            <a:ext cx="2448000" cy="19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Показания: 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912600" y="141264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глубина пародонтального кармана 5-7 мм, 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• костные карманы,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• абсцедирование.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14166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тонкие стенки пародонтального кармана,</a:t>
            </a:r>
            <a:br>
              <a:rPr sz="2400"/>
            </a:b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• противопоказания общего характера.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914400" y="103320"/>
            <a:ext cx="8229240" cy="93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 Light"/>
              </a:rPr>
              <a:t>КЮРЕТАЖ ПАРОДОНТАЛЬНОГО КАРМАНА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1" name="Picture 4" descr="001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609480" y="1096920"/>
            <a:ext cx="4608000" cy="457488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6" descr="002"/>
          <p:cNvPicPr/>
          <p:nvPr/>
        </p:nvPicPr>
        <p:blipFill>
          <a:blip r:embed="rId2"/>
          <a:stretch/>
        </p:blipFill>
        <p:spPr>
          <a:xfrm>
            <a:off x="5232240" y="1111320"/>
            <a:ext cx="3303360" cy="4549320"/>
          </a:xfrm>
          <a:prstGeom prst="rect">
            <a:avLst/>
          </a:prstGeom>
          <a:ln w="0">
            <a:noFill/>
          </a:ln>
        </p:spPr>
      </p:pic>
      <p:sp>
        <p:nvSpPr>
          <p:cNvPr id="183" name="Rectangle 7"/>
          <p:cNvSpPr/>
          <p:nvPr/>
        </p:nvSpPr>
        <p:spPr>
          <a:xfrm>
            <a:off x="517680" y="5991120"/>
            <a:ext cx="8086320" cy="79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а - 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удаление поддесневого зубного камня</a:t>
            </a:r>
            <a:br>
              <a:rPr sz="2000"/>
            </a:b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б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- удаление разрушенной костной ткани</a:t>
            </a:r>
            <a:br>
              <a:rPr sz="2000"/>
            </a:b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в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- выскабливание грануляций и вросшего эпителия</a:t>
            </a:r>
            <a:br>
              <a:rPr sz="2000"/>
            </a:b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. </a:t>
            </a: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Пародонтит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-23760" y="1412640"/>
            <a:ext cx="567540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—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воспаление тканей пародонта, характеризующееся прогрессирующей деструкцией пародонта и кости альвеолярного отростка.</a:t>
            </a:r>
            <a:br>
              <a:rPr sz="2100"/>
            </a:br>
            <a:br>
              <a:rPr sz="2100"/>
            </a:br>
            <a:r>
              <a:rPr b="0" i="1" lang="ru-RU" sz="2100" spc="-1" strike="noStrike">
                <a:solidFill>
                  <a:srgbClr val="000000"/>
                </a:solidFill>
                <a:latin typeface="Calibri"/>
              </a:rPr>
              <a:t>Тяжесть: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легкий, средний, тяжелый.</a:t>
            </a:r>
            <a:br>
              <a:rPr sz="2100"/>
            </a:br>
            <a:br>
              <a:rPr sz="2100"/>
            </a:br>
            <a:r>
              <a:rPr b="0" i="1" lang="ru-RU" sz="2100" spc="-1" strike="noStrike">
                <a:solidFill>
                  <a:srgbClr val="000000"/>
                </a:solidFill>
                <a:latin typeface="Calibri"/>
              </a:rPr>
              <a:t>Течение: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острый, хронический, обострение.</a:t>
            </a:r>
            <a:br>
              <a:rPr sz="2100"/>
            </a:br>
            <a:br>
              <a:rPr sz="2100"/>
            </a:br>
            <a:r>
              <a:rPr b="0" i="1" lang="ru-RU" sz="2100" spc="-1" strike="noStrike">
                <a:solidFill>
                  <a:srgbClr val="000000"/>
                </a:solidFill>
                <a:latin typeface="Calibri"/>
              </a:rPr>
              <a:t>Распространенность: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локализованный, генерализованный.</a:t>
            </a:r>
            <a:br>
              <a:rPr sz="2100"/>
            </a:b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2" name="Picture 2" descr="Пародонтит"/>
          <p:cNvPicPr/>
          <p:nvPr/>
        </p:nvPicPr>
        <p:blipFill>
          <a:blip r:embed="rId1"/>
          <a:stretch/>
        </p:blipFill>
        <p:spPr>
          <a:xfrm>
            <a:off x="5148000" y="1772640"/>
            <a:ext cx="2952000" cy="295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914400" y="10332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 Light"/>
              </a:rPr>
              <a:t>МЕТОДИКА ПРОВЕДЕНИЯ КЮРЕТАЖА ПАРОДОНТАЛЬНЫХ КАРМАНОВ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5" name="Picture 4" descr="003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101520" y="1557360"/>
            <a:ext cx="2771280" cy="3526920"/>
          </a:xfrm>
          <a:prstGeom prst="rect">
            <a:avLst/>
          </a:prstGeom>
          <a:ln w="0">
            <a:noFill/>
          </a:ln>
        </p:spPr>
      </p:pic>
      <p:pic>
        <p:nvPicPr>
          <p:cNvPr id="186" name="Picture 5" descr="004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2876400" y="1557360"/>
            <a:ext cx="2952360" cy="352692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6" descr="005"/>
          <p:cNvPicPr/>
          <p:nvPr/>
        </p:nvPicPr>
        <p:blipFill>
          <a:blip r:embed="rId3">
            <a:lum bright="-12000"/>
          </a:blip>
          <a:stretch/>
        </p:blipFill>
        <p:spPr>
          <a:xfrm>
            <a:off x="5803920" y="1557360"/>
            <a:ext cx="3133440" cy="3526920"/>
          </a:xfrm>
          <a:prstGeom prst="rect">
            <a:avLst/>
          </a:prstGeom>
          <a:ln w="0">
            <a:noFill/>
          </a:ln>
        </p:spPr>
      </p:pic>
      <p:sp>
        <p:nvSpPr>
          <p:cNvPr id="188" name="Rectangle 7"/>
          <p:cNvSpPr/>
          <p:nvPr/>
        </p:nvSpPr>
        <p:spPr>
          <a:xfrm>
            <a:off x="468360" y="5445000"/>
            <a:ext cx="8086320" cy="115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А – 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направление движений инструмента при выскабливании грануляций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Б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–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состояние кюретки относительно 1 зуба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В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</a:t>
            </a:r>
            <a:r>
              <a:rPr b="1" lang="ru-RU" sz="2000" spc="-1" strike="noStrike">
                <a:solidFill>
                  <a:srgbClr val="44546a"/>
                </a:solidFill>
                <a:latin typeface="Arial"/>
              </a:rPr>
              <a:t>–</a:t>
            </a:r>
            <a:r>
              <a:rPr b="0" lang="ru-RU" sz="2000" spc="-1" strike="noStrike">
                <a:solidFill>
                  <a:srgbClr val="44546a"/>
                </a:solidFill>
                <a:latin typeface="Arial"/>
              </a:rPr>
              <a:t> выскабливание грануляционного и выросшего эпителия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9" name="Line 9"/>
          <p:cNvSpPr/>
          <p:nvPr/>
        </p:nvSpPr>
        <p:spPr>
          <a:xfrm>
            <a:off x="3587400" y="5914800"/>
            <a:ext cx="360" cy="21600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Line 10"/>
          <p:cNvSpPr/>
          <p:nvPr/>
        </p:nvSpPr>
        <p:spPr>
          <a:xfrm>
            <a:off x="3587400" y="5911560"/>
            <a:ext cx="21600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2" descr=""/>
          <p:cNvPicPr/>
          <p:nvPr/>
        </p:nvPicPr>
        <p:blipFill>
          <a:blip r:embed="rId1"/>
          <a:stretch/>
        </p:blipFill>
        <p:spPr>
          <a:xfrm>
            <a:off x="55440" y="1087560"/>
            <a:ext cx="6190920" cy="5516280"/>
          </a:xfrm>
          <a:prstGeom prst="rect">
            <a:avLst/>
          </a:prstGeom>
          <a:ln w="0">
            <a:noFill/>
          </a:ln>
        </p:spPr>
      </p:pic>
      <p:sp>
        <p:nvSpPr>
          <p:cNvPr id="192" name="Rectangle 3"/>
          <p:cNvSpPr/>
          <p:nvPr/>
        </p:nvSpPr>
        <p:spPr>
          <a:xfrm>
            <a:off x="-293760" y="416160"/>
            <a:ext cx="946764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Снятие отложений и кюретаж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3" name="Rectangle 4"/>
          <p:cNvSpPr/>
          <p:nvPr/>
        </p:nvSpPr>
        <p:spPr>
          <a:xfrm>
            <a:off x="6443640" y="1413720"/>
            <a:ext cx="2518920" cy="47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1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А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воспаленная  отечная десна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В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зонд введен в карман глубиной 3-5 мм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С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 – кюретаж начинают с расположения скалера по направлению к десне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D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снятие отложений и сглаживание поверхности корня начинают с введения скалера под углом 45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°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к поверхности зуба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Е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скалер перемешают коронально тянущим движением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1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F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вид через два месяца после лечения (обратите внимание на устранение отека и прекрасный десневой контур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"/>
          <p:cNvPicPr/>
          <p:nvPr/>
        </p:nvPicPr>
        <p:blipFill>
          <a:blip r:embed="rId1">
            <a:lum bright="-24000"/>
          </a:blip>
          <a:stretch/>
        </p:blipFill>
        <p:spPr>
          <a:xfrm>
            <a:off x="353880" y="695160"/>
            <a:ext cx="5328720" cy="6162480"/>
          </a:xfrm>
          <a:prstGeom prst="rect">
            <a:avLst/>
          </a:prstGeom>
          <a:ln w="0">
            <a:noFill/>
          </a:ln>
        </p:spPr>
      </p:pic>
      <p:sp>
        <p:nvSpPr>
          <p:cNvPr id="195" name="Rectangle 3"/>
          <p:cNvSpPr/>
          <p:nvPr/>
        </p:nvSpPr>
        <p:spPr>
          <a:xfrm>
            <a:off x="-208080" y="70200"/>
            <a:ext cx="9467640" cy="67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Результаты, достигнутые в результате снятия отложений и кюретажа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6" name="Rectangle 4"/>
          <p:cNvSpPr/>
          <p:nvPr/>
        </p:nvSpPr>
        <p:spPr>
          <a:xfrm>
            <a:off x="5940360" y="2607120"/>
            <a:ext cx="3203280" cy="161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25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А, В, С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 – вид до лечения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25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Arial"/>
              </a:rPr>
              <a:t>А́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Gulim"/>
              </a:rPr>
              <a:t>,</a:t>
            </a:r>
            <a:r>
              <a:rPr b="1" lang="ru-RU" sz="2000" spc="-1" strike="noStrike">
                <a:solidFill>
                  <a:srgbClr val="000000"/>
                </a:solidFill>
                <a:latin typeface="Arial"/>
                <a:ea typeface="Gulim"/>
              </a:rPr>
              <a:t> В́, С́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Gulim"/>
              </a:rPr>
              <a:t> – после лечения 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539640" y="1484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Гингивотомия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Down Arrow 3"/>
          <p:cNvSpPr/>
          <p:nvPr/>
        </p:nvSpPr>
        <p:spPr>
          <a:xfrm>
            <a:off x="3564000" y="3285000"/>
            <a:ext cx="1800000" cy="2088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uz-Cyrl-UZ" sz="3300" spc="-1" strike="noStrike">
                <a:solidFill>
                  <a:srgbClr val="000000"/>
                </a:solidFill>
                <a:latin typeface="Calibri Light"/>
              </a:rPr>
              <a:t>Гингивотомия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полиатив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ный или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симптомати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ческий метод лечения,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проводимый с помощью 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вертикальных или горизонтальных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разрезов тканей десны.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гипертрофический гингивит,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фиброматоз десен,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узкий глубокий односторонний костный карман,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одиночные рецидивирующие пародонтальные абсцессы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пародонтальные карманы глубиной до 1-4 мм.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К осложнениям гингивотомии можно отнести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9846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ретракцию десны и ограниченность обзора операционного поля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914400" y="189000"/>
            <a:ext cx="8229240" cy="502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5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ГИНГИВОТОМИЯ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8" name="Picture 4" descr="006"/>
          <p:cNvPicPr/>
          <p:nvPr/>
        </p:nvPicPr>
        <p:blipFill>
          <a:blip r:embed="rId1"/>
          <a:stretch/>
        </p:blipFill>
        <p:spPr>
          <a:xfrm>
            <a:off x="250920" y="908640"/>
            <a:ext cx="8640360" cy="4952520"/>
          </a:xfrm>
          <a:prstGeom prst="rect">
            <a:avLst/>
          </a:prstGeom>
          <a:ln w="0">
            <a:noFill/>
          </a:ln>
        </p:spPr>
      </p:pic>
      <p:sp>
        <p:nvSpPr>
          <p:cNvPr id="209" name="Rectangle 5"/>
          <p:cNvSpPr/>
          <p:nvPr/>
        </p:nvSpPr>
        <p:spPr>
          <a:xfrm>
            <a:off x="250920" y="5950080"/>
            <a:ext cx="8424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44546a"/>
                </a:solidFill>
                <a:latin typeface="Arial"/>
              </a:rPr>
              <a:t>А - </a:t>
            </a:r>
            <a:r>
              <a:rPr b="0" lang="ru-RU" sz="2400" spc="-1" strike="noStrike">
                <a:solidFill>
                  <a:srgbClr val="44546a"/>
                </a:solidFill>
                <a:latin typeface="Arial"/>
              </a:rPr>
              <a:t>линии разрезов</a:t>
            </a:r>
            <a:br>
              <a:rPr sz="2400"/>
            </a:br>
            <a:r>
              <a:rPr b="1" lang="ru-RU" sz="2400" spc="-1" strike="noStrike">
                <a:solidFill>
                  <a:srgbClr val="44546a"/>
                </a:solidFill>
                <a:latin typeface="Arial"/>
              </a:rPr>
              <a:t>Б -</a:t>
            </a:r>
            <a:r>
              <a:rPr b="0" lang="ru-RU" sz="2400" spc="-1" strike="noStrike">
                <a:solidFill>
                  <a:srgbClr val="44546a"/>
                </a:solidFill>
                <a:latin typeface="Arial"/>
              </a:rPr>
              <a:t> положение скальпеля по отношению к оси зуба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33200" y="157320"/>
            <a:ext cx="9010440" cy="85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9000"/>
          </a:bodyPr>
          <a:p>
            <a:pPr>
              <a:lnSpc>
                <a:spcPct val="7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 Light"/>
              </a:rPr>
              <a:t>ГИНГИВОТОМИЯ</a:t>
            </a:r>
            <a:br>
              <a:rPr sz="3200"/>
            </a:br>
            <a:r>
              <a:rPr b="0" lang="ru-RU" sz="3200" spc="-1" strike="noStrike">
                <a:solidFill>
                  <a:srgbClr val="000000"/>
                </a:solidFill>
                <a:latin typeface="Calibri Light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 Light"/>
              </a:rPr>
              <a:t>Вертикальный разрез краевой и альвеолярной десны между 3 и 4 зубов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1" name="Picture 4" descr="007"/>
          <p:cNvPicPr/>
          <p:nvPr/>
        </p:nvPicPr>
        <p:blipFill>
          <a:blip r:embed="rId1"/>
          <a:stretch/>
        </p:blipFill>
        <p:spPr>
          <a:xfrm>
            <a:off x="1042920" y="1090440"/>
            <a:ext cx="7057800" cy="5684400"/>
          </a:xfrm>
          <a:prstGeom prst="rect">
            <a:avLst/>
          </a:prstGeom>
          <a:ln w="0">
            <a:noFill/>
          </a:ln>
        </p:spPr>
      </p:pic>
      <p:sp>
        <p:nvSpPr>
          <p:cNvPr id="212" name="Line 5"/>
          <p:cNvSpPr/>
          <p:nvPr/>
        </p:nvSpPr>
        <p:spPr>
          <a:xfrm>
            <a:off x="4255920" y="760320"/>
            <a:ext cx="21600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Line 6"/>
          <p:cNvSpPr/>
          <p:nvPr/>
        </p:nvSpPr>
        <p:spPr>
          <a:xfrm>
            <a:off x="4778280" y="765000"/>
            <a:ext cx="21564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7"/>
          <p:cNvSpPr/>
          <p:nvPr/>
        </p:nvSpPr>
        <p:spPr>
          <a:xfrm>
            <a:off x="4249440" y="760320"/>
            <a:ext cx="360" cy="2872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Line 8"/>
          <p:cNvSpPr/>
          <p:nvPr/>
        </p:nvSpPr>
        <p:spPr>
          <a:xfrm>
            <a:off x="4778280" y="765000"/>
            <a:ext cx="360" cy="2872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0" y="134136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99"/>
                </a:solidFill>
                <a:latin typeface="Calibri"/>
              </a:rPr>
              <a:t>1. Кюретаж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а.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открытый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б.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закрытый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99"/>
                </a:solidFill>
                <a:latin typeface="Calibri"/>
              </a:rPr>
              <a:t>2. Гингивотомия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а. вертикал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ьная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б. горизонтал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ьная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99"/>
                </a:solidFill>
                <a:latin typeface="Calibri"/>
              </a:rPr>
              <a:t>3.Гингивоэктомия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а.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простая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б. радикал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ьная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99"/>
                </a:solidFill>
                <a:latin typeface="Calibri"/>
              </a:rPr>
              <a:t>4. </a:t>
            </a:r>
            <a:r>
              <a:rPr b="0" lang="ru-RU" sz="2400" spc="-1" strike="noStrike">
                <a:solidFill>
                  <a:srgbClr val="000099"/>
                </a:solidFill>
                <a:latin typeface="Calibri"/>
              </a:rPr>
              <a:t>Лоскутные</a:t>
            </a:r>
            <a:r>
              <a:rPr b="0" lang="uz-Cyrl-UZ" sz="2400" spc="-1" strike="noStrike">
                <a:solidFill>
                  <a:srgbClr val="000099"/>
                </a:solidFill>
                <a:latin typeface="Calibri"/>
              </a:rPr>
              <a:t> операци</a:t>
            </a:r>
            <a:r>
              <a:rPr b="0" lang="ru-RU" sz="2400" spc="-1" strike="noStrike">
                <a:solidFill>
                  <a:srgbClr val="000099"/>
                </a:solidFill>
                <a:latin typeface="Calibri"/>
              </a:rPr>
              <a:t>и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а. гингивопластика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400" spc="-1" strike="noStrike">
                <a:solidFill>
                  <a:srgbClr val="000000"/>
                </a:solidFill>
                <a:latin typeface="Calibri"/>
              </a:rPr>
              <a:t>б. гингивоостеопластика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 3"/>
          <p:cNvSpPr/>
          <p:nvPr/>
        </p:nvSpPr>
        <p:spPr>
          <a:xfrm>
            <a:off x="179640" y="225360"/>
            <a:ext cx="8280720" cy="106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КЛАССИФИКАЦИЯ  ХИРУРГИЧЕСКИХ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МАНИПУЛЯЦ</a:t>
            </a:r>
            <a:r>
              <a:rPr b="1" lang="uz-Cyrl-UZ" sz="3200" spc="-1" strike="noStrike">
                <a:solidFill>
                  <a:srgbClr val="000000"/>
                </a:solidFill>
                <a:latin typeface="Arial"/>
              </a:rPr>
              <a:t>И</a:t>
            </a: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Й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293760" y="851040"/>
            <a:ext cx="5559120" cy="57463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17" name="Rectangle 3"/>
          <p:cNvSpPr/>
          <p:nvPr/>
        </p:nvSpPr>
        <p:spPr>
          <a:xfrm>
            <a:off x="-324000" y="302400"/>
            <a:ext cx="946764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Операция иссечения и формирования нового прикрепления  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18" name="Rectangle 4"/>
          <p:cNvSpPr/>
          <p:nvPr/>
        </p:nvSpPr>
        <p:spPr>
          <a:xfrm>
            <a:off x="6084720" y="1301040"/>
            <a:ext cx="3203280" cy="47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А, В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вид до лечения Наличие надкостных карманов и достаточной зоны кератинизированной прикрепленной десны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С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фестончатый разрез с вестибулярной стороны проводят по десневому краю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D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разрез проходит до основания кармана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E, F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на фронтальном виде и виде на срезе показано частичное иссечение межзубных сосочков с целью удаления толстых треугольных клиньев десны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По сути, сосочки являются слизистами лоскутами  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" descr=""/>
          <p:cNvPicPr/>
          <p:nvPr/>
        </p:nvPicPr>
        <p:blipFill>
          <a:blip r:embed="rId1"/>
          <a:stretch/>
        </p:blipFill>
        <p:spPr>
          <a:xfrm>
            <a:off x="324000" y="981000"/>
            <a:ext cx="5976720" cy="568764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20" name="Rectangle 3"/>
          <p:cNvSpPr/>
          <p:nvPr/>
        </p:nvSpPr>
        <p:spPr>
          <a:xfrm>
            <a:off x="-324000" y="302400"/>
            <a:ext cx="9467640" cy="33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Операция иссечения и формирования нового прикрепления  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1" name="Rectangle 4"/>
          <p:cNvSpPr/>
          <p:nvPr/>
        </p:nvSpPr>
        <p:spPr>
          <a:xfrm>
            <a:off x="6543720" y="1007280"/>
            <a:ext cx="2412720" cy="562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G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сосочки отслаивают на небольшом протяжении, достаточном для обеспечения доступа и снятия отложений и сглаживания поверхности корня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H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вид на срезе иссечения воспаленной внутренней части стенки кармана и сглаживание поверхности корня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I –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лоскут ушит на предоперационном уровне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J –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заживление тканей и элиминация карманов в результате устранения отека и плотная адаптация десны к поверхности зуба.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4" descr="mic8"/>
          <p:cNvPicPr/>
          <p:nvPr/>
        </p:nvPicPr>
        <p:blipFill>
          <a:blip r:embed="rId1"/>
          <a:stretch/>
        </p:blipFill>
        <p:spPr>
          <a:xfrm>
            <a:off x="468360" y="260280"/>
            <a:ext cx="3960360" cy="331920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5" descr="mic4"/>
          <p:cNvPicPr/>
          <p:nvPr/>
        </p:nvPicPr>
        <p:blipFill>
          <a:blip r:embed="rId2"/>
          <a:stretch/>
        </p:blipFill>
        <p:spPr>
          <a:xfrm>
            <a:off x="4859280" y="222120"/>
            <a:ext cx="4105080" cy="335088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6" descr="mic5"/>
          <p:cNvPicPr/>
          <p:nvPr/>
        </p:nvPicPr>
        <p:blipFill>
          <a:blip r:embed="rId3"/>
          <a:stretch/>
        </p:blipFill>
        <p:spPr>
          <a:xfrm>
            <a:off x="501480" y="3652920"/>
            <a:ext cx="3925440" cy="30571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7" descr="mic6"/>
          <p:cNvPicPr/>
          <p:nvPr/>
        </p:nvPicPr>
        <p:blipFill>
          <a:blip r:embed="rId4"/>
          <a:stretch/>
        </p:blipFill>
        <p:spPr>
          <a:xfrm>
            <a:off x="5060880" y="3630600"/>
            <a:ext cx="3831840" cy="303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4" descr="mic7"/>
          <p:cNvPicPr/>
          <p:nvPr/>
        </p:nvPicPr>
        <p:blipFill>
          <a:blip r:embed="rId1"/>
          <a:stretch/>
        </p:blipFill>
        <p:spPr>
          <a:xfrm>
            <a:off x="0" y="260280"/>
            <a:ext cx="3887280" cy="302400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6" descr="mic9"/>
          <p:cNvPicPr/>
          <p:nvPr/>
        </p:nvPicPr>
        <p:blipFill>
          <a:blip r:embed="rId2"/>
          <a:stretch/>
        </p:blipFill>
        <p:spPr>
          <a:xfrm>
            <a:off x="4932360" y="290520"/>
            <a:ext cx="3671640" cy="299376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7" descr="mic10"/>
          <p:cNvPicPr/>
          <p:nvPr/>
        </p:nvPicPr>
        <p:blipFill>
          <a:blip r:embed="rId3"/>
          <a:stretch/>
        </p:blipFill>
        <p:spPr>
          <a:xfrm>
            <a:off x="468360" y="3573360"/>
            <a:ext cx="3816000" cy="280800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8" descr="mic11"/>
          <p:cNvPicPr/>
          <p:nvPr/>
        </p:nvPicPr>
        <p:blipFill>
          <a:blip r:embed="rId4"/>
          <a:stretch/>
        </p:blipFill>
        <p:spPr>
          <a:xfrm>
            <a:off x="4932360" y="3573360"/>
            <a:ext cx="3600000" cy="279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95640" y="1484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br>
              <a:rPr sz="3300"/>
            </a:b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Down Arrow 4"/>
          <p:cNvSpPr/>
          <p:nvPr/>
        </p:nvSpPr>
        <p:spPr>
          <a:xfrm>
            <a:off x="3420000" y="2637000"/>
            <a:ext cx="1800000" cy="1872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uz-Cyrl-UZ" sz="3300" spc="-1" strike="noStrike">
                <a:solidFill>
                  <a:srgbClr val="000000"/>
                </a:solidFill>
                <a:latin typeface="Calibri Light"/>
              </a:rPr>
              <a:t>Гингивоэктомия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Гингивоэктомия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–</a:t>
            </a: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обрезание тканей десны в пределах глубины пародонтального кармана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Простая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гингивоэктомия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– проводится при гипертрофическом гингивите где отсутствуют пародонтальные карманы 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 algn="just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Радикал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ьная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гингивоэктомия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– проводится при средней и тяжелой форме 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пародонтит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Calibri Light"/>
              </a:rPr>
              <a:t>Виды: </a:t>
            </a:r>
            <a:endParaRPr b="0" lang="cs-CZ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3446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Простая.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Радикальная.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Частичная.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пародонтальные и костные карманы глубиной более 3-4 мм,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неравномерная резорбция альвеолярного отростка по вертикальному типу при сохранении более половины высоты альвеолярного отростка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67640" y="476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глубокие костные карманы, достигающие апекса</a:t>
            </a:r>
            <a:br>
              <a:rPr sz="2800"/>
            </a:b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• сопутствующая тяжелая соматическая патология</a:t>
            </a:r>
            <a:br>
              <a:rPr sz="2800"/>
            </a:b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914400" y="60480"/>
            <a:ext cx="8229240" cy="36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1000"/>
          </a:bodyPr>
          <a:p>
            <a:pPr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914400" y="5992920"/>
            <a:ext cx="8229240" cy="83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А - граница удаления десны</a:t>
            </a:r>
            <a:endParaRPr b="0" lang="cs-CZ" sz="13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Б - граница патологически измененных тканей (заштриховано)</a:t>
            </a:r>
            <a:endParaRPr b="0" lang="cs-CZ" sz="13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В - иссечение десны при обычной гингивэктомии</a:t>
            </a:r>
            <a:endParaRPr b="0" lang="cs-CZ" sz="13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1300" spc="-1" strike="noStrike">
                <a:solidFill>
                  <a:srgbClr val="000000"/>
                </a:solidFill>
                <a:latin typeface="Calibri"/>
              </a:rPr>
              <a:t>Г - иссечение десны при радикальной гингивэктомии</a:t>
            </a:r>
            <a:endParaRPr b="0" lang="cs-CZ" sz="1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2" name="Picture 5" descr="008"/>
          <p:cNvPicPr/>
          <p:nvPr/>
        </p:nvPicPr>
        <p:blipFill>
          <a:blip r:embed="rId1">
            <a:lum bright="-6000"/>
          </a:blip>
          <a:stretch/>
        </p:blipFill>
        <p:spPr>
          <a:xfrm>
            <a:off x="1042920" y="492120"/>
            <a:ext cx="3526920" cy="295236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6" descr="009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4643280" y="492120"/>
            <a:ext cx="3455640" cy="295236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7" descr="010"/>
          <p:cNvPicPr/>
          <p:nvPr/>
        </p:nvPicPr>
        <p:blipFill>
          <a:blip r:embed="rId3">
            <a:lum bright="-6000"/>
          </a:blip>
          <a:stretch/>
        </p:blipFill>
        <p:spPr>
          <a:xfrm>
            <a:off x="1042920" y="3444840"/>
            <a:ext cx="3600000" cy="244764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011"/>
          <p:cNvPicPr/>
          <p:nvPr/>
        </p:nvPicPr>
        <p:blipFill>
          <a:blip r:embed="rId4">
            <a:lum bright="-12000"/>
          </a:blip>
          <a:stretch/>
        </p:blipFill>
        <p:spPr>
          <a:xfrm>
            <a:off x="4643280" y="3444840"/>
            <a:ext cx="3457080" cy="244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p>
            <a:pPr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Calibri Light"/>
              </a:rPr>
              <a:t>Хирургическое лечение пародонтита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Перед хирургическим лечением пародонита проводится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С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анация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полости рта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2.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ммобилизация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подвижных зубов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3.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Исключение т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равмати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ческой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 окклюзи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и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4.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Д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епульпация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зубов</a:t>
            </a:r>
            <a:r>
              <a:rPr b="0" lang="uz-Cyrl-UZ" sz="21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914400" y="5805360"/>
            <a:ext cx="8229240" cy="752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А - определение границы десны, подлежащей удалению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Б - измерение глубины пародонтального кармана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48" name="Picture 4" descr="012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324000" y="1484280"/>
            <a:ext cx="4392360" cy="396036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5" descr="013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4643280" y="1484280"/>
            <a:ext cx="4032000" cy="396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914400" y="117360"/>
            <a:ext cx="8229240" cy="34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8000"/>
          </a:bodyPr>
          <a:p>
            <a:pPr>
              <a:lnSpc>
                <a:spcPct val="90000"/>
              </a:lnSpc>
              <a:buNone/>
            </a:pPr>
            <a:r>
              <a:rPr b="1" lang="ru-RU" sz="32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/>
          </p:nvPr>
        </p:nvSpPr>
        <p:spPr>
          <a:xfrm>
            <a:off x="914400" y="6022800"/>
            <a:ext cx="8229240" cy="620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2000"/>
          </a:bodyPr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А 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определение линии разреза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Б 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разрез 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В 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схема операции, границы удаляемой десны заштрихованы.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2" name="Picture 4" descr="014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611280" y="592200"/>
            <a:ext cx="7632360" cy="29509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5" descr="015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1690560" y="3587760"/>
            <a:ext cx="5544720" cy="237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914400" y="18900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0" y="5662440"/>
            <a:ext cx="8624520" cy="1109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А -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открытый кюретаж грануляций и патологически измененной кости альвеолярного отростка в области  6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2100" spc="-1" strike="noStrike">
                <a:solidFill>
                  <a:srgbClr val="000000"/>
                </a:solidFill>
                <a:latin typeface="Calibri"/>
              </a:rPr>
              <a:t>Б -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 формирование десневого края на заверщающем этапе.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6" name="Picture 4" descr="016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250920" y="981000"/>
            <a:ext cx="4365360" cy="460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5" descr="017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4614840" y="966960"/>
            <a:ext cx="4204800" cy="4608000"/>
          </a:xfrm>
          <a:prstGeom prst="rect">
            <a:avLst/>
          </a:prstGeom>
          <a:ln w="0">
            <a:noFill/>
          </a:ln>
        </p:spPr>
      </p:pic>
      <p:sp>
        <p:nvSpPr>
          <p:cNvPr id="258" name="Line 6"/>
          <p:cNvSpPr/>
          <p:nvPr/>
        </p:nvSpPr>
        <p:spPr>
          <a:xfrm>
            <a:off x="5781600" y="6026040"/>
            <a:ext cx="288720" cy="36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Line 7"/>
          <p:cNvSpPr/>
          <p:nvPr/>
        </p:nvSpPr>
        <p:spPr>
          <a:xfrm>
            <a:off x="5781600" y="6021360"/>
            <a:ext cx="360" cy="287280"/>
          </a:xfrm>
          <a:prstGeom prst="line">
            <a:avLst/>
          </a:prstGeom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914400" y="189000"/>
            <a:ext cx="8229240" cy="850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ГИНГИВЭКТОМИЯ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176720" y="6237360"/>
            <a:ext cx="4966920" cy="391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наложение защитной повязки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2" name="Picture 4" descr="018"/>
          <p:cNvPicPr/>
          <p:nvPr/>
        </p:nvPicPr>
        <p:blipFill>
          <a:blip r:embed="rId1"/>
          <a:stretch/>
        </p:blipFill>
        <p:spPr>
          <a:xfrm>
            <a:off x="1908000" y="1125360"/>
            <a:ext cx="5400360" cy="485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1026" descr=""/>
          <p:cNvPicPr/>
          <p:nvPr/>
        </p:nvPicPr>
        <p:blipFill>
          <a:blip r:embed="rId1">
            <a:lum bright="-18000"/>
          </a:blip>
          <a:stretch/>
        </p:blipFill>
        <p:spPr>
          <a:xfrm>
            <a:off x="324000" y="692280"/>
            <a:ext cx="5765400" cy="61653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64" name="Rectangle 1027"/>
          <p:cNvSpPr/>
          <p:nvPr/>
        </p:nvSpPr>
        <p:spPr>
          <a:xfrm>
            <a:off x="1150920" y="260280"/>
            <a:ext cx="630036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5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Методика  выполнения гингивэктомии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5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5" name="Rectangle 1028"/>
          <p:cNvSpPr/>
          <p:nvPr/>
        </p:nvSpPr>
        <p:spPr>
          <a:xfrm>
            <a:off x="6156360" y="717840"/>
            <a:ext cx="2734920" cy="60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</a:rPr>
              <a:t>А –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</a:rPr>
              <a:t>разрастание десны с формированием карманов 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</a:rPr>
              <a:t>В –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</a:rPr>
              <a:t>на срезе показана горизонтальная потеря кости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</a:rPr>
              <a:t>С –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</a:rPr>
              <a:t>использование пинцета - маркера для создания кровоточащих точек, обозначающих линию разреза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D –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правильная и неправильная установка пинцета - маркера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: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1 -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правильная установка пинцета-маркера и разрез под углом к основанию кармана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2 -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неправильная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недостаточно глубокая установка пинцета -маркера, что приводит к проведению разреза корональнее основания кармана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3 -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неправильная, слишком глубокая установка пинцета-маркера приводит к оголению кости и возможному иссечению прикрепленной десны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1026" descr=""/>
          <p:cNvPicPr/>
          <p:nvPr/>
        </p:nvPicPr>
        <p:blipFill>
          <a:blip r:embed="rId1"/>
          <a:stretch/>
        </p:blipFill>
        <p:spPr>
          <a:xfrm>
            <a:off x="250920" y="692280"/>
            <a:ext cx="5717880" cy="5949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67" name="Rectangle 1027"/>
          <p:cNvSpPr/>
          <p:nvPr/>
        </p:nvSpPr>
        <p:spPr>
          <a:xfrm>
            <a:off x="468360" y="-213840"/>
            <a:ext cx="8496000" cy="10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6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Методика  выполнения гингивэктомии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(продолжение)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5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68" name="Rectangle 1028"/>
          <p:cNvSpPr/>
          <p:nvPr/>
        </p:nvSpPr>
        <p:spPr>
          <a:xfrm>
            <a:off x="6156360" y="1330560"/>
            <a:ext cx="2734920" cy="4520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E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непрерывный разрез с вестибулярной стороны (обратите внимание на то, как разрез следует линии, обозначенной кровотачащими точками)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F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прерывистый разрез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G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небный разрез (обратите внимание - резцовый сосочек (РС) не попадает в линию разреза)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H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непрерывный разрез проходит от области бугров до вестибулярного аспекта зубов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I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-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непрерывный разрез со стороны неба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026" descr=""/>
          <p:cNvPicPr/>
          <p:nvPr/>
        </p:nvPicPr>
        <p:blipFill>
          <a:blip r:embed="rId1"/>
          <a:stretch/>
        </p:blipFill>
        <p:spPr>
          <a:xfrm>
            <a:off x="395280" y="620640"/>
            <a:ext cx="4989240" cy="602100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70" name="Rectangle 1027"/>
          <p:cNvSpPr/>
          <p:nvPr/>
        </p:nvSpPr>
        <p:spPr>
          <a:xfrm>
            <a:off x="468360" y="-228240"/>
            <a:ext cx="8496000" cy="10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6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Методика  выполнения гингивэктомии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8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(продолжение)</a:t>
            </a:r>
            <a:endParaRPr b="0" lang="ru-RU" sz="1600" spc="-1" strike="noStrike">
              <a:latin typeface="Arial"/>
            </a:endParaRPr>
          </a:p>
          <a:p>
            <a:pPr algn="ctr">
              <a:lnSpc>
                <a:spcPct val="5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1" name="Rectangle 1028"/>
          <p:cNvSpPr/>
          <p:nvPr/>
        </p:nvSpPr>
        <p:spPr>
          <a:xfrm>
            <a:off x="5508720" y="725040"/>
            <a:ext cx="3382560" cy="575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J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–</a:t>
            </a: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пародонтологический нож под углом 45</a:t>
            </a:r>
            <a:r>
              <a:rPr b="0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°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повторяет линию непрерывного разреза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K 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–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интерпроксимальный нож используется для отделения тканей в щечно-язычном направлении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L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правильный наклон интерпроксимального ножа обеспечивает закрытие мягкими тканями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M –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разрез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: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1</a:t>
            </a:r>
            <a:r>
              <a:rPr b="0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 -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правильный разрез скошен над костью и направлен к основанию кармана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2 -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неправильный разрез - скос отсутствует, слишком глубокий разрез приводит к оголению кости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3</a:t>
            </a:r>
            <a:r>
              <a:rPr b="0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 -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неправильный мелкий разрез приводит к недостаточному иссечению кармана</a:t>
            </a:r>
            <a:endParaRPr b="0" lang="ru-RU" sz="13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300" spc="-1" strike="noStrike">
                <a:solidFill>
                  <a:srgbClr val="000000"/>
                </a:solidFill>
                <a:latin typeface="Arial"/>
                <a:ea typeface="Gulim"/>
              </a:rPr>
              <a:t>4 -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неправильный разрез не доходит до поверхности зуба, что приводит к созданию неровного рваного контура</a:t>
            </a:r>
            <a:r>
              <a:rPr b="1" lang="ru-RU" sz="13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endParaRPr b="0" lang="ru-RU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Picture 1026" descr=""/>
          <p:cNvPicPr/>
          <p:nvPr/>
        </p:nvPicPr>
        <p:blipFill>
          <a:blip r:embed="rId1"/>
          <a:stretch/>
        </p:blipFill>
        <p:spPr>
          <a:xfrm>
            <a:off x="223920" y="576360"/>
            <a:ext cx="5216040" cy="61783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73" name="Rectangle 1027"/>
          <p:cNvSpPr/>
          <p:nvPr/>
        </p:nvSpPr>
        <p:spPr>
          <a:xfrm>
            <a:off x="468360" y="60840"/>
            <a:ext cx="8856360" cy="52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6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Методика  выполнения гингивэктомии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6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(продолжение)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4" name="Rectangle 1028"/>
          <p:cNvSpPr/>
          <p:nvPr/>
        </p:nvSpPr>
        <p:spPr>
          <a:xfrm>
            <a:off x="5638680" y="1339560"/>
            <a:ext cx="3382560" cy="452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6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N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удаление иссеченной ткани с помощью экскаватора или мощной кюреты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6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O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-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скалеры и кюреты используют для удаления грануляций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(1)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поддесневого налета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и камня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(2)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6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P, Q 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– 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гингивопластику завершают с помощью тканевых щипцов и алмазного бора, что позволяет создать тонкую,  плавную  десневую архитектуру с фестончатым контуром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6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R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окончательное приживление тканей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755640" y="1772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Лоскутные операции</a:t>
            </a:r>
            <a:br>
              <a:rPr sz="3300"/>
            </a:b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Down Arrow 4"/>
          <p:cNvSpPr/>
          <p:nvPr/>
        </p:nvSpPr>
        <p:spPr>
          <a:xfrm>
            <a:off x="3708000" y="3069000"/>
            <a:ext cx="1728000" cy="19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пародонтит средней и тяжелой степени с пародонтальными карманами 5-8 мм, резорбция костной ткани на 1/3 длины корня,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при использовании трансплантатов – в случае резорбции костной ткани на 2/3 длины корня.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 Box 2"/>
          <p:cNvSpPr/>
          <p:nvPr/>
        </p:nvSpPr>
        <p:spPr>
          <a:xfrm>
            <a:off x="179640" y="404640"/>
            <a:ext cx="8192880" cy="50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5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Лечение заболеваний пародонта всегда имеет комплексный характер и включает в себя следующие задачи: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устранение общих патологических факторов;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устранение местных раздражающих факторов;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устранение воспалительных заболеваний тканей пародонта;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остановка дистрофических процессов;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восстановление функций тканей пародонта;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стимуляция регенерации тканей пародонта;</a:t>
            </a:r>
            <a:endParaRPr b="0" lang="ru-RU" sz="1800" spc="-1" strike="noStrike">
              <a:latin typeface="Arial"/>
            </a:endParaRPr>
          </a:p>
          <a:p>
            <a:pPr indent="-216000" algn="just">
              <a:lnSpc>
                <a:spcPct val="15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лечение заболеваний зубов.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Противопоказания: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</a:t>
            </a: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резорбция альвеолярного отростка при глубине поражения III степени,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наличие многокорневых зубов с межкорневой гранулемой или значительным очагом резорбции в области бифуркации,</a:t>
            </a:r>
            <a:br>
              <a:rPr sz="2100"/>
            </a:b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• тяжелая сопутствующая соматическая патология.</a:t>
            </a:r>
            <a:br>
              <a:rPr sz="2100"/>
            </a:b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2" descr=""/>
          <p:cNvPicPr/>
          <p:nvPr/>
        </p:nvPicPr>
        <p:blipFill>
          <a:blip r:embed="rId1"/>
          <a:stretch/>
        </p:blipFill>
        <p:spPr>
          <a:xfrm>
            <a:off x="250920" y="692280"/>
            <a:ext cx="5041440" cy="5949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82" name="Rectangle 3"/>
          <p:cNvSpPr/>
          <p:nvPr/>
        </p:nvSpPr>
        <p:spPr>
          <a:xfrm>
            <a:off x="-324000" y="205200"/>
            <a:ext cx="946764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Модифицированный лоскут Видмана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3" name="Rectangle 4"/>
          <p:cNvSpPr/>
          <p:nvPr/>
        </p:nvSpPr>
        <p:spPr>
          <a:xfrm>
            <a:off x="5580000" y="1517760"/>
            <a:ext cx="3312720" cy="42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А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намечена линия основного разреза с чрезмерно выраженной фестончатостью на небе, что позволит добиться ушивания и заживления первичным натяжением  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В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первичные разрезы проведены до уровня кости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С</a:t>
            </a: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–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при откидывании лоскута открывают только 2-3 мм кости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D –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вторичный бороздковый разрез выполняют для освобождения внутреннего лоскута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Е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– фронтальный вид показывает откидывание лоскута и вторичный разрез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" descr=""/>
          <p:cNvPicPr/>
          <p:nvPr/>
        </p:nvPicPr>
        <p:blipFill>
          <a:blip r:embed="rId1"/>
          <a:stretch/>
        </p:blipFill>
        <p:spPr>
          <a:xfrm>
            <a:off x="395280" y="765000"/>
            <a:ext cx="4781160" cy="57607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285" name="Rectangle 3"/>
          <p:cNvSpPr/>
          <p:nvPr/>
        </p:nvSpPr>
        <p:spPr>
          <a:xfrm>
            <a:off x="-324000" y="333720"/>
            <a:ext cx="9467640" cy="38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8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Модифицированный лоскут Видмана (продолжение) 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6" name="Rectangle 4"/>
          <p:cNvSpPr/>
          <p:nvPr/>
        </p:nvSpPr>
        <p:spPr>
          <a:xfrm>
            <a:off x="5508720" y="988200"/>
            <a:ext cx="3312720" cy="479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F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острым пародонтолигечким ножом отсекают оставшийся десневой воротник над костным гребнем и высвобождают ткани в межзубных пространствах 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G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–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скалерами удаляют внутренний лоскут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H –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при наличии внутрикостных дефектов необходимо проводить их санацию с помощью скалеров и кюрет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I –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для устранения костных наростов, препятствующих адаптации лоскута, используют остеопластику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30000"/>
              </a:lnSpc>
              <a:buNone/>
            </a:pPr>
            <a:r>
              <a:rPr b="1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J, K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– лоскуты плотно ушиты без осуществления глубокого захвата десны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914400" y="260280"/>
            <a:ext cx="8229240" cy="9932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1000"/>
          </a:bodyPr>
          <a:p>
            <a:pPr>
              <a:lnSpc>
                <a:spcPct val="90000"/>
              </a:lnSpc>
              <a:buNone/>
            </a:pPr>
            <a:r>
              <a:rPr b="1" lang="ru-RU" sz="3600" spc="-1" strike="noStrike">
                <a:solidFill>
                  <a:srgbClr val="000000"/>
                </a:solidFill>
                <a:latin typeface="Calibri Light"/>
              </a:rPr>
              <a:t>Модифицированный ЛОСКУТ </a:t>
            </a:r>
            <a:r>
              <a:rPr b="1" lang="uz-Cyrl-UZ" sz="3600" spc="-1" strike="noStrike">
                <a:solidFill>
                  <a:srgbClr val="000000"/>
                </a:solidFill>
                <a:latin typeface="Calibri Light"/>
              </a:rPr>
              <a:t>Цишенск</a:t>
            </a:r>
            <a:r>
              <a:rPr b="1" lang="ru-RU" sz="3600" spc="-1" strike="noStrike">
                <a:solidFill>
                  <a:srgbClr val="000000"/>
                </a:solidFill>
                <a:latin typeface="Calibri Light"/>
              </a:rPr>
              <a:t>ого-Видман-Немана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914400" y="1628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Преимущества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Минимальное удаление кости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Плотное прилегание здоровой, богатой коллагеном, ткани к поверхности зуба сразу после операции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Максимальное сохранение тканей пародонта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Отсутствие негативного влияния на эстетику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Создание условий для хорошей самостоятельной гигиены полости рта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Меньшее раскрытие корня ведет к меньшей гиперчувствительности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Меньшая механическая травма, чем при закрытом кюретаже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Недостатки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Техническая сложность и скрупулезность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Требует высокой квалификации и хороших мануальных навыков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Интерпроксимальные лоскуты требуют точной адаптации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 marL="609480" indent="-60948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AutoNum type="arabicPeriod"/>
            </a:pP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Сразу после снятия повязки создается нежелательный контур в межзубных промежутках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0" y="42840"/>
            <a:ext cx="8229240" cy="57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p>
            <a:pPr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560" y="5935680"/>
            <a:ext cx="5716080" cy="634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определение линии разреза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1" name="Picture 4" descr="019"/>
          <p:cNvPicPr/>
          <p:nvPr/>
        </p:nvPicPr>
        <p:blipFill>
          <a:blip r:embed="rId1"/>
          <a:stretch/>
        </p:blipFill>
        <p:spPr>
          <a:xfrm>
            <a:off x="1403280" y="720720"/>
            <a:ext cx="6552720" cy="510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914400" y="2844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42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/>
          </p:nvPr>
        </p:nvSpPr>
        <p:spPr>
          <a:xfrm>
            <a:off x="914400" y="6076800"/>
            <a:ext cx="8229240" cy="68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800" spc="-1" strike="noStrike">
                <a:solidFill>
                  <a:srgbClr val="000000"/>
                </a:solidFill>
                <a:latin typeface="Calibri"/>
              </a:rPr>
              <a:t>выкраивание лоскута</a:t>
            </a:r>
            <a:endParaRPr b="0" lang="cs-CZ" sz="3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4" name="Picture 4" descr="020"/>
          <p:cNvPicPr/>
          <p:nvPr/>
        </p:nvPicPr>
        <p:blipFill>
          <a:blip r:embed="rId1"/>
          <a:stretch/>
        </p:blipFill>
        <p:spPr>
          <a:xfrm>
            <a:off x="1332000" y="909720"/>
            <a:ext cx="6479640" cy="504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/>
          </p:nvPr>
        </p:nvSpPr>
        <p:spPr>
          <a:xfrm>
            <a:off x="1716120" y="6261120"/>
            <a:ext cx="7427520" cy="46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отслаивание слизисто-надкостничного лоскута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title"/>
          </p:nvPr>
        </p:nvSpPr>
        <p:spPr>
          <a:xfrm>
            <a:off x="1673280" y="160200"/>
            <a:ext cx="7470360" cy="490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2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Picture 5" descr="021"/>
          <p:cNvPicPr/>
          <p:nvPr/>
        </p:nvPicPr>
        <p:blipFill>
          <a:blip r:embed="rId1"/>
          <a:stretch/>
        </p:blipFill>
        <p:spPr>
          <a:xfrm>
            <a:off x="1415880" y="808200"/>
            <a:ext cx="6408360" cy="532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/>
          </p:nvPr>
        </p:nvSpPr>
        <p:spPr>
          <a:xfrm>
            <a:off x="914400" y="6134040"/>
            <a:ext cx="8229240" cy="46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5000"/>
          </a:bodyPr>
          <a:p>
            <a:pPr marL="171360" indent="-171360" algn="ctr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кюретаж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title"/>
          </p:nvPr>
        </p:nvSpPr>
        <p:spPr>
          <a:xfrm>
            <a:off x="0" y="13176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0" name="Picture 4" descr="022"/>
          <p:cNvPicPr/>
          <p:nvPr/>
        </p:nvPicPr>
        <p:blipFill>
          <a:blip r:embed="rId1">
            <a:lum bright="-6000"/>
          </a:blip>
          <a:stretch/>
        </p:blipFill>
        <p:spPr>
          <a:xfrm>
            <a:off x="1390680" y="996840"/>
            <a:ext cx="6335280" cy="4836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/>
          </p:nvPr>
        </p:nvSpPr>
        <p:spPr>
          <a:xfrm>
            <a:off x="914400" y="6021360"/>
            <a:ext cx="8229240" cy="647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1000"/>
          </a:bodyPr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А -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деэпителизация лоскута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Б -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расслоение лоскута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title"/>
          </p:nvPr>
        </p:nvSpPr>
        <p:spPr>
          <a:xfrm>
            <a:off x="0" y="16020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33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3" name="Picture 4" descr="023"/>
          <p:cNvPicPr/>
          <p:nvPr/>
        </p:nvPicPr>
        <p:blipFill>
          <a:blip r:embed="rId1">
            <a:lum bright="-12000"/>
          </a:blip>
          <a:stretch/>
        </p:blipFill>
        <p:spPr>
          <a:xfrm>
            <a:off x="179280" y="1054080"/>
            <a:ext cx="4140000" cy="47527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5" descr="024"/>
          <p:cNvPicPr/>
          <p:nvPr/>
        </p:nvPicPr>
        <p:blipFill>
          <a:blip r:embed="rId2">
            <a:lum bright="-12000"/>
          </a:blip>
          <a:stretch/>
        </p:blipFill>
        <p:spPr>
          <a:xfrm>
            <a:off x="4290840" y="1054080"/>
            <a:ext cx="4824000" cy="47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/>
          </p:nvPr>
        </p:nvSpPr>
        <p:spPr>
          <a:xfrm>
            <a:off x="2016000" y="6149880"/>
            <a:ext cx="7127640" cy="464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71360" indent="-171360" algn="ctr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укладывание лоскута на место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title"/>
          </p:nvPr>
        </p:nvSpPr>
        <p:spPr>
          <a:xfrm>
            <a:off x="0" y="74520"/>
            <a:ext cx="8229240" cy="705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" name="Picture 4" descr="026"/>
          <p:cNvPicPr/>
          <p:nvPr/>
        </p:nvPicPr>
        <p:blipFill>
          <a:blip r:embed="rId1"/>
          <a:stretch/>
        </p:blipFill>
        <p:spPr>
          <a:xfrm>
            <a:off x="1476360" y="765000"/>
            <a:ext cx="6048000" cy="523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Box 2"/>
          <p:cNvSpPr/>
          <p:nvPr/>
        </p:nvSpPr>
        <p:spPr>
          <a:xfrm>
            <a:off x="1446840" y="965160"/>
            <a:ext cx="716724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Для достижения хорошего эффекта лечения: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39" name="Text Box 3"/>
          <p:cNvSpPr/>
          <p:nvPr/>
        </p:nvSpPr>
        <p:spPr>
          <a:xfrm>
            <a:off x="975240" y="2133000"/>
            <a:ext cx="6954840" cy="162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качественное проведение кюретажа зубов;</a:t>
            </a:r>
            <a:endParaRPr b="0" lang="ru-RU" sz="2800" spc="-1" strike="noStrike">
              <a:latin typeface="Arial"/>
            </a:endParaRPr>
          </a:p>
          <a:p>
            <a:pPr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очищение цемента корня зуба</a:t>
            </a:r>
            <a:endParaRPr b="0" lang="ru-RU" sz="2800" spc="-1" strike="noStrike">
              <a:latin typeface="Arial"/>
            </a:endParaRPr>
          </a:p>
          <a:p>
            <a:pPr indent="-216000">
              <a:lnSpc>
                <a:spcPct val="120000"/>
              </a:lnSpc>
              <a:buClr>
                <a:srgbClr val="000000"/>
              </a:buClr>
              <a:buFont typeface="StarSymbol"/>
              <a:buChar char="-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иссечение некротизированных тканей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914400" y="8892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264360" y="2565360"/>
            <a:ext cx="2879280" cy="18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наложение швов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0" name="Picture 4" descr="027"/>
          <p:cNvPicPr/>
          <p:nvPr/>
        </p:nvPicPr>
        <p:blipFill>
          <a:blip r:embed="rId1"/>
          <a:stretch/>
        </p:blipFill>
        <p:spPr>
          <a:xfrm>
            <a:off x="900000" y="736560"/>
            <a:ext cx="4427280" cy="593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251640" y="476640"/>
            <a:ext cx="813672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6000"/>
          </a:bodyPr>
          <a:p>
            <a:pPr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Направленная регенерация тканей пародонта. (НРТ)</a:t>
            </a:r>
            <a:br>
              <a:rPr sz="3300"/>
            </a:b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1448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100" spc="-1" strike="noStrike">
                <a:solidFill>
                  <a:srgbClr val="000000"/>
                </a:solidFill>
                <a:latin typeface="Calibri"/>
              </a:rPr>
              <a:t>Гистологическое развитие корня из гертвиговского эпителиального влагалища хорошо изучено. Как и в случае эмбрионального развития и заживления любых других тканей, регуляция процесса осуществляется генетически детерминированными медиаторами. К ним относится факторы роста и дифференцировки, в том числе костные морфогенетические белки и особые матричные протеины гертвиговского эпителиального влагалища.</a:t>
            </a: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endParaRPr b="0" lang="cs-CZ" sz="21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/>
          </p:nvPr>
        </p:nvSpPr>
        <p:spPr>
          <a:xfrm>
            <a:off x="0" y="6121440"/>
            <a:ext cx="8229240" cy="609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p>
            <a:pPr marL="171360" indent="-171360" algn="ctr"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заполнение костных полостей биологически активным материалом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title"/>
          </p:nvPr>
        </p:nvSpPr>
        <p:spPr>
          <a:xfrm>
            <a:off x="914400" y="13176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Picture 4" descr="025"/>
          <p:cNvPicPr/>
          <p:nvPr/>
        </p:nvPicPr>
        <p:blipFill>
          <a:blip r:embed="rId1"/>
          <a:stretch/>
        </p:blipFill>
        <p:spPr>
          <a:xfrm>
            <a:off x="1273320" y="736560"/>
            <a:ext cx="6624360" cy="5284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/>
          </p:nvPr>
        </p:nvSpPr>
        <p:spPr>
          <a:xfrm>
            <a:off x="6181560" y="2708280"/>
            <a:ext cx="2962080" cy="2088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наложение защитной повязки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title"/>
          </p:nvPr>
        </p:nvSpPr>
        <p:spPr>
          <a:xfrm>
            <a:off x="0" y="8748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5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ЛОСКУТНАЯ ОПЕРАЦИЯ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8" name="Picture 4" descr="028"/>
          <p:cNvPicPr/>
          <p:nvPr/>
        </p:nvPicPr>
        <p:blipFill>
          <a:blip r:embed="rId1"/>
          <a:stretch/>
        </p:blipFill>
        <p:spPr>
          <a:xfrm>
            <a:off x="210960" y="936720"/>
            <a:ext cx="5655960" cy="568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543640" y="1052640"/>
            <a:ext cx="3600000" cy="5040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А - иссечение уздечки встречными полулунными разрезами</a:t>
            </a:r>
            <a:br>
              <a:rPr sz="3600"/>
            </a:br>
            <a:br>
              <a:rPr sz="3600"/>
            </a:b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Б - наложение швов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0" name="Picture 3" descr="Копия магистр 012"/>
          <p:cNvPicPr/>
          <p:nvPr/>
        </p:nvPicPr>
        <p:blipFill>
          <a:blip r:embed="rId1"/>
          <a:stretch/>
        </p:blipFill>
        <p:spPr>
          <a:xfrm>
            <a:off x="468360" y="1341360"/>
            <a:ext cx="4001760" cy="4966920"/>
          </a:xfrm>
          <a:prstGeom prst="rect">
            <a:avLst/>
          </a:prstGeom>
          <a:ln w="0">
            <a:noFill/>
          </a:ln>
        </p:spPr>
      </p:pic>
      <p:sp>
        <p:nvSpPr>
          <p:cNvPr id="321" name="Rectangle 4"/>
          <p:cNvSpPr/>
          <p:nvPr/>
        </p:nvSpPr>
        <p:spPr>
          <a:xfrm>
            <a:off x="439560" y="217440"/>
            <a:ext cx="8229240" cy="43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ru-RU" sz="4000" spc="-1" strike="noStrike">
                <a:solidFill>
                  <a:srgbClr val="44546a"/>
                </a:solidFill>
                <a:latin typeface="Arial"/>
              </a:rPr>
              <a:t>ФРЕНУЛЭКТОМИЯ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0" y="-684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Calibri Light"/>
              </a:rPr>
              <a:t>ФРЕНУЛЭКТОМИЯ ВЕРХНЕЙ ГУБЫ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3" name="Picture 3" descr="магистр 012-"/>
          <p:cNvPicPr/>
          <p:nvPr/>
        </p:nvPicPr>
        <p:blipFill>
          <a:blip r:embed="rId1"/>
          <a:stretch/>
        </p:blipFill>
        <p:spPr>
          <a:xfrm>
            <a:off x="309600" y="1143000"/>
            <a:ext cx="8569080" cy="3173040"/>
          </a:xfrm>
          <a:prstGeom prst="rect">
            <a:avLst/>
          </a:prstGeom>
          <a:ln w="0">
            <a:noFill/>
          </a:ln>
        </p:spPr>
      </p:pic>
      <p:sp>
        <p:nvSpPr>
          <p:cNvPr id="324" name="Rectangle 4"/>
          <p:cNvSpPr/>
          <p:nvPr/>
        </p:nvSpPr>
        <p:spPr>
          <a:xfrm>
            <a:off x="395280" y="4797360"/>
            <a:ext cx="8229240" cy="151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623880" indent="-6238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pc="-1" strike="noStrike">
                <a:solidFill>
                  <a:srgbClr val="44546a"/>
                </a:solidFill>
                <a:latin typeface="Arial"/>
              </a:rPr>
              <a:t>А - иссечение уздечки треугольным разрезом</a:t>
            </a:r>
            <a:br>
              <a:rPr sz="3200"/>
            </a:br>
            <a:r>
              <a:rPr b="0" lang="ru-RU" sz="3200" spc="-1" strike="noStrike">
                <a:solidFill>
                  <a:srgbClr val="44546a"/>
                </a:solidFill>
                <a:latin typeface="Arial"/>
              </a:rPr>
              <a:t>Б - наложение швов</a:t>
            </a:r>
            <a:br>
              <a:rPr sz="3200"/>
            </a:b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0" y="176040"/>
            <a:ext cx="8819640" cy="34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6000"/>
          </a:bodyPr>
          <a:p>
            <a:pPr>
              <a:lnSpc>
                <a:spcPct val="90000"/>
              </a:lnSpc>
              <a:buNone/>
            </a:pPr>
            <a:r>
              <a:rPr b="0" lang="ru-RU" sz="4000" spc="-1" strike="noStrike">
                <a:solidFill>
                  <a:srgbClr val="000000"/>
                </a:solidFill>
                <a:latin typeface="Calibri Light"/>
              </a:rPr>
              <a:t>ФРЕНУЛЭКТОМИЯ НИЖНЕЙ ГУБЫ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11280" y="5751360"/>
            <a:ext cx="8532360" cy="110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3000"/>
          </a:bodyPr>
          <a:p>
            <a:pPr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А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- линии перемещения перемещения встречных треугольников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Б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- наложение швов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В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- до лечения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8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ru-RU" sz="1600" spc="-1" strike="noStrike">
                <a:solidFill>
                  <a:srgbClr val="000000"/>
                </a:solidFill>
                <a:latin typeface="Calibri"/>
              </a:rPr>
              <a:t>Г</a:t>
            </a:r>
            <a:r>
              <a:rPr b="0" lang="ru-RU" sz="1600" spc="-1" strike="noStrike">
                <a:solidFill>
                  <a:srgbClr val="000000"/>
                </a:solidFill>
                <a:latin typeface="Calibri"/>
              </a:rPr>
              <a:t> - после лечения</a:t>
            </a:r>
            <a:endParaRPr b="0" lang="cs-CZ" sz="1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27" name="Picture 4" descr="магистр 012"/>
          <p:cNvPicPr/>
          <p:nvPr/>
        </p:nvPicPr>
        <p:blipFill>
          <a:blip r:embed="rId1"/>
          <a:stretch/>
        </p:blipFill>
        <p:spPr>
          <a:xfrm>
            <a:off x="612720" y="708120"/>
            <a:ext cx="7991280" cy="2360160"/>
          </a:xfrm>
          <a:prstGeom prst="rect">
            <a:avLst/>
          </a:prstGeom>
          <a:ln w="0">
            <a:noFill/>
          </a:ln>
        </p:spPr>
      </p:pic>
      <p:pic>
        <p:nvPicPr>
          <p:cNvPr id="328" name="Picture 5" descr="Копия (2) магистр 012"/>
          <p:cNvPicPr/>
          <p:nvPr/>
        </p:nvPicPr>
        <p:blipFill>
          <a:blip r:embed="rId2"/>
          <a:stretch/>
        </p:blipFill>
        <p:spPr>
          <a:xfrm>
            <a:off x="596880" y="3068640"/>
            <a:ext cx="8007120" cy="266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914400" y="128520"/>
            <a:ext cx="8229240" cy="764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Calibri Light"/>
              </a:rPr>
              <a:t>ИССЕЧЕНИЕ ИЗБЫТКА ТКАНЕЙ ПО АЛЬВЕОЛЯРНОЙ ДУГЕ ВЕРХНЕЙ ЧЕЛЮСТИ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0" name="Picture 4" descr=""/>
          <p:cNvPicPr/>
          <p:nvPr/>
        </p:nvPicPr>
        <p:blipFill>
          <a:blip r:embed="rId1"/>
          <a:stretch/>
        </p:blipFill>
        <p:spPr>
          <a:xfrm>
            <a:off x="0" y="1052640"/>
            <a:ext cx="6246360" cy="540036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5"/>
          <p:cNvSpPr/>
          <p:nvPr/>
        </p:nvSpPr>
        <p:spPr>
          <a:xfrm>
            <a:off x="6588000" y="1268280"/>
            <a:ext cx="2231640" cy="42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320"/>
              </a:spcBef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а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- линия иссечения тканей 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20"/>
              </a:spcBef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б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- линии иссечения тканей в поперечном разрезе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20"/>
              </a:spcBef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в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- альвеолярная дуга</a:t>
            </a:r>
            <a:endParaRPr b="0" lang="ru-RU" sz="16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320"/>
              </a:spcBef>
              <a:buNone/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г</a:t>
            </a: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 - наложение швов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914400" y="333360"/>
            <a:ext cx="8229240" cy="561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1000"/>
          </a:bodyPr>
          <a:p>
            <a:pPr>
              <a:lnSpc>
                <a:spcPct val="9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Calibri Light"/>
              </a:rPr>
              <a:t>ИССЕЧЕНИЕ ИЗБЫТОЧНОЙ ПОДВИЖНОЙ МЯГКОЙ ТКАНИ ПО АЛЬВЕОЛЯРНОЙ ДУГЕ НИЖНЕЙ ЧЕЛЮСТИ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33" name="Picture 4" descr=""/>
          <p:cNvPicPr/>
          <p:nvPr/>
        </p:nvPicPr>
        <p:blipFill>
          <a:blip r:embed="rId1"/>
          <a:stretch/>
        </p:blipFill>
        <p:spPr>
          <a:xfrm>
            <a:off x="0" y="1197000"/>
            <a:ext cx="3166560" cy="5400360"/>
          </a:xfrm>
          <a:prstGeom prst="rect">
            <a:avLst/>
          </a:prstGeom>
          <a:ln w="0">
            <a:noFill/>
          </a:ln>
        </p:spPr>
      </p:pic>
      <p:sp>
        <p:nvSpPr>
          <p:cNvPr id="334" name="Rectangle 5"/>
          <p:cNvSpPr/>
          <p:nvPr/>
        </p:nvSpPr>
        <p:spPr>
          <a:xfrm>
            <a:off x="4211640" y="1484280"/>
            <a:ext cx="4392360" cy="44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44546a"/>
                </a:solidFill>
                <a:latin typeface="Arial"/>
              </a:rPr>
              <a:t>а - линии рассечения тканей</a:t>
            </a:r>
            <a:br>
              <a:rPr sz="2400"/>
            </a:br>
            <a:br>
              <a:rPr sz="2400"/>
            </a:br>
            <a:r>
              <a:rPr b="0" lang="ru-RU" sz="2400" spc="-1" strike="noStrike">
                <a:solidFill>
                  <a:srgbClr val="44546a"/>
                </a:solidFill>
                <a:latin typeface="Arial"/>
              </a:rPr>
              <a:t>б - линия иссечения тканей в поперечном разрезе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2" descr=""/>
          <p:cNvPicPr/>
          <p:nvPr/>
        </p:nvPicPr>
        <p:blipFill>
          <a:blip r:embed="rId1">
            <a:lum bright="-24000"/>
          </a:blip>
          <a:stretch/>
        </p:blipFill>
        <p:spPr>
          <a:xfrm>
            <a:off x="179280" y="981000"/>
            <a:ext cx="4269960" cy="561636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sp>
        <p:nvSpPr>
          <p:cNvPr id="336" name="Rectangle 3"/>
          <p:cNvSpPr/>
          <p:nvPr/>
        </p:nvSpPr>
        <p:spPr>
          <a:xfrm>
            <a:off x="1835280" y="189000"/>
            <a:ext cx="518436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30000"/>
              </a:lnSpc>
              <a:buNone/>
            </a:pPr>
            <a:r>
              <a:rPr b="1" lang="ru-RU" sz="1400" spc="-1" strike="noStrike" u="sng">
                <a:solidFill>
                  <a:srgbClr val="000000"/>
                </a:solidFill>
                <a:uFillTx/>
                <a:latin typeface="Arial"/>
              </a:rPr>
              <a:t>Сравнительный анализ пяти хирургических вмешательств на тканях десны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7" name="Rectangle 4"/>
          <p:cNvSpPr/>
          <p:nvPr/>
        </p:nvSpPr>
        <p:spPr>
          <a:xfrm>
            <a:off x="5076720" y="956160"/>
            <a:ext cx="3312720" cy="19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50000"/>
              </a:lnSpc>
              <a:buNone/>
            </a:pP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ЭТАПЫ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8" name="Rectangle 5"/>
          <p:cNvSpPr/>
          <p:nvPr/>
        </p:nvSpPr>
        <p:spPr>
          <a:xfrm>
            <a:off x="4554360" y="1154160"/>
            <a:ext cx="458928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Провести снятие отложений и сглаживание поверхности корня для</a:t>
            </a:r>
            <a:r>
              <a:rPr b="1" lang="ru-RU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удаления камня, налета, цемента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Удалить кюретой внутренний воспаленный слой стенки кармана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39" name="Rectangle 6"/>
          <p:cNvSpPr/>
          <p:nvPr/>
        </p:nvSpPr>
        <p:spPr>
          <a:xfrm>
            <a:off x="4554360" y="2062080"/>
            <a:ext cx="4589280" cy="9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Выделить карман с помощью зонда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Выполнить внутренний скошенный разрез до уровня основания карман Удалить иссеченный эпителий и грануляционную ткань Сгладить поверхность корня Ушить лоскут на предоперационно уровне.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0" name="Rectangle 7"/>
          <p:cNvSpPr/>
          <p:nvPr/>
        </p:nvSpPr>
        <p:spPr>
          <a:xfrm>
            <a:off x="4554360" y="3179520"/>
            <a:ext cx="4589280" cy="145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Провести первичный разрез 0,5-1 мм между краем десны и костным гребнем Откинуть лоскут на 2-3 мм от кости Провести внутрибороздковый послабляющий разрез под углом 2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°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Провести горизонтальный разрез над гребнем кости под углом 3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  <a:ea typeface="Gulim"/>
              </a:rPr>
              <a:t>°</a:t>
            </a:r>
            <a:r>
              <a:rPr b="0" lang="ru-RU" sz="1400" spc="-1" strike="noStrike">
                <a:solidFill>
                  <a:srgbClr val="000000"/>
                </a:solidFill>
                <a:latin typeface="Arial"/>
                <a:ea typeface="Gulim"/>
              </a:rPr>
              <a:t> Удалить эпителий и грануляционный ткань Удалить отложения и сгладить поверхность корня Ушить лоскут с помощью прерывистых швов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1" name="Rectangle 8"/>
          <p:cNvSpPr/>
          <p:nvPr/>
        </p:nvSpPr>
        <p:spPr>
          <a:xfrm>
            <a:off x="4554360" y="4740120"/>
            <a:ext cx="4589280" cy="77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Провести внутрибороздковый разрез, разрез по гребню или смещенный вестибулярно Сформировать и откинуть лоскут Сместить лоскут апикально и ушить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42" name="Rectangle 9"/>
          <p:cNvSpPr/>
          <p:nvPr/>
        </p:nvSpPr>
        <p:spPr>
          <a:xfrm>
            <a:off x="4554360" y="5549760"/>
            <a:ext cx="4589280" cy="11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8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Провести разрез по гребню, лезвие скальпеля распологается паралельно длинной оси зуба Сформировать лоскут с помощью острой диссекции Надкостница остается на кости Сместить лоскут апикально до уровня альвеолярного гребня или ниже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5640" y="177264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6000"/>
          </a:bodyPr>
          <a:p>
            <a:pPr algn="ctr">
              <a:lnSpc>
                <a:spcPct val="90000"/>
              </a:lnSpc>
              <a:buNone/>
            </a:pPr>
            <a:r>
              <a:rPr b="0" lang="ru-RU" sz="3300" spc="-1" strike="noStrike">
                <a:solidFill>
                  <a:srgbClr val="000000"/>
                </a:solidFill>
                <a:latin typeface="Calibri Light"/>
              </a:rPr>
              <a:t>Существует много методик хирургического лечения заболеваний пародонта, которые классифицируют следующим образом (В. С. Иванов).</a:t>
            </a:r>
            <a:endParaRPr b="0" lang="cs-CZ" sz="33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Down Arrow 4"/>
          <p:cNvSpPr/>
          <p:nvPr/>
        </p:nvSpPr>
        <p:spPr>
          <a:xfrm>
            <a:off x="2988000" y="4797000"/>
            <a:ext cx="2160000" cy="143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146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p>
            <a:pPr>
              <a:lnSpc>
                <a:spcPct val="9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I. </a:t>
            </a:r>
            <a:r>
              <a:rPr b="1" lang="ru-RU" sz="4000" spc="-1" strike="noStrike" u="sng">
                <a:solidFill>
                  <a:srgbClr val="000000"/>
                </a:solidFill>
                <a:uFillTx/>
                <a:latin typeface="Calibri Light"/>
              </a:rPr>
              <a:t>Хирургические методы лечения зубодесневых карманов</a:t>
            </a:r>
            <a:r>
              <a:rPr b="1" lang="ru-RU" sz="4000" spc="-1" strike="noStrike">
                <a:solidFill>
                  <a:srgbClr val="000000"/>
                </a:solidFill>
                <a:latin typeface="Calibri Light"/>
              </a:rPr>
              <a:t>: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1416600" y="1700640"/>
            <a:ext cx="7619760" cy="3403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кюретаж;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криохирургия;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гингивотомия;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гингивэктомия (простая и радикальная);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171360" indent="-17136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Wingdings" charset="2"/>
              <a:buChar char="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электрохирургическое лечение.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</TotalTime>
  <Application>LibreOffice/7.3.2.2$Windows_X86_64 LibreOffice_project/49f2b1bff42cfccbd8f788c8dc32c1c309559be0</Application>
  <AppVersion>15.0000</AppVersion>
  <Words>2184</Words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2014-11-02T13:47:03Z</dcterms:created>
  <dc:creator>Александрова Светлана Рубеновна</dc:creator>
  <dc:description/>
  <dc:language>ru-RU</dc:language>
  <cp:lastModifiedBy/>
  <dcterms:modified xsi:type="dcterms:W3CDTF">2025-08-28T11:48:59Z</dcterms:modified>
  <cp:revision>20</cp:revision>
  <dc:subject/>
  <dc:title>Болезни пародонта. Диагностика, ди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79</vt:i4>
  </property>
</Properties>
</file>