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4"/>
  </p:notesMasterIdLst>
  <p:sldIdLst>
    <p:sldId id="311" r:id="rId2"/>
    <p:sldId id="257" r:id="rId3"/>
    <p:sldId id="385" r:id="rId4"/>
    <p:sldId id="384" r:id="rId5"/>
    <p:sldId id="259" r:id="rId6"/>
    <p:sldId id="258" r:id="rId7"/>
    <p:sldId id="313" r:id="rId8"/>
    <p:sldId id="314" r:id="rId9"/>
    <p:sldId id="260" r:id="rId10"/>
    <p:sldId id="261" r:id="rId11"/>
    <p:sldId id="264" r:id="rId12"/>
    <p:sldId id="265" r:id="rId13"/>
    <p:sldId id="266" r:id="rId14"/>
    <p:sldId id="267" r:id="rId15"/>
    <p:sldId id="270" r:id="rId16"/>
    <p:sldId id="386" r:id="rId17"/>
    <p:sldId id="268" r:id="rId18"/>
    <p:sldId id="269" r:id="rId19"/>
    <p:sldId id="277" r:id="rId20"/>
    <p:sldId id="278" r:id="rId21"/>
    <p:sldId id="279" r:id="rId22"/>
    <p:sldId id="281" r:id="rId23"/>
    <p:sldId id="315" r:id="rId24"/>
    <p:sldId id="316" r:id="rId25"/>
    <p:sldId id="317" r:id="rId26"/>
    <p:sldId id="318" r:id="rId27"/>
    <p:sldId id="321" r:id="rId28"/>
    <p:sldId id="320" r:id="rId29"/>
    <p:sldId id="375" r:id="rId30"/>
    <p:sldId id="370" r:id="rId31"/>
    <p:sldId id="371" r:id="rId32"/>
    <p:sldId id="372" r:id="rId33"/>
    <p:sldId id="373" r:id="rId34"/>
    <p:sldId id="374" r:id="rId35"/>
    <p:sldId id="344" r:id="rId36"/>
    <p:sldId id="350" r:id="rId37"/>
    <p:sldId id="351" r:id="rId38"/>
    <p:sldId id="352" r:id="rId39"/>
    <p:sldId id="353" r:id="rId40"/>
    <p:sldId id="355" r:id="rId41"/>
    <p:sldId id="366" r:id="rId42"/>
    <p:sldId id="340" r:id="rId4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4374-F389-42E1-87AF-42CF82B2A418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11491-14AA-4DF0-8446-C479E3609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5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1491-14AA-4DF0-8446-C479E36098E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8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949-E8FF-48EF-A7FE-F8E8BF3AE8D7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1191-758C-4C56-B5AC-70A1898D0DBE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1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F0F-A100-4D58-8DA2-69EA195BA36B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8F32-C338-4667-A3B1-FDEC6EBF92A8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B1D9-51B0-456B-AD91-855AA85ECD45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AF92-6CC1-4858-B64A-65ADCF8D3961}" type="datetime1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7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34F-967C-4D7E-A7B5-7CE52CCEBB48}" type="datetime1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26F-F354-4923-BA94-30DBD30F12A2}" type="datetime1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20E1-C383-428C-96BA-DF3E561301E9}" type="datetime1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A38D-AE68-4BD2-BE48-27E0EDD92CF1}" type="datetime1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E08A-AB67-42AC-919D-8E026BE0D9FF}" type="datetime1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8772-A81E-437C-9EAD-6E62EE2065C6}" type="datetime1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926A-10FE-447B-A10B-CADDE15E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76864" y="1340768"/>
            <a:ext cx="679873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ТРУДОВОГО ОБУЧЕНИЯ И ВОСПИТАНИЯ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1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433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РУЧНОГО ТРУДА В РАЗВИТИИ ЧЕЛОВЕЧЕСКОЙ ЦИВИЛИЗАЦИИ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48692"/>
            <a:ext cx="8640960" cy="53087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 является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органом труда, она также и продукт его»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«Благодаря совместной деятельности руки, органов речи и мозга не только у каждого в отдельности, но также и в обществе, люди приобрели способность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всё более сложные операции, ставить себе всё более высокие цели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достигать их».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Далее …«более скромные произведения работающей руки отступили на задний план, тем более, что планирующая работу голова уже на очень ранней ступени развития общества (например, уже в простой семье) имела возможность заставить не свои, а чужие руки выполнять намеченную ею работу»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«Всю заслугу быстрого развития цивилизации стали приписывать голове, развитию и деятельности мозга». 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(цит. по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Энгельсу, 1896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765" y="44624"/>
            <a:ext cx="7422936" cy="1216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ПРИНЦИПЫ ОРГАНИЗАЦИИ ТРУДОВОГО ВОСПИТАНИЯ И ОБУЧЕНИЯ ШКОЛЬНИКОВ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оптимального и эффективного функционирования системы трудового и производственного обучения детей и подростков лежит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организация труда, базирующаяся на соблюдении определенных физиолого-гигиенических принципов: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трудового обучения;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трудовой деятельности и ее построения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возрастно-половым особенностям и состоянию здоровья учащихся;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физических и других видов нагрузок, оказывающее тренирующее воздействие на организм;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трудового обучения;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трудовой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безопасные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12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433" y="116632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ТРУДОВОМ ВОСПИТАНИИ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должно начинаться в семье.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атмосферы человек испытывает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жизни.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особенно важны такие стороны воспитания, как утверждение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образа жизни, подготовка к самостоятельной жизни и ответственному выполнению функций труженика, семьянина,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4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7" y="116632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ДОШКОЛЬНИКОВ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подготовка детей к труду начинается в дошкольном возрасте.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этот период находится в стадии зарождения и проявляется, как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подражательная деятельность, развивающая у дошкольников сообразительность, наблюдательность, внимание, мышление и память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осуществляется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обучением и направлено на формирование у воспитанников положительного эмоционального отношения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0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433" y="116632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ТРУДОВОЙ ДЕЯТЕЛЬНОСТИ ДОШКОЛЬНИКОВ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924" y="1223320"/>
            <a:ext cx="8756556" cy="56346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труд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с процессами одевания, раздевания, соблюдением правил личной гигиены, уходом за своей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одеждой;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-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и порядка в помещении и на участке, помощь взрослым при организации режимных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уход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растениями и животными в уголке природы, на огороде, в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цветнике;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и поделок из картона, бумаги, пластилина и природного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этом возрасте должен быть тесно связан с игрой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посильным, полезным, систематическим,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гигиеническим требованиям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условиям организации и осуществления, способствовать развитию творчества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ПОДБОРА ОБОРУДОВАНИЯ ДЛЯ ТРУДОВОГО ВОСПИТАНИЯ ДОШКОЛЬНИКОВ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08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инструменты должны быть адаптированы к возрасту детей.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цвета, приятные формы.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должно быть в достаточном количестве и легко доступно для детей.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дошкольников должна реализовываться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потенциала развивающей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соответствующим наполнением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2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13038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ТРУДОВОГО ВОСПИТАНИЯ ДОШКОЛЬНИКОВ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76483"/>
            <a:ext cx="8496944" cy="6328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 ВИДАМ ТРУДА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фартучки и нарукавники, щетки, совки, веники, тазики, губки, швабры, лейки, подносы, ведра.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уголке природы/на участке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лейки, лопатки, грабельки, совки, ведерки, тачки, носилки, перчатки, кормушки для птиц.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тканью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детские ножницы, иголки (у воспитателя), нитки, пуговицы, кусочки ткани, вата, поролон, детские швейные машинки.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деревом: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пилы, молотки, ножовки, шило, дрель (под присмотром), бруски дерева, шпон, спички, стружка, коробки из-под спичек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ТРУДОВЫМ ВОСПИТАНИЕМ ДОШКОЛЬНИКОВ в настоящее время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73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2000 года трудовое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рассматривалось как необходимое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важнейшее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успешной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детей к обучению в школе.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воспитанные с ранних лет в труде, отличались в школе самостоятельностью, организованностью, активностью, творческим мышление, а так же опрятностью, умением себя обслужить.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введенные новым СанПиН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почти невозможным труд детей в природе и даже по самообслуживанию: если раньше детей учили заправлять кровати после сна, то теперь это делает только помощник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превращая детей лишь в созерцателей  трудовой деятельности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6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9694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ШКОЛЫ В ТРУДОВОМ ВОСПИТАНИИ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основательную трудовую подготовку подрастающее поколение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общеобразовательных учреждений.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школьников направлена на формирование у них трудолюбия, социально-ценных мотивов труда и нравственно-психологических качеств.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достигается в динамике при грамотной организации педагогами трудового и производственного обучения детей и подростков с учетом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физиолого-гигиенических принципов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9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4625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ТРУДОВОЙ ДЕЯТЕЛЬНОСТИ ДЕТЕЙ И ПОДРОСТКОВ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216644"/>
            <a:ext cx="8496944" cy="5740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и производственное обучение детей и подростков представляет качественно новый вид деятельности по сравнению с обычной учебной работой школьников, поэтому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нормированию и регламентированию.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труда детей и подростков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определение необходимых затрат труда (или времени) на выполнение определенного объема работы в заданных условиях с учетом возрастных анатомо-физиологических особенностей растущего организма.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труда обучающихся общеобразовательных учреждений должно осуществляться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возраста, пола и состояния здоровья.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трудовой 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объем, тяжесть и напряженность для растущего организма во многом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таковых взрослого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7" cy="1056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и обучение это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трудолюбия, навыков, уважения к труду и сознательного отношения к работе через вовлечение в различные виды деятельности (самообслуживание, хозяйственный, ручной, общественно полезный труд).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всестороннее развитие личности, привитие ответственности, самостоятельности и подготовку к будущей жизни, включая профессиональное самоопределение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99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происходит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увеличение физических нагрузок и усложнение трудовых операций.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 увеличения нагрузки обучающихся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трудовых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прослеживается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в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материала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приходится работать. Величина физических усилий во многом зависит от свойств обрабатываемого материала, в частности, сопротивляемости на сжатие или растяжение.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принципа постепенности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материалы, которые могут использоваться в условиях общеобразовательного учреждения, располагаются в следующем порядке: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– ткань – картон – глина – пластилин – проволока – фанера – дерево – металл (жесть и мягкое железо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20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55576" y="44625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ТРУДОВОЙ ДЕЯТЕЛЬНОСТИ ДЕТЕЙ И ПОДРОСТКОВ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0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433" y="116632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ДИМОРФИЗМ И ЕГО ВЛИЯНИЕ НА ТРУДОВОЕ ВОСПИТАНИЕ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значение в организации трудовой деятельности обучающихся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половые различия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возможности девочек и мальчиков, начиная с 10-12 лет.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разница в мышечной силе мальчиков и девочек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12 лет достигает 2,5-3 кг.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взросления эти различия увеличиваются. Физические возможности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13-14-летних девочек - 86%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таковых возможностей мальчиков,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15-16 лет – 80%,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17-18 лет – только 77%.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Гендерная обусловленность физических возможностей требует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трудовому обучению в средней и старшей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6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340" y="332656"/>
            <a:ext cx="896966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ВРАЧЕЙ-ГИГИЕНИСТОВ ПО КОНТРОЛЮ ЗА ТРУДОВЫМ ОБУЧЕНИЕМ 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Одной из гарантий обеспечения охраны здоровья детей в процессе трудового обучения выступает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надзор за его содержанием и условиями проведения с целью своевременного устранения и коррекции имеющихся нарушений, что является одним из неотъемлемых направлений деятельности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осуществляемой врачом-специалистом отделений гигиены детей и подростков территориальных центров гигиены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9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527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характера трудовой деятельности обучающихся общеобразовательных учреждений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(профили подготовки, освоения конкретных профессий при организации УПК, виды общественно полезного, производительного труда);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для прохождения производственной практики учащимися старших классов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трудовых объединений школьников;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документами, отражающими соответствие характера труда состоянию здоровья, и их оценка с учетом полноты охвата углубленными медицинскими осмотрами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23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4340" y="-9939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ВРАЧА ГИГИЕНИСТА ВХОДИТ</a:t>
            </a:r>
            <a:endParaRPr lang="ru-RU" sz="2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9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24744"/>
            <a:ext cx="7638020" cy="54726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врачебно-профессиональных консультаций и заключений о профпригодности к избранному профилю обучения или профессии, наличия рекомендаций в отношении детей с отклонениями в состоянии здоровья в листках здоровья;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периодический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содержания трудового обучения школьников в плане соблюдения его соответствия утвержденным учебным программам;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надзорных мероприятий за обеспечением должных условий организации всех форм трудовой и производственной деятельности обучающихся общеобразовательных учреждений;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вынесение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руководителям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по совершенствованию организации и условий проведения трудового и производственного обучения школьников;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24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4340" y="-9939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ВРАЧА ГИГИЕНИСТА ВХОДИТ</a:t>
            </a:r>
            <a:endParaRPr lang="ru-RU" sz="2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надзорной деятельности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обозначенному аспекту осуществляется детальное изучение документов, отражающих организацию и режим трудового обучения и воспитания обучающихся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подконтрольных объектов надзора: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расписание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учебных занятий, трудовой и производственной практики обучающихся 5-11 классов;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самообслуживанию и другим видам общественно полезного производительного труда;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трудовых объединений школьников в период летних каникул;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дирекцией учреждения образования (УПК) и базовым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25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4340" y="-9939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ВРАЧА ГИГИЕНИСТА ВХОДИТ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4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40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фактических условий труда предусматривается с учетом профиля мастерских, кабинетов, лабораторий.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комплексной проверке готовности учреждения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к началу учебного года осуществляется гигиеническая оценка помещений и кабинетов трудового обучения.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тематическом, комплексном внеплановом обследовании или мониторинге учреждения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течение учебного года контролируется: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труда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(его соответствие возрасту, полу и состоянию здоровья обучающихся);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труда, его место в общем режиме дня и в режиме учебных занятий, построение трудового процесса);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которых осуществляется трудовая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26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4340" y="-9939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ВРАЧА ГИГИЕНИСТА ВХОДИТ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8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4340" y="980728"/>
            <a:ext cx="8646132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условий организации труда школьников проводится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непосредственном обследовании мастерских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параметрам на соответствие гигиеническим требованиям и исключающим возможность контакта обучающихся с неблагоприятными факторами.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подвергаются: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эксплуатации осветительных установок;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помещений;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техники безопасности.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обследование и санитарное описание объекта надзора дополняется инструментальными и лабораторными исследованиями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освещенности и освещенности рабочих мест, параметров микроклимата, шума, эффективности вентиляции, концентрации пыли и химических веществ в мастерских и кабинетах трудового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27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4340" y="-9939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ВРАЧА ГИГИЕНИСТА ВХОДИТ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9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6460828"/>
          </a:xfrm>
        </p:spPr>
        <p:txBody>
          <a:bodyPr>
            <a:noAutofit/>
          </a:bodyPr>
          <a:lstStyle/>
          <a:p>
            <a:pPr algn="just"/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ОФОРМЛЯЕТСЯ СПРАВКА ИЛИ АКТ ОБСЛЕДОВАНИЯ С ВЫНЕСЕНИЕМ ПРЕДПИСАНИЙ ПО УСТРАНЕНИЮ ВЫЯВЛЕННЫХ НАРУШЕНИЙ И СОВЕРШЕНСТВОВАНИЮ РАБОТЫ ПО РАЦИОНАЛЬНОЙ ОРГАНИЗАЦИИ ТРУДОВОЙ ДЕЯТЕЛЬНОСТИ ОБУЧАЮЩИХСЯ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1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23008" r="10577" b="16094"/>
          <a:stretch/>
        </p:blipFill>
        <p:spPr bwMode="auto">
          <a:xfrm>
            <a:off x="251520" y="1700808"/>
            <a:ext cx="8568952" cy="4896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29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 РАЦИОНАЛЬНО ОРГАНИЗОВАННАЯ ТРУДОВАЯ ДЕЯТЕДБНОСТЬ ОКАЗЫВАЕТ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 НОЕ ВЛИЯНИЕ НА ОРГАНИЗМ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7" cy="1056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вовлечения обучающихся в разнообразные </a:t>
            </a:r>
            <a:r>
              <a:rPr lang="ru-RU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виды общественно полезного труда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им производственного опыта, трудовых умений и навыков, развития у них творческого практического мышления, трудолюбия и человеческого сознания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9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2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6682" r="8657" b="15356"/>
          <a:stretch/>
        </p:blipFill>
        <p:spPr bwMode="auto">
          <a:xfrm>
            <a:off x="323528" y="1340768"/>
            <a:ext cx="8424936" cy="53807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5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3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42977" r="10575" b="11676"/>
          <a:stretch/>
        </p:blipFill>
        <p:spPr bwMode="auto">
          <a:xfrm>
            <a:off x="251520" y="2204864"/>
            <a:ext cx="8568952" cy="43924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3528" y="116632"/>
            <a:ext cx="88204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ПРИНИМАЮТСЯ НА РАБОТУ ТОЛЬКО ПОСЛЕ ОБЯЗАТЕЛЬНОГО МЕДИЦИНСКОГО ОСМОТРА И ДО 18 лет ПОДЛЕЖАТ ЕЖЕГОДНОМУ МЕДИЦИНСКОМУ ОСМОТРУ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38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3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21081" r="16038" b="29732"/>
          <a:stretch/>
        </p:blipFill>
        <p:spPr bwMode="auto">
          <a:xfrm>
            <a:off x="174340" y="1412776"/>
            <a:ext cx="8718139" cy="52565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 ВРЕМЕНЕМ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92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3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42179" r="14151" b="36231"/>
          <a:stretch/>
        </p:blipFill>
        <p:spPr bwMode="auto">
          <a:xfrm>
            <a:off x="336104" y="2132856"/>
            <a:ext cx="8646132" cy="33843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ТРУДОУСТРОЙСТВЕ УЧАЩИХСЯ ПОДРОСТКОВ ПРОДОЛЖИТЕЛЬНОСТЬ РАБОТЫ ДОЛЖНА СОСТАВЛЯТЬ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8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4057" r="10909" b="15651"/>
          <a:stretch/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34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22809" r="6604" b="14660"/>
          <a:stretch/>
        </p:blipFill>
        <p:spPr bwMode="auto">
          <a:xfrm>
            <a:off x="174340" y="1484784"/>
            <a:ext cx="8646132" cy="52565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4340" y="116632"/>
            <a:ext cx="8969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И ТРУДА ПОДРОСТКИ МОГУТ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46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3808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ТРУД ПОДРОСТКОВ НА ПРОИЗВОДСТВАХ  СВЯЗАННЫХ С ХИМИЧЕСКИМИ ВЕЩЕСТВАМИ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presentacii.ru/documents_2/84efbf05b5fdabb64d81e3a8d22f04ac/img2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7683" r="8654" b="19624"/>
          <a:stretch/>
        </p:blipFill>
        <p:spPr bwMode="auto">
          <a:xfrm>
            <a:off x="357818" y="1484784"/>
            <a:ext cx="8496944" cy="51125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40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2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33234" r="11676" b="20872"/>
          <a:stretch/>
        </p:blipFill>
        <p:spPr bwMode="auto">
          <a:xfrm>
            <a:off x="323528" y="1124744"/>
            <a:ext cx="8568952" cy="54726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380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ТРУД ПОДРОСТКОВ НА ПРОИЗВОДСТВАХ  СВЯЗАННЫХ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БИОЛОГИЧЕСКИМИ ФАКТОРАМИ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11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2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1645" r="10577" b="24703"/>
          <a:stretch/>
        </p:blipFill>
        <p:spPr bwMode="auto">
          <a:xfrm>
            <a:off x="323528" y="1268760"/>
            <a:ext cx="8496944" cy="52565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380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ТРУД ПОДРОСТКОВ НА ПРОИЗВОДСТВАХ  СВЯЗАННЫХ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ФИЗИЧЕСКИМИ ФАКТОРАМИ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88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2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5248" r="14762" b="14062"/>
          <a:stretch/>
        </p:blipFill>
        <p:spPr bwMode="auto">
          <a:xfrm>
            <a:off x="323528" y="1340769"/>
            <a:ext cx="8373616" cy="51845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39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3808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ТРУД ПОДРОСТКОВ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ПРОИЗВОДСТВАХ,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ВИБРАЦИЕЙ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7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ТРУДОВОГО ОБУЧЕНИЯ И ВОСПИТАНИЯ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0194" y="1700808"/>
            <a:ext cx="7885155" cy="5212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трудолюбия: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труде как основной жизненной потребности.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практическим умениям, навыкам работы и сотрудничества.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личности: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ответственности, аккуратности, дисциплинированности, коллективизма, инициативности и творческого мышления.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жизни: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подготовка к школе, выбору профессии, социализации и интеграции в общество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81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presentacii.ru/documents_2/84efbf05b5fdabb64d81e3a8d22f04ac/img2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4457" r="10952" b="30704"/>
          <a:stretch/>
        </p:blipFill>
        <p:spPr bwMode="auto">
          <a:xfrm>
            <a:off x="323528" y="1700809"/>
            <a:ext cx="8424936" cy="50206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40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-45720"/>
            <a:ext cx="8373616" cy="14265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ТРУД ПОДРОСТКОВ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ПРОИЗВОДСТВАХ,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ОСВЕЩЕННОСТЬЮ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8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2/84efbf05b5fdabb64d81e3a8d22f04ac/img4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18954" r="11638" b="44310"/>
          <a:stretch/>
        </p:blipFill>
        <p:spPr bwMode="auto">
          <a:xfrm>
            <a:off x="323528" y="1196752"/>
            <a:ext cx="8496944" cy="18722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41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-45720"/>
            <a:ext cx="8373616" cy="14265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НАПРЯЖЕННОСТИ ТРУДА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https://presentacii.ru/documents_2/84efbf05b5fdabb64d81e3a8d22f04ac/img43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3083" r="12822" b="17351"/>
          <a:stretch/>
        </p:blipFill>
        <p:spPr bwMode="auto">
          <a:xfrm>
            <a:off x="323528" y="3082529"/>
            <a:ext cx="8496944" cy="34563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8327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1772816"/>
            <a:ext cx="7715615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9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432" y="332656"/>
            <a:ext cx="8431047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И ОБУЧЕНИЕ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1431" y="1556792"/>
            <a:ext cx="8431047" cy="5164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положительного эмоционального отношения к труду и его обязательности как необходимой составной части жизнедеятельности человека, основы его общественного существования и развития.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важная и неотъемлемая часть социализации детей и подростков.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призвано прививать уважение к самому процессу и людям труда, знакомить обучающихся с миром профессий, побуждать их к сознательному выбору профессии и получению первоначальной профессиональной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9830" y="260648"/>
            <a:ext cx="8404657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И ПРОИЗВОДСТВЕННОЕ ОБУЧЕНИЕ ДЕТЕЙ И ПОДРОСТКОВ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СИСТЕМА ВКЛЮЧАЕТ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936724"/>
            <a:ext cx="8640960" cy="48766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взаимосвязанных элементов: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личности готовности к труду и отношений между участниками процесса трудовой деятельности.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обучение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знаний, умений и навыков, создание опыта применения, развития сил и способностей в различных видах деятельности.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формирования профессиональных знаний, умений и навыков в овладении профессии и их освоение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3109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ТРУДОВОГО ВОСПИТАНИЯ 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ЧЕЛОВЕКА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25624"/>
            <a:ext cx="5760640" cy="4895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создания и укрепления воспитательного коллектива с учетом  глубокой веры в человека (индивида, личность) путем воспитания и обучения через привлечение к посильному труду для достижения понятных и обозримых целей к общей пользе. 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Макаренко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версии ЮНЕСКО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4 педагогов, определивших способ педагогического мышления в XX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Makaren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414" y="1825406"/>
            <a:ext cx="30217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7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184576" cy="5164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«Трудовое воспитание – это образно говоря, гармония трех понятий: надо, трудно и прекрасно…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быть не может воспитания вне труда и без труда, потому что без труда во всей его сложности и многогранности человека нельзя воспитать».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А. Сухомлинский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учитель, Герой социалистического труда  </a:t>
            </a:r>
          </a:p>
        </p:txBody>
      </p:sp>
      <p:pic>
        <p:nvPicPr>
          <p:cNvPr id="5" name="Объект 4" descr="https://multiurok.ru/img/312085/image_59cc5047cb16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916832"/>
            <a:ext cx="302433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233109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ТРУДОВОГО ВОСПИТАНИЯ 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ЧЕЛОВЕКА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1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ТРУДА В СОЦИАЛИЗАЦИИ ЧЕЛОВЕЧЕСТВА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cf.ppt-online.org/files/slide/m/M7Jci0IzqxaGpYCyoQl2P4ZvjubORsDVShrF5e/slide-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b="7764"/>
          <a:stretch/>
        </p:blipFill>
        <p:spPr bwMode="auto">
          <a:xfrm>
            <a:off x="251520" y="1412776"/>
            <a:ext cx="8640960" cy="53086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926A-10FE-447B-A10B-CADDE15E4D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1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1994</Words>
  <Application>Microsoft Office PowerPoint</Application>
  <PresentationFormat>Экран (4:3)</PresentationFormat>
  <Paragraphs>198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ОПРЕДЕЛЕНИЕ</vt:lpstr>
      <vt:lpstr>ОПРЕДЕЛЕНИЕ</vt:lpstr>
      <vt:lpstr>ЦЕЛИ ТРУДОВОГО ОБУЧЕНИЯ И ВОСПИТАНИЯ</vt:lpstr>
      <vt:lpstr>ТРУДОВОЕ ВОСПИТАНИЕ И ОБУЧЕНИЕ НАПРАВЛЕНЫ</vt:lpstr>
      <vt:lpstr>ТРУДОВОЕ И ПРОИЗВОДСТВЕННОЕ ОБУЧЕНИЕ ДЕТЕЙ И ПОДРОСТКОВ  КАК СИСТЕМА ВКЛЮЧАЕТ</vt:lpstr>
      <vt:lpstr>РОЛЬ ТРУДОВОГО ВОСПИТАНИЯ В  ВОСПИТАНИИ ЧЕЛОВЕКА</vt:lpstr>
      <vt:lpstr>РОЛЬ ТРУДОВОГО ВОСПИТАНИЯ В  ВОСПИТАНИИ ЧЕЛОВЕКА</vt:lpstr>
      <vt:lpstr>ЗНАЧЕНИЕ ТРУДА В СОЦИАЛИЗАЦИИ ЧЕЛОВЕЧЕСТВА</vt:lpstr>
      <vt:lpstr>О ЗНАЧЕНИИ РУЧНОГО ТРУДА В РАЗВИТИИ ЧЕЛОВЕЧЕСКОЙ ЦИВИЛИЗАЦИИ</vt:lpstr>
      <vt:lpstr> ГИГИЕНИЧЕСКИЕ ПРИНЦИПЫ ОРГАНИЗАЦИИ ТРУДОВОГО ВОСПИТАНИЯ И ОБУЧЕНИЯ ШКОЛЬНИКОВ </vt:lpstr>
      <vt:lpstr>РОЛЬ СЕМЬИ В ТРУДОВОМ ВОСПИТАНИИ</vt:lpstr>
      <vt:lpstr>ТРУДОВОЕ ВОСПИТАНИЕ ДОШКОЛЬНИКОВ</vt:lpstr>
      <vt:lpstr>ВИДЫ ТРУДОВОЙ ДЕЯТЕЛЬНОСТИ ДОШКОЛЬНИКОВ </vt:lpstr>
      <vt:lpstr>ПРИНЦИПЫ ПОДБОРА ОБОРУДОВАНИЯ ДЛЯ ТРУДОВОГО ВОСПИТАНИЯ ДОШКОЛЬНИКОВ</vt:lpstr>
      <vt:lpstr>ОБОРУДОВАНИЕ ДЛЯ ТРУДОВОГО ВОСПИТАНИЯ ДОШКОЛЬНИКОВ</vt:lpstr>
      <vt:lpstr>ПРОБЛЕМЫ С ТРУДОВЫМ ВОСПИТАНИЕМ ДОШКОЛЬНИКОВ в настоящее время</vt:lpstr>
      <vt:lpstr>РОЛЬ ШКОЛЫ В ТРУДОВОМ ВОСПИТАНИИ</vt:lpstr>
      <vt:lpstr>НОРМИРОВАНИЕ ТРУДОВОЙ ДЕЯТЕЛЬНОСТИ ДЕТЕЙ И ПОДРОСТКОВ</vt:lpstr>
      <vt:lpstr>Презентация PowerPoint</vt:lpstr>
      <vt:lpstr>ПОЛОВОЙ ДИМОРФИЗМ И ЕГО ВЛИЯНИЕ НА ТРУДОВОЕ ВОСПИТАНИЕ</vt:lpstr>
      <vt:lpstr> ДЕЯТЕЛЬНОСТЬ ВРАЧЕЙ-ГИГИЕНИСТОВ ПО КОНТРОЛЮ ЗА ТРУДОВЫМ ОБУЧЕНИЕМ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ЗАПРЕЩАЕТСЯ ТРУД ПОДРОСТКОВ НА ПРОИЗВОДСТВАХ  СВЯЗАННЫХ С ХИМИЧЕСКИМИ ВЕЩЕСТВАМИ </vt:lpstr>
      <vt:lpstr>ЗАПРЕЩАЕТСЯ ТРУД ПОДРОСТКОВ НА ПРОИЗВОДСТВАХ  СВЯЗАННЫХ С БИОЛОГИЧЕСКИМИ ФАКТОРАМИ </vt:lpstr>
      <vt:lpstr>ЗАПРЕЩАЕТСЯ ТРУД ПОДРОСТКОВ НА ПРОИЗВОДСТВАХ  СВЯЗАННЫХ С ФИЗИЧЕСКИМИ ФАКТОРАМИ </vt:lpstr>
      <vt:lpstr>ЗАПРЕЩАЕТСЯ ТРУД ПОДРОСТКОВ НА ПРОИЗВОДСТВАХ,  СВЯЗАННЫХ С ВИБРАЦИЕЙ </vt:lpstr>
      <vt:lpstr>ЗАПРЕЩАЕТСЯ ТРУД ПОДРОСТКОВ НА ПРОИЗВОДСТВАХ,  СВЯЗАННЫХ С ОСВЕЩЕННОСТЬЮ</vt:lpstr>
      <vt:lpstr>ОГРАНИЧЕНИЕ НАПРЯЖЕННОСТИ ТРУДА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лекции 1</dc:title>
  <dc:creator>Олег</dc:creator>
  <cp:lastModifiedBy>Julia</cp:lastModifiedBy>
  <cp:revision>52</cp:revision>
  <cp:lastPrinted>2022-10-08T05:52:42Z</cp:lastPrinted>
  <dcterms:created xsi:type="dcterms:W3CDTF">2020-08-23T08:38:09Z</dcterms:created>
  <dcterms:modified xsi:type="dcterms:W3CDTF">2026-01-06T14:56:11Z</dcterms:modified>
</cp:coreProperties>
</file>