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321" r:id="rId3"/>
    <p:sldId id="322" r:id="rId4"/>
    <p:sldId id="310" r:id="rId5"/>
    <p:sldId id="323" r:id="rId6"/>
    <p:sldId id="324" r:id="rId7"/>
    <p:sldId id="325" r:id="rId8"/>
    <p:sldId id="326" r:id="rId9"/>
    <p:sldId id="327" r:id="rId10"/>
    <p:sldId id="328" r:id="rId11"/>
    <p:sldId id="312" r:id="rId12"/>
    <p:sldId id="330" r:id="rId13"/>
    <p:sldId id="331" r:id="rId14"/>
    <p:sldId id="332" r:id="rId15"/>
    <p:sldId id="333" r:id="rId16"/>
    <p:sldId id="317" r:id="rId17"/>
    <p:sldId id="315" r:id="rId18"/>
    <p:sldId id="318" r:id="rId19"/>
    <p:sldId id="311" r:id="rId20"/>
    <p:sldId id="334" r:id="rId21"/>
    <p:sldId id="257" r:id="rId22"/>
    <p:sldId id="258" r:id="rId23"/>
    <p:sldId id="259" r:id="rId24"/>
    <p:sldId id="260" r:id="rId25"/>
    <p:sldId id="262" r:id="rId26"/>
    <p:sldId id="335" r:id="rId27"/>
    <p:sldId id="264" r:id="rId28"/>
    <p:sldId id="265" r:id="rId29"/>
    <p:sldId id="266" r:id="rId30"/>
    <p:sldId id="267" r:id="rId31"/>
    <p:sldId id="268" r:id="rId32"/>
    <p:sldId id="269" r:id="rId33"/>
    <p:sldId id="271" r:id="rId34"/>
    <p:sldId id="272" r:id="rId35"/>
    <p:sldId id="273" r:id="rId36"/>
    <p:sldId id="336" r:id="rId37"/>
    <p:sldId id="308" r:id="rId38"/>
    <p:sldId id="338" r:id="rId39"/>
    <p:sldId id="337" r:id="rId40"/>
    <p:sldId id="339" r:id="rId41"/>
    <p:sldId id="340" r:id="rId42"/>
    <p:sldId id="309" r:id="rId4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3891E-38A7-4D0C-A12D-2700390991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BD030-964F-4A2A-BE6E-7A67100FF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41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BD030-964F-4A2A-BE6E-7A67100FF6B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036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BD030-964F-4A2A-BE6E-7A67100FF6B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812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BD030-964F-4A2A-BE6E-7A67100FF6B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030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BD030-964F-4A2A-BE6E-7A67100FF6B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50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028C-E153-47F3-A55D-09F48215DB28}" type="datetime1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C979-5B61-4274-8900-55D5A7122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45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220B-D9ED-4A77-A730-A65776B41422}" type="datetime1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C979-5B61-4274-8900-55D5A7122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36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81B4-E491-47D3-BF15-567FD62DF295}" type="datetime1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C979-5B61-4274-8900-55D5A7122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24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14DF-8F59-4317-B95F-54F857933682}" type="datetime1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C979-5B61-4274-8900-55D5A7122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37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D0E5-0BF6-4A33-82E4-0E4AA6B3A8C0}" type="datetime1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C979-5B61-4274-8900-55D5A7122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00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8A87-7311-415A-A9B3-EBE845CE22CE}" type="datetime1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C979-5B61-4274-8900-55D5A7122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5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AB97-8E89-4B81-A0CE-A2809BD57431}" type="datetime1">
              <a:rPr lang="ru-RU" smtClean="0"/>
              <a:t>16.03.2026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C979-5B61-4274-8900-55D5A7122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38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87FE-E325-496D-ADD8-726E8A02D8BD}" type="datetime1">
              <a:rPr lang="ru-RU" smtClean="0"/>
              <a:t>16.03.2026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C979-5B61-4274-8900-55D5A7122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4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BDC3-345C-425A-A0DE-A8B76F6EC32E}" type="datetime1">
              <a:rPr lang="ru-RU" smtClean="0"/>
              <a:t>16.03.2026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C979-5B61-4274-8900-55D5A7122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33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82AB-5E11-49AA-9AB1-D949EEF8DE47}" type="datetime1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C979-5B61-4274-8900-55D5A7122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85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7038A-24DD-479B-BE9B-72FF62E8157A}" type="datetime1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C979-5B61-4274-8900-55D5A7122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12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90779-FAA3-4618-8EAF-95EE29B2D6A3}" type="datetime1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3C979-5B61-4274-8900-55D5A7122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35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2959" y="1412776"/>
            <a:ext cx="7543801" cy="4023360"/>
          </a:xfrm>
        </p:spPr>
        <p:txBody>
          <a:bodyPr/>
          <a:lstStyle/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МЕДИКО-ФИЗИОЛОГИЧЕСКИЕ ОСНОВЫ ПРОФЕССИОНАЛЬНОЙ ОРИЕНТАЦИИ И ВРАЧЕБНО-ПРОФЕССИОНАЛЬНОЙ КОНСУЛЬТАЦИИ ПОДРОСТКОВ </a:t>
            </a:r>
            <a:endParaRPr lang="ru-RU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66760" y="5949280"/>
            <a:ext cx="407955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</a:rPr>
              <a:t>1</a:t>
            </a:fld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59" y="26064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АСПЕКТ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в профориентации - это не просто учитель, а партнер, вдохновитель и проводник в сложный мир профессионального самоопределения, помогающий ученикам найти свое место 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09659" y="5949280"/>
            <a:ext cx="308971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7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773" y="404664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МЕДИКО-БИОЛОГИЧЕСКИЙ АСПЕКТ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460" y="1844824"/>
            <a:ext cx="8229600" cy="48965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 оценка состояния здоровья, психофизиологических особенностей человека (способностей, темперамента), чтобы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профессию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соответствующую его возможностям и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навредить здоровью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выявляя противопоказания и рекомендации для работы в определённых условиях, учитывая требования конкретной работы к организму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90060" y="5947420"/>
            <a:ext cx="236963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3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773" y="404664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СУТЬ МЕДИКО-БИОЛОГИЧЕСКОГО ПОДХОДА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1412776"/>
            <a:ext cx="8603495" cy="48965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состояния здоровья: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обследование, выявление хронических заболеваний, аномалий развития и степени их компенсации.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Психофизиологическое обследование: 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способностей, уровня интеллекта, черт личности и особенностей нервной системы.</a:t>
            </a:r>
          </a:p>
          <a:p>
            <a:pPr marL="0" indent="0" algn="just"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Сопоставление с требованиями профессий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Определение, какие условия труда (физические, эмоциональные, умственные нагрузки) подходят или противопоказаны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90060" y="5947420"/>
            <a:ext cx="236963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5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773" y="404664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ЗАДАЧИ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1412776"/>
            <a:ext cx="8603495" cy="54452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противопоказаний: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профессий, работа в которых может навредить здоровью человека (например, при проблемах с сердцем, зрением, опорно-двигательным аппаратом).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пригодности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заключения о том, какие виды деятельности показаны, а какие нет.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индивидуальных особенностей: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выборе профессии, которая будет соответствовать физическим и умственным возможностям, а также темпераменту человека, способствуя успешной адаптации и долгосрочной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90060" y="5947420"/>
            <a:ext cx="236963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81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773" y="404664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ЗАДАЧИ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1412776"/>
            <a:ext cx="8603495" cy="54452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тот аспект реализуется через врачебно-профессиональные консультации, где врачи и психологи анализируют данные обследования и дают рекомендации школьникам и взрослым при выборе или смене профессии, опираясь на медицинские и физиологические факты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90060" y="5947420"/>
            <a:ext cx="236963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1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548680"/>
            <a:ext cx="8603495" cy="58052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освоения любой профессии необходимы профессионально-значимые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функции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3200" dirty="0" smtClean="0"/>
              <a:t>— </a:t>
            </a:r>
            <a:r>
              <a:rPr lang="ru-RU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это психофизиологические качества и способности </a:t>
            </a:r>
            <a:r>
              <a:rPr lang="ru-RU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человека, развитие </a:t>
            </a:r>
            <a:r>
              <a:rPr lang="ru-RU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поддержание которых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критически важно </a:t>
            </a:r>
            <a:r>
              <a:rPr lang="ru-RU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успешного выполнения конкретной профессиональной деятельности, позволяя эффективно справляться с трудовыми задачами и сохранять </a:t>
            </a:r>
            <a:r>
              <a:rPr lang="ru-RU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работоспособность</a:t>
            </a:r>
            <a:endParaRPr lang="ru-RU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90060" y="5947420"/>
            <a:ext cx="236963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2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38446" cy="92211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КЛЮЧЕВЫХ ПРОФЕССИОНАЛЬНО ЗНАЧИМЫХ ФУНКЦИЙ</a:t>
            </a:r>
          </a:p>
        </p:txBody>
      </p:sp>
      <p:pic>
        <p:nvPicPr>
          <p:cNvPr id="4" name="Объект 3" descr="https://cf.ppt-online.org/files1/slide/w/WeXblKHhPoxsidfURBMJmpYSFO5z0CN1rvaj6AtkD7/slide-3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21955" r="9096" b="268"/>
          <a:stretch/>
        </p:blipFill>
        <p:spPr bwMode="auto">
          <a:xfrm>
            <a:off x="395536" y="1451322"/>
            <a:ext cx="8338446" cy="521803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34534" y="5949280"/>
            <a:ext cx="164955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3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45988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КЛЮЧЕВЫХ ПРОФЕССИОНАЛЬНО - ЗНАЧИМЫХ ФУНКЦИЙ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С СОСТАВЛЕНИЯ ПРОФЕССИОГРАММЫ</a:t>
            </a:r>
          </a:p>
        </p:txBody>
      </p:sp>
      <p:pic>
        <p:nvPicPr>
          <p:cNvPr id="4" name="Объект 3" descr="https://cf.ppt-online.org/files1/slide/w/WeXblKHhPoxsidfURBMJmpYSFO5z0CN1rvaj6AtkD7/slide-29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13276" r="6617" b="11242"/>
          <a:stretch/>
        </p:blipFill>
        <p:spPr bwMode="auto">
          <a:xfrm>
            <a:off x="251520" y="1700808"/>
            <a:ext cx="8352928" cy="496855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09025" y="5949280"/>
            <a:ext cx="236963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https://ds03.infourok.ru/uploads/ex/0baf/0003efc6-9a2b4619/img4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" t="22222" r="4588"/>
          <a:stretch/>
        </p:blipFill>
        <p:spPr bwMode="auto">
          <a:xfrm>
            <a:off x="395536" y="1412775"/>
            <a:ext cx="8338446" cy="497363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28384" y="6021288"/>
            <a:ext cx="984019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38446" cy="92211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ПРОФЕССИОГРАММА ВКЛЮЧАЕТ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72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272" y="26064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ПРИГОДНОСТЬ И ПРОФОТБОР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cf.ppt-online.org/files1/slide/w/WeXblKHhPoxsidfURBMJmpYSFO5z0CN1rvaj6AtkD7/slide-19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6490" r="4630" b="2213"/>
          <a:stretch/>
        </p:blipFill>
        <p:spPr bwMode="auto">
          <a:xfrm>
            <a:off x="323528" y="1340768"/>
            <a:ext cx="8466344" cy="51125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52195" y="6021288"/>
            <a:ext cx="984019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42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412776"/>
            <a:ext cx="8640959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ориентация - это 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мероприятий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помогающих человеку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профессию, соответствующую его способностям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интересам, а также потребностям рынка труда, через информирование, консультирование и диагностику, чтобы обеспечить самореализацию и трудоустройство, учитывая личностные особенности и социальные условия</a:t>
            </a:r>
            <a:endParaRPr lang="ru-RU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66760" y="5949280"/>
            <a:ext cx="407955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</a:rPr>
              <a:t>2</a:t>
            </a:fld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33265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</a:p>
        </p:txBody>
      </p:sp>
    </p:spTree>
    <p:extLst>
      <p:ext uri="{BB962C8B-B14F-4D97-AF65-F5344CB8AC3E}">
        <p14:creationId xmlns:p14="http://schemas.microsoft.com/office/powerpoint/2010/main" val="356535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00392" y="6021288"/>
            <a:ext cx="984019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2722910"/>
            <a:ext cx="8338446" cy="92211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РАЗБЕРЕМ  ОСНОВНЫЕ ВОПРОСЫ, СВЯЗАННЫЕ С МЕДИЦИНСКОЙ ПРОФЕССИОНАЛЬНОЙ ОРИЕНТАЦИЕЙ 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ВРАЧЕБНОЙ ПРОФЕССИОНАЛЬНОЙ КОНСУЛЬНАЦИЕЙ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8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Общие понятия о медицинской профессиональной ориентации (МПО) и врачебной профессиональной консультации (ВПК)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28798" r="5263" b="12429"/>
          <a:stretch/>
        </p:blipFill>
        <p:spPr bwMode="auto">
          <a:xfrm>
            <a:off x="467544" y="836713"/>
            <a:ext cx="8136904" cy="55497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00392" y="6021288"/>
            <a:ext cx="984019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3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Медицинская профессиональная ориентация (определение)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" t="28795" r="4037" b="12175"/>
          <a:stretch/>
        </p:blipFill>
        <p:spPr bwMode="auto">
          <a:xfrm>
            <a:off x="395536" y="1484784"/>
            <a:ext cx="8338446" cy="518457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28384" y="5949280"/>
            <a:ext cx="984019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38446" cy="92211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ПРОФЕССИОНАЛЬНАЯ ОРИЕНТАЦИЯ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001001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РОЛИ МЕДИЦИНСКОЙ ПРОФЕССИОНАЛЬНОЙ ОРИЕНТАЦИИ(МПО) И ВРАЧЕБНОЙ ПРОФЕССИОНАЛЬНОЙ КОНСУЛЬТАЦИИ(ВПК) В ВЫБОРЕ ПОДРОСТКОМ ПРОФЕССИИ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cf.ppt-online.org/files/slide/f/FVWUf6ZMidxQEa5LYleXBntDN2zvROhHmTGqs8/slide-4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 t="7576" r="10344" b="10606"/>
          <a:stretch/>
        </p:blipFill>
        <p:spPr bwMode="auto">
          <a:xfrm>
            <a:off x="251520" y="1628800"/>
            <a:ext cx="8424936" cy="50405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99917" y="6021288"/>
            <a:ext cx="984019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22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МПО включает два раздела работы: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" t="22448" r="4425" b="10207"/>
          <a:stretch/>
        </p:blipFill>
        <p:spPr bwMode="auto">
          <a:xfrm>
            <a:off x="323528" y="1628800"/>
            <a:ext cx="8424936" cy="489654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28384" y="6015608"/>
            <a:ext cx="984019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001001" cy="77809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ПРОФЕССИОНАЛЬНАЯ ОРИЕНТАЦИЯ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ДВА РАЗДЕЛА РАБОТЫ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8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Медицинская профессиональная ориентация в форме санитарного просвещения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" t="23950" r="6195" b="9334"/>
          <a:stretch/>
        </p:blipFill>
        <p:spPr bwMode="auto">
          <a:xfrm>
            <a:off x="251520" y="1412775"/>
            <a:ext cx="8568952" cy="497363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28384" y="6021288"/>
            <a:ext cx="984019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001001" cy="77809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ПРОФЕССИОНАЛЬНАЯ ОРИЕНТАЦИЯ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САНИТАРНОГО ПРОСВЕЩЕНИЯ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5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28384" y="6021288"/>
            <a:ext cx="984019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499" y="351691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ВРАЧЕБНО ПРОФЕССИОНАЛЬНАЯ КОНСУЛЬТАЦИИ 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специализированный вид медицинской помощи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помогающий людям, особенно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подросткам с хроническими заболеваниями, выбрать профессию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соответствующую их состоянию здоровья, для успешной адаптации и реабилитации, а также направлена на оценку годности к определенным видам труда и предупреждение профзаболеваний, включая оценку временной нетрудоспособности и составление плана лечения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24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Этапы проведения ВПК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t="19179" r="5743" b="11147"/>
          <a:stretch/>
        </p:blipFill>
        <p:spPr bwMode="auto">
          <a:xfrm>
            <a:off x="251520" y="1916832"/>
            <a:ext cx="8568951" cy="475252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28384" y="6021288"/>
            <a:ext cx="984019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69975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ПРОВЕДЕНИЯ ВРАЧЕБНОЙ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КОНСУЛЬТАЦИИ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2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Этапы проведения ВПК (продолжение)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" t="16527" r="6250"/>
          <a:stretch/>
        </p:blipFill>
        <p:spPr bwMode="auto">
          <a:xfrm>
            <a:off x="395536" y="1340768"/>
            <a:ext cx="8496944" cy="53285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28384" y="6021288"/>
            <a:ext cx="984019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99" y="188640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ПРОВЕДЕНИЯ ВРАЧЕБНОЙ ПРОФЕССИОНАЛЬНОЙ КОНСУЛЬТАЦИИ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18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s://cf.ppt-online.org/files/slide/f/FVWUf6ZMidxQEa5LYleXBntDN2zvROhHmTGqs8/slide-1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352928" cy="48245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937327" y="6021288"/>
            <a:ext cx="984019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55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76064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помочь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 выбрать профессию, соответствующую индивидуальным качествам, интересам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интересов человека и возможностей рынка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обеспечить успешную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самореализацию, удовлетворенность трудом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благополучие;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развитие и карьеру.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процесс поддержки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профессиональном самоопределении, который включает оценку личности, анализ профессий и помощь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66760" y="5949280"/>
            <a:ext cx="407955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</a:rPr>
              <a:t>3</a:t>
            </a:fld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8864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ЦЕЛИ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1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Для полноценного осуществления ВПК и принятия экспертных решений врач должен обладать соответствующими знаниями и необходимой информаци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" t="23932" r="5332" b="11109"/>
          <a:stretch/>
        </p:blipFill>
        <p:spPr bwMode="auto">
          <a:xfrm>
            <a:off x="251520" y="1844824"/>
            <a:ext cx="8496944" cy="48245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956376" y="6021288"/>
            <a:ext cx="984019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99" y="188640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ПОЛНОЦЕННОГО ОСУЩЕСТВЛЕНИЯ ВРАЧЕБНО-ПРОФЕССИОНАЛЬНОЙ КОНСУЛЬТАЦИИ ВРАЧ ДОЛЖЕН ОБЛАДАТЬ СООТВЕТСТВУЮЩИМИ ЗНАНИЯМИ И НЕОБХОДИМОЙ ИНФОРМАЦИЕЙ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29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24" y="476672"/>
            <a:ext cx="8568952" cy="5620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ФОРМА ВРАЧЕБНОЙ ПРОФЕССИОНАЛЬНОЙ КОНСУЛЬТАЦИИ - МЕДИЦИНСКИЕ ОСМОТРЫ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cf.ppt-online.org/files/slide/f/FVWUf6ZMidxQEa5LYleXBntDN2zvROhHmTGqs8/slide-13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t="15152" r="2884" b="12121"/>
          <a:stretch/>
        </p:blipFill>
        <p:spPr bwMode="auto">
          <a:xfrm>
            <a:off x="287524" y="1628800"/>
            <a:ext cx="8568952" cy="50405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72457" y="5982741"/>
            <a:ext cx="984019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260" y="404664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 ОСОБЫЕ ТРЕБОВАНИЯ К ОРГАНИЗМУ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s://cf.ppt-online.org/files/slide/f/FVWUf6ZMidxQEa5LYleXBntDN2zvROhHmTGqs8/slide-14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" t="9111" r="4667" b="28629"/>
          <a:stretch/>
        </p:blipFill>
        <p:spPr bwMode="auto">
          <a:xfrm>
            <a:off x="251520" y="1484784"/>
            <a:ext cx="8430340" cy="489186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91474" y="6011525"/>
            <a:ext cx="984019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5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f.ppt-online.org/files/slide/f/FVWUf6ZMidxQEa5LYleXBntDN2zvROhHmTGqs8/slide-17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" t="14955" r="5463" b="9396"/>
          <a:stretch/>
        </p:blipFill>
        <p:spPr bwMode="auto">
          <a:xfrm>
            <a:off x="431540" y="1340768"/>
            <a:ext cx="8280920" cy="5400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56376" y="5960182"/>
            <a:ext cx="984019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7524" y="476672"/>
            <a:ext cx="856895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 ВРАЧЕБНОЙ ПРОФЕССИОНАЛЬНОЙ КОНСУЛЬТАЦИИ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8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СПРАВКА </a:t>
            </a:r>
            <a:br>
              <a:rPr lang="ru-RU" sz="2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(ФОРМА № 086/У)</a:t>
            </a:r>
          </a:p>
        </p:txBody>
      </p:sp>
      <p:pic>
        <p:nvPicPr>
          <p:cNvPr id="8" name="Объект 7" descr="https://cf.ppt-online.org/files/slide/f/FVWUf6ZMidxQEa5LYleXBntDN2zvROhHmTGqs8/slide-19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" t="7953" r="6091" b="53977"/>
          <a:stretch/>
        </p:blipFill>
        <p:spPr bwMode="auto">
          <a:xfrm>
            <a:off x="323528" y="1268759"/>
            <a:ext cx="8568952" cy="512596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28384" y="6029598"/>
            <a:ext cx="984019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54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Профессиональная пригодность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" t="18033" r="5608" b="15248"/>
          <a:stretch/>
        </p:blipFill>
        <p:spPr bwMode="auto">
          <a:xfrm>
            <a:off x="287524" y="1556792"/>
            <a:ext cx="8604956" cy="482962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40430" y="6021288"/>
            <a:ext cx="984019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21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СПРАВКА </a:t>
            </a:r>
            <a:br>
              <a:rPr lang="ru-RU" sz="2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(ФОРМА № 086/У)</a:t>
            </a:r>
          </a:p>
        </p:txBody>
      </p:sp>
      <p:pic>
        <p:nvPicPr>
          <p:cNvPr id="8" name="Объект 7" descr="https://cf.ppt-online.org/files/slide/f/FVWUf6ZMidxQEa5LYleXBntDN2zvROhHmTGqs8/slide-19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" t="46022" r="6091" b="6680"/>
          <a:stretch/>
        </p:blipFill>
        <p:spPr bwMode="auto">
          <a:xfrm>
            <a:off x="323528" y="1340768"/>
            <a:ext cx="8568952" cy="525658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28384" y="6029598"/>
            <a:ext cx="984019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680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ПРОФОРИЕНТАЦИИ ОЦЕНИВАЕТСЯ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917353" y="6021288"/>
            <a:ext cx="984019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обоснованности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выбора профессии (соответствие склонностям и потребностям рынка),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удовлетворенности человека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выбором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карьерой, а также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балансу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желаемыми и востребованными специалистами в регионе. 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показатели включают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 в своем выборе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наличие объективного плана, самопознание, понимание социальной значимости труда и низкий уровень ошибок (смена профиля/учебы)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543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КРИТЕРИИ ЭФФЕКТИВНОСТИ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917353" y="6021288"/>
            <a:ext cx="984019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в учебные заведения/трудоустройство по выбранной специальности, отвечающей потребностям региона.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человека выбранной профессией и условиями труда.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частых смен профессии или профиля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9953396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КРИТЕРИИ ЭФФЕКТИВНОСТИ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917353" y="6021288"/>
            <a:ext cx="984019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ПОКАЗАТЕЛИ: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Самопознание: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своих сильных сторон, качеств и возможностей, а также их соответствие требованиям профессии.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Обоснованность выбора: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соотносить свои качества с требованиями профессии.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Мотивация: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внутренней потребности в профессиональном самоопределении, активность в поиске информации.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значимость: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пользы труда для общества, ценности профессии.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осведомленность: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о профессиях, путях их получения и условиях труда.</a:t>
            </a:r>
          </a:p>
          <a:p>
            <a:pPr marL="0" indent="0" algn="ctr">
              <a:buNone/>
            </a:pPr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ПОКАЗАТЕЛИ: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охвата мероприятиями.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выбравших профессию от числа проконсультированных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45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17883" cy="77809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ПРОФОРИЕНТАЦИЯ КАК СИСТЕМА ВКЛЮЧАЕТ ТРИ АСПЕКТА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cf.ppt-online.org/files1/slide/w/WeXblKHhPoxsidfURBMJmpYSFO5z0CN1rvaj6AtkD7/slide-1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424936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76456" y="5982741"/>
            <a:ext cx="236963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96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НЕЭФФЕКТИВНОСТИ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917353" y="6021288"/>
            <a:ext cx="984019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5328592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к обучению или работе.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Неудовлетворенность содержанием и результатами.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самооценка и социальная позиция.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профессии, не соответствующий способностям или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947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917353" y="6021288"/>
            <a:ext cx="984019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ЭФФЕКТИВНАЯ ПРОФОРИЕНТАЦИЯ 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 ТОЛЬКО ПОМОГАЕТ ВЫБРАТЬ СПЕЦИАЛЬНОСТЬ, 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 И ФОРМИРУЕТ У ЧЕЛОВЕКА СПОСОБНОСТЬ К САМОРАЗВИТИЮ И ПРИНЯТИЮ ОТВЕТСТВЕННЫХ РЕШЕНИЙ НА ПРОТЯЖЕНИИ ВСЕЙ ЖИЗНИ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2882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2429066"/>
            <a:ext cx="8568952" cy="380824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БЛАГОДАРИМ ЗА ВНИМАНИЕ!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C979-5B61-4274-8900-55D5A712217E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02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71" y="332656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СОЦИАЛЬНО-ЭКОНОМИЧЕСКИЙ АСПЕКТ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01871" y="5949280"/>
            <a:ext cx="236963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268760"/>
            <a:ext cx="8263830" cy="52037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связывает потребности рынка труда и общества с возможностями личности,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изучая престижность, востребованность и доходность профессий,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молодежи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адекватные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представления о них для осознанного выбора карьерного пути, ориентированного как на личное благополучие, так «как и на удовлетворение запросов экономики.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включает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спроса и предложения на рынке труда;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демографические тенденции;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формирование ценностных ориентаций в сфере труда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9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71" y="332656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СОЦИАЛЬНО-ЭКОНОМИЧЕСКИЙ АСПЕКТ</a:t>
            </a:r>
            <a:b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СОСТАВЛЯЮЩИЕ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01871" y="5949280"/>
            <a:ext cx="236963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2271" y="1196752"/>
            <a:ext cx="8043079" cy="540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часть: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общественного мнения о профессиях, их привлекательности, престижности, а также формирование ценностных ориентаций молодежи.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часть: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требований к квалификации, изучение рынка труда (спрос/предложение), соотнесение личностных возможностей с потребностями экономики.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 ЦЕЛИ В РАМКАХ АСПЕКТА: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Информирование: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информации о реальном состоянии рынка труда и тенденциях развития профессий.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Формирование: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профессиональных интересов и общественно значимых мотивов выбора.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выбором: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выборе профессии, соответствующей как способностям человека, так и потребностям общества (востребованность, доходность)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1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71" y="332656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СОЦИАЛЬНО-ЭКОНОМИЧЕСКИЙ АСПЕКТ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01871" y="5949280"/>
            <a:ext cx="236963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социально-экономический аспект профориентации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баланс между индивидуальными склонностями, способностями и объективными условиями социально-экономической среды, направленный на формирование успешной и востребованной рабочей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527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59" y="332656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АСПЕКТ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аспект профориентации - это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целенаправленное формирование у учащихся профессиональных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интересов, мотивов и готовности к труду, а также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личностных качеств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способностей,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для осознанного выбора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успешной профессиональной деятельности, где педагог выступает как наставник, помогающий раскрыть потенциал и сориентироваться в мире профессий. 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включает в себя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передачу знаний о профессиях, но и воспитание ценностного отношения к труду, развитие навыков самопознания и умения планировать будущее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09659" y="5949280"/>
            <a:ext cx="308971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67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59" y="26064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АСПЕКТ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51125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мотивации: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общественно значимых мотивов выбора профессии, а не только личной выгоды.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личности: 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трудолюбия, ответственности, самостоятельности, коммуникативных навыков.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поддержка: 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миром профессий, требованиями рынка труда, актуальными тенденциями.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условий: 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урочной, внеурочной деятельности, профильных классов для практического знакомства с профессиями.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Индивидуализация: 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индивидуальных склонностей, способностей и интересов каждого ученика, помощь в самоопределении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09659" y="5949280"/>
            <a:ext cx="308971" cy="365125"/>
          </a:xfrm>
        </p:spPr>
        <p:txBody>
          <a:bodyPr/>
          <a:lstStyle/>
          <a:p>
            <a:fld id="{5C13C979-5B61-4274-8900-55D5A712217E}" type="slidenum">
              <a:rPr lang="ru-RU" sz="1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98072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педагога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3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2189</TotalTime>
  <Words>1097</Words>
  <Application>Microsoft Office PowerPoint</Application>
  <PresentationFormat>Экран (4:3)</PresentationFormat>
  <Paragraphs>167</Paragraphs>
  <Slides>42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ПРОФОРИЕНТАЦИЯ КАК СИСТЕМА ВКЛЮЧАЕТ ТРИ АСПЕКТА</vt:lpstr>
      <vt:lpstr>СОЦИАЛЬНО-ЭКОНОМИЧЕСКИЙ АСПЕКТ</vt:lpstr>
      <vt:lpstr>СОЦИАЛЬНО-ЭКОНОМИЧЕСКИЙ АСПЕКТ ОСНОВНЫЕ СОСТАВЛЯЮЩИЕ</vt:lpstr>
      <vt:lpstr>СОЦИАЛЬНО-ЭКОНОМИЧЕСКИЙ АСПЕКТ</vt:lpstr>
      <vt:lpstr>ПЕДАГОГИЧЕСКИЙ АСПЕКТ</vt:lpstr>
      <vt:lpstr>ПЕДАГОГИЧЕСКИЙ АСПЕКТ</vt:lpstr>
      <vt:lpstr>ПЕДАГОГИЧЕСКИЙ АСПЕКТ</vt:lpstr>
      <vt:lpstr>МЕДИКО-БИОЛОГИЧЕСКИЙ АСПЕКТ</vt:lpstr>
      <vt:lpstr>СУТЬ МЕДИКО-БИОЛОГИЧЕСКОГО ПОДХОДА</vt:lpstr>
      <vt:lpstr>КЛЮЧЕВЫЕ ЗАДАЧИ</vt:lpstr>
      <vt:lpstr>КЛЮЧЕВЫЕ ЗАДАЧИ</vt:lpstr>
      <vt:lpstr>Презентация PowerPoint</vt:lpstr>
      <vt:lpstr>ВИДЫ КЛЮЧЕВЫХ ПРОФЕССИОНАЛЬНО ЗНАЧИМЫХ ФУНКЦИЙ</vt:lpstr>
      <vt:lpstr>ОПРЕДЕЛЕНИЕ КЛЮЧЕВЫХ ПРОФЕССИОНАЛЬНО - ЗНАЧИМЫХ ФУНКЦИЙ НАЧИНАЕТСЯ С СОСТАВЛЕНИЯ ПРОФЕССИОГРАММЫ</vt:lpstr>
      <vt:lpstr>ПРОФЕССИОГРАММА ВКЛЮЧАЕТ</vt:lpstr>
      <vt:lpstr>ПРОФЕССИОНАЛЬНАЯ ПРИГОДНОСТЬ И ПРОФОТБОР</vt:lpstr>
      <vt:lpstr>РАЗБЕРЕМ  ОСНОВНЫЕ ВОПРОСЫ, СВЯЗАННЫЕ С МЕДИЦИНСКОЙ ПРОФЕССИОНАЛЬНОЙ ОРИЕНТАЦИЕЙ  И ВРАЧЕБНОЙ ПРОФЕССИОНАЛЬНОЙ КОНСУЛЬНАЦИЕЙ</vt:lpstr>
      <vt:lpstr>Презентация PowerPoint</vt:lpstr>
      <vt:lpstr>МЕДИЦИНСКАЯ ПРОФЕССИОНАЛЬНАЯ ОРИЕНТАЦИЯ</vt:lpstr>
      <vt:lpstr>АКТУАЛЬНОСТЬ РОЛИ МЕДИЦИНСКОЙ ПРОФЕССИОНАЛЬНОЙ ОРИЕНТАЦИИ(МПО) И ВРАЧЕБНОЙ ПРОФЕССИОНАЛЬНОЙ КОНСУЛЬТАЦИИ(ВПК) В ВЫБОРЕ ПОДРОСТКОМ ПРОФЕССИИ</vt:lpstr>
      <vt:lpstr>МЕДИЦИНСКАЯ ПРОФЕССИОНАЛЬНАЯ ОРИЕНТАЦИЯ ВКЛЮЧАЕТ ДВА РАЗДЕЛА РАБОТЫ</vt:lpstr>
      <vt:lpstr>МЕДИЦИНСКАЯ ПРОФЕССИОНАЛЬНАЯ ОРИЕНТАЦИЯ В ФОРМЕ САНИТАРНОГО ПРОСВЕЩЕНИЯ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ОСНОВНАЯ ФОРМА ВРАЧЕБНОЙ ПРОФЕССИОНАЛЬНОЙ КОНСУЛЬТАЦИИ - МЕДИЦИНСКИЕ ОСМОТРЫ</vt:lpstr>
      <vt:lpstr>ВОЗМОЖНЫ ОСОБЫЕ ТРЕБОВАНИЯ К ОРГАНИЗМУ</vt:lpstr>
      <vt:lpstr>Презентация PowerPoint</vt:lpstr>
      <vt:lpstr>МЕДИЦИНСКАЯ СПРАВКА  (ФОРМА № 086/У)</vt:lpstr>
      <vt:lpstr>Презентация PowerPoint</vt:lpstr>
      <vt:lpstr>МЕДИЦИНСКАЯ СПРАВКА  (ФОРМА № 086/У)</vt:lpstr>
      <vt:lpstr>ЭФФЕКТИВНОСТЬ ПРОФОРИЕНТАЦИИ ОЦЕНИВАЕТСЯ</vt:lpstr>
      <vt:lpstr>ОСНОВНЫЕ КРИТЕРИИ ЭФФЕКТИВНОСТИ</vt:lpstr>
      <vt:lpstr>ОСНОВНЫЕ КРИТЕРИИ ЭФФЕКТИВНОСТИ</vt:lpstr>
      <vt:lpstr>ПРИЗНАКИ НЕЭФФЕКТИВНОСТИ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лекции 2.</dc:title>
  <dc:creator>Олег</dc:creator>
  <cp:lastModifiedBy>User</cp:lastModifiedBy>
  <cp:revision>51</cp:revision>
  <cp:lastPrinted>2022-10-08T05:59:03Z</cp:lastPrinted>
  <dcterms:created xsi:type="dcterms:W3CDTF">2020-08-22T11:21:12Z</dcterms:created>
  <dcterms:modified xsi:type="dcterms:W3CDTF">2026-03-16T10:17:56Z</dcterms:modified>
</cp:coreProperties>
</file>