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8" r:id="rId1"/>
  </p:sldMasterIdLst>
  <p:notesMasterIdLst>
    <p:notesMasterId r:id="rId47"/>
  </p:notesMasterIdLst>
  <p:sldIdLst>
    <p:sldId id="319" r:id="rId2"/>
    <p:sldId id="259" r:id="rId3"/>
    <p:sldId id="258" r:id="rId4"/>
    <p:sldId id="260" r:id="rId5"/>
    <p:sldId id="262" r:id="rId6"/>
    <p:sldId id="263" r:id="rId7"/>
    <p:sldId id="287" r:id="rId8"/>
    <p:sldId id="290" r:id="rId9"/>
    <p:sldId id="288" r:id="rId10"/>
    <p:sldId id="289" r:id="rId11"/>
    <p:sldId id="303" r:id="rId12"/>
    <p:sldId id="297" r:id="rId13"/>
    <p:sldId id="320" r:id="rId14"/>
    <p:sldId id="299" r:id="rId15"/>
    <p:sldId id="300" r:id="rId16"/>
    <p:sldId id="301" r:id="rId17"/>
    <p:sldId id="291" r:id="rId18"/>
    <p:sldId id="292" r:id="rId19"/>
    <p:sldId id="293" r:id="rId20"/>
    <p:sldId id="294" r:id="rId21"/>
    <p:sldId id="286" r:id="rId22"/>
    <p:sldId id="295" r:id="rId23"/>
    <p:sldId id="296" r:id="rId24"/>
    <p:sldId id="280" r:id="rId25"/>
    <p:sldId id="321" r:id="rId26"/>
    <p:sldId id="322" r:id="rId27"/>
    <p:sldId id="279" r:id="rId28"/>
    <p:sldId id="278" r:id="rId29"/>
    <p:sldId id="313" r:id="rId30"/>
    <p:sldId id="312" r:id="rId31"/>
    <p:sldId id="311" r:id="rId32"/>
    <p:sldId id="310" r:id="rId33"/>
    <p:sldId id="309" r:id="rId34"/>
    <p:sldId id="323" r:id="rId35"/>
    <p:sldId id="308" r:id="rId36"/>
    <p:sldId id="307" r:id="rId37"/>
    <p:sldId id="305" r:id="rId38"/>
    <p:sldId id="306" r:id="rId39"/>
    <p:sldId id="314" r:id="rId40"/>
    <p:sldId id="315" r:id="rId41"/>
    <p:sldId id="316" r:id="rId42"/>
    <p:sldId id="318" r:id="rId43"/>
    <p:sldId id="324" r:id="rId44"/>
    <p:sldId id="325" r:id="rId45"/>
    <p:sldId id="302" r:id="rId4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59334-32C8-41CE-BB9B-32799D0EAD23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77F17-14D9-464A-B391-D1DE9384C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4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48A83E-1180-430B-80BE-08812516C076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7832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48A83E-1180-430B-80BE-08812516C076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3899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B6C-1953-473F-A450-4AFA565D8E67}" type="datetime1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8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B298-6B04-4021-8AA2-0E49311AD02E}" type="datetime1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5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F9AE-B047-400D-AC66-3935050E18CB}" type="datetime1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3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84B5DA-1FAB-490C-B234-6A822A951D1D}" type="datetime1">
              <a:rPr lang="ru-RU" altLang="ru-RU" smtClean="0"/>
              <a:t>07.01.2026</a:t>
            </a:fld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3586C3-C9E3-4F78-89A9-40A380A5A14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6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B1A1-656A-4D00-B596-040A639EBACE}" type="datetime1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0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2D3-0976-4695-ADFA-A08879066871}" type="datetime1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2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E20-FC35-4A64-B495-1DCF461AA997}" type="datetime1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2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FA7-4A8A-415E-9F71-927F157C0A11}" type="datetime1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8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69C4-B911-42F1-AE34-FB4F5275AB6D}" type="datetime1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2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CBB7-51BA-4C0F-B93C-C923B252D041}" type="datetime1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5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ABDA-C385-4CF4-B3CF-132D0B5CD327}" type="datetime1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9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CBF-FDA9-4198-8E1A-E90D22A1F8BE}" type="datetime1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4F9A-42CF-4DCE-B96F-CA7627D1E554}" type="datetime1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D096-2BCD-4539-AA5E-01C47D26A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6632"/>
            <a:ext cx="7992690" cy="10795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078136"/>
            <a:ext cx="6798736" cy="4882397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ОСНОВЫ ОРГАНИЗАЦИИ ПИТАНИЯ ДЕТЕЙ И ПОДРОСТКОВ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74147" y="5964403"/>
            <a:ext cx="395510" cy="279400"/>
          </a:xfrm>
        </p:spPr>
        <p:txBody>
          <a:bodyPr/>
          <a:lstStyle/>
          <a:p>
            <a:fld id="{615DB51B-57F4-4BA3-BFF5-8E9E43629DA1}" type="slidenum">
              <a:rPr lang="ru-RU" sz="1200" smtClean="0"/>
              <a:t>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54162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y/yu5LiqotOIJskCvFU14ShfZBnAzm78aYeTVPxc/slide-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556792"/>
            <a:ext cx="8236336" cy="5164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10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4604"/>
            <a:ext cx="7992888" cy="11281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ОПТИМАЛЬНЫМ ВИДОМ ПИТАНИЯ ДЕТЕЙ </a:t>
            </a:r>
            <a:b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ГОДА ЖИЗНИ  </a:t>
            </a:r>
            <a:br>
              <a:rPr lang="ru-RU" alt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ВСКАРМЛИВАНИЕ ЖЕНСКИМ МОЛОКОМ</a:t>
            </a:r>
            <a:endParaRPr lang="ru-RU" alt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ГРУДНОГО МОЛОКА (100 г)</a:t>
            </a:r>
          </a:p>
        </p:txBody>
      </p:sp>
      <p:graphicFrame>
        <p:nvGraphicFramePr>
          <p:cNvPr id="81014" name="Group 11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82093333"/>
              </p:ext>
            </p:extLst>
          </p:nvPr>
        </p:nvGraphicFramePr>
        <p:xfrm>
          <a:off x="251519" y="1340769"/>
          <a:ext cx="8640960" cy="5300785"/>
        </p:xfrm>
        <a:graphic>
          <a:graphicData uri="http://schemas.openxmlformats.org/drawingml/2006/table">
            <a:tbl>
              <a:tblPr/>
              <a:tblGrid>
                <a:gridCol w="2720303"/>
                <a:gridCol w="1361817"/>
                <a:gridCol w="1360151"/>
                <a:gridCol w="1826869"/>
                <a:gridCol w="1371820"/>
              </a:tblGrid>
              <a:tr h="562884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Материнское молоко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«Бэби-</a:t>
                      </a:r>
                      <a:r>
                        <a:rPr kumimoji="0" lang="ru-RU" altLang="ru-RU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милк</a:t>
                      </a: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3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</a:t>
                      </a: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зиво</a:t>
                      </a: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местр</a:t>
                      </a:r>
                      <a:endParaRPr kumimoji="0" lang="ru-RU" altLang="ru-RU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Конец периода лактации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7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ценность (ккал)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54-57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62-63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67-75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 (г)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31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Казеин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47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Сывороточные 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8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1,0-3,0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2,8-3,5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3,4-4,5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8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5,7-6,3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6,4-6,6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6,8-7,1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300192" y="6165304"/>
            <a:ext cx="2133600" cy="476250"/>
          </a:xfrm>
        </p:spPr>
        <p:txBody>
          <a:bodyPr/>
          <a:lstStyle/>
          <a:p>
            <a:fld id="{B93586C3-C9E3-4F78-89A9-40A380A5A140}" type="slidenum">
              <a:rPr lang="ru-RU" altLang="ru-RU" smtClean="0"/>
              <a:pPr/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5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12</a:t>
            </a:fld>
            <a:endParaRPr lang="ru-RU"/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ГРУДНОГО МОЛОКА (100 г)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926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Гормоны, биологически активные вещества, ферменты, антитела, иммунные комплексы, живые клетки (лейкоциты).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любом темпе роста и весовых прибавок у ребёнка на естественном вскармливании  не стимулируется увеличение биологического возраста, а напротив, имеет место торможение темпа созревания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9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13</a:t>
            </a:fld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291590"/>
            <a:ext cx="8195310" cy="5233035"/>
          </a:xfrm>
          <a:ln w="762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организма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ранней сенсибилизации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высокого риска последующих аллергических заболеваний.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условия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развития ЦНС и психики.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Повышаются интеллектуальные возможности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социальная адаптация людей, вскормленных грудью.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Защитное действие в отношении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атеросклероза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сахарного диабета, хронических заболеваний кишечника, лейкозов.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продолжительность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alt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alt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-23946" y="260648"/>
            <a:ext cx="8686800" cy="714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ГРУДНОГО ВСКАРМЛИВАНИЯ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1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14</a:t>
            </a:fld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773238"/>
            <a:ext cx="8047806" cy="4948238"/>
          </a:xfrm>
          <a:ln w="762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+mj-lt"/>
              <a:buAutoNum type="arabicPeriod" startAt="6"/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нравственно-психологические свойства личности.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избыточного веса.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молоке содержатся в нужном количестве и сочетании необходимые для развития ребёнка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 молока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расщепляются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защищает ребёнка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дисбактериоза</a:t>
            </a:r>
            <a:endParaRPr lang="ru-RU" alt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6"/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6"/>
              <a:defRPr/>
            </a:pPr>
            <a:endParaRPr lang="ru-RU" altLang="ru-RU" sz="2800" dirty="0" smtClean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-23946" y="260648"/>
            <a:ext cx="8686800" cy="714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ГРУДНОГО ВСКАРМЛИВАНИЯ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15</a:t>
            </a:fld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981075"/>
            <a:ext cx="8496944" cy="5876925"/>
          </a:xfrm>
          <a:ln w="762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придерживаться установленных правил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грудного вскармливания и регулярно доводить их до сведения медперсонала и рожениц.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медперсонал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навыкам осуществления правил грудного вскармливания.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всех беременных женщин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преимуществах и технике грудного вскармливания.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матерям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грудное вскармливание в течение первого получаса после родов.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матерям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кормить грудью и как сохранять лактацию, даже если они временно отдалены от своих детей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-23946" y="260648"/>
            <a:ext cx="9167946" cy="714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ГРУДНОГО ВСКАРМЛИВАНИЯ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2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16</a:t>
            </a:fld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268413"/>
            <a:ext cx="8640960" cy="5113337"/>
          </a:xfrm>
          <a:ln w="762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ru-RU" altLang="ru-RU" sz="1600" dirty="0" smtClean="0"/>
          </a:p>
          <a:p>
            <a:pPr marL="609600" indent="-609600" algn="just">
              <a:lnSpc>
                <a:spcPct val="90000"/>
              </a:lnSpc>
              <a:buFont typeface="+mj-lt"/>
              <a:buAutoNum type="arabicPeriod" startAt="6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новорождённым никакой другой пищи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питья, кроме грудного молока, за исключением случаев, обусловленных медицинскими показаниями.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 startAt="6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Практиковать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нахождение матери и новорождённого рядом в одной палате.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 startAt="6"/>
              <a:defRPr/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грудное вскармливание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требованию младенца, а не по расписанию.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 startAt="6"/>
              <a:defRPr/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давать новорождённым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находящимся на грудном вскармливании,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успокаивающих средств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устройств, имитирующих материнскую грудь (соски и др.).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 startAt="6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поддержки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грудного вскармливания и направлять матерей в эти группы после выписки из родильного дома или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23528" y="260648"/>
            <a:ext cx="8820472" cy="714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ГРУДНОГО ВСКАРМЛИВАНИЯ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83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ррекция витаминов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/>
          <a:stretch/>
        </p:blipFill>
        <p:spPr bwMode="auto">
          <a:xfrm>
            <a:off x="467544" y="975058"/>
            <a:ext cx="8280920" cy="569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17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-23946" y="260648"/>
            <a:ext cx="9167946" cy="714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ВИТАМИНОВ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ррекция нутриентов и минералов - прикорм с 4,5-5,5 мес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/>
          <a:stretch/>
        </p:blipFill>
        <p:spPr bwMode="auto">
          <a:xfrm>
            <a:off x="251520" y="1340768"/>
            <a:ext cx="8568952" cy="5380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18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714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НУТРИЕНТОВ И МИНЕРАЛОВ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y/yu5LiqotOIJskCvFU14ShfZBnAzm78aYeTVPxc/slide-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424936" cy="552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19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714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НУТРИЕНТОВ И МИНЕРАЛОВ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</a:t>
            </a:fld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2462" y="219090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ФОРМИРУЮЩИЕ ДЕТСКИЙ ОРГАНИЗМ</a:t>
            </a:r>
            <a:endParaRPr lang="ru-RU" alt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2462" y="2011849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 детерминированная программа развития.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окружающей среды, из которых важнейший для ребёнка –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одно из главных средств формирования взрослого человека -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питанием ребёнка</a:t>
            </a:r>
          </a:p>
          <a:p>
            <a:pPr marL="0" indent="0" algn="just">
              <a:buNone/>
            </a:pP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9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скусственное вскармливание - кормление ребенка искусственной смесью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4527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20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51460"/>
            <a:ext cx="9144000" cy="723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ВСКАРМЛИВАНИЕ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21</a:t>
            </a:fld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556792"/>
            <a:ext cx="8496944" cy="5144136"/>
          </a:xfrm>
          <a:ln w="57150" cmpd="thinThick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преимущественно на сывороточных (альбуминовых)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белках,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в себя полиненасыщенные жирные кислоты, омега-жирные кислоты, свободный таурин, широкий спектр солей и витаминов.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перспективах отдалённого будущего трудно себе представить,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заменители женского молока могли взять на себя хотя бы небольшую часть широкого спектра тонких биологических регуляторных функций,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нативным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женским молоком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51460"/>
            <a:ext cx="9144000" cy="723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СМЕСИ ДЛЯ ДЕТЕЙ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9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скусственное вскармливание – кормление ребенка искусственной смесью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4"/>
          <a:stretch/>
        </p:blipFill>
        <p:spPr bwMode="auto">
          <a:xfrm>
            <a:off x="323528" y="908720"/>
            <a:ext cx="8424936" cy="58127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мешанное вскармливание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/>
          <a:stretch/>
        </p:blipFill>
        <p:spPr bwMode="auto">
          <a:xfrm>
            <a:off x="251520" y="1268760"/>
            <a:ext cx="849694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23</a:t>
            </a:fld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51460"/>
            <a:ext cx="9144000" cy="723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ВСКАРМЛИВАНИЕ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8640" y="1897380"/>
            <a:ext cx="798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Впервые после рождения ребенка с целью  кормления прикладывают к груди матери спустя шесть – двенадцать часов и затем продолжают кормить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три – три с половиной часа,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 обязательно соблюдается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ночной перерыв шесть – шесть с половиной часов.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кормления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быть более 20–30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-2268760" y="116632"/>
            <a:ext cx="12529392" cy="723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</a:t>
            </a:r>
          </a:p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ПЕРВОГО ГОДА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036108"/>
            <a:ext cx="79208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РЕБЕНКА 4 – 5 МЕСЯЦЕВ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5 месяцев ребенок в качестве дополнения к молоку матери получает прикорм, начиная с двух - трех ложек. С прикорма начинают, а докармливают грудью. Спустя семь – десять дней мама дает полную порцию прикорма ребенку (150 – 180 г), после чего нет необходимости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докармливании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материнским молоком.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РЕБЕНКА 6 – 7 МЕСЯЦЕВ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шести с половиной – семи месяцев мама может начинать давать малышу мясной бульон, который содержит протертые овощи и коренья (с ½ - 1 чайной ложки до 25 – 50 мл) с добавлением размоченного белого сухарика. С десяти - одиннадцати месяцев можно добавлять кусочек черного хлеба.</a:t>
            </a:r>
          </a:p>
          <a:p>
            <a:endParaRPr lang="ru-RU" dirty="0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-2268760" y="116632"/>
            <a:ext cx="12529392" cy="723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</a:t>
            </a:r>
          </a:p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ПЕРВОГО ГОДА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036108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РЕБЕНКА В 8 – 9 МЕСЯЦЕВ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месяцев ребенку можно давать и мясное пюре, начиная с одной чайной ложки, затем – переходить к одной столовой.  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Мясное блюдо сначала ребенок получает не чаще трех раз, потом - четыре – пять раз в неделю. Также рекомендуют один раз в семь – десять дней готовить рыбные блюда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РЕБЕНКА В 11 – 12 МЕСЯЦЕВ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одиннадцати – двенадцати месяцев маме следует постепенно отлучать ребенка от груди, заменяя материнское молоко кефиром или коровьим молоком. В составе суточного рациона у ребенка на первом году жизни должно быть не менее 600 – 700 мл молока,  в том числе и то, что применяется при приготовлении пюре, каши и иных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dirty="0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-2268760" y="116632"/>
            <a:ext cx="12529392" cy="723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</a:t>
            </a:r>
          </a:p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ПЕРВОГО ГОДА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640960" cy="52565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395510" cy="279400"/>
          </a:xfrm>
        </p:spPr>
        <p:txBody>
          <a:bodyPr/>
          <a:lstStyle/>
          <a:p>
            <a:fld id="{72DCD096-2BCD-4539-AA5E-01C47D26AB07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-1116632" y="116632"/>
            <a:ext cx="11377264" cy="723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ВВЕДЕНИЯ ПРИКОРМОВ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нарастание массы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и нервно-психическое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кожи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слизистых.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болезней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35283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395536" y="116632"/>
            <a:ext cx="8119814" cy="723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ПРАВИЛЬНОГО ВСКАРМЛИВАНИЯ </a:t>
            </a:r>
          </a:p>
          <a:p>
            <a:pPr algn="ctr"/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ПЕРВОГО ГОДА</a:t>
            </a:r>
            <a:endParaRPr lang="ru-RU" alt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826383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ДЕТЕЙ И ПОДРОСТКОВ ИМЕЕТ РЯД СУЩЕСТВЕННЫХ ОСОБЕННОСТЕЙ: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33804"/>
            <a:ext cx="8892480" cy="53955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детей на 25% состоят из белков, жиров, углеводов, минеральных солей 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75% из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у детей протекает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1,5 - 2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быстрее, чем у взрослого человека;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 детей и подростков в связи с их ростом и развитием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ассимиляции преобладает над диссимиляцией;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усиленной мышечной активностью у них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повышены общие энергетические затраты</a:t>
            </a:r>
          </a:p>
          <a:p>
            <a:pPr marL="0" indent="0" algn="just">
              <a:buNone/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992888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ОСОБЕННОСТИ ОРГАНИЗМА ДЕТЕЙ И ПОДРОСТКОВ В КОНТЕКСТЕ ВОЗДЕЙСТВИЯ ФАКТОРА ПИТАНИЯ</a:t>
            </a:r>
            <a:endParaRPr lang="ru-RU" alt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6336" y="5957912"/>
            <a:ext cx="395510" cy="279400"/>
          </a:xfrm>
        </p:spPr>
        <p:txBody>
          <a:bodyPr/>
          <a:lstStyle/>
          <a:p>
            <a:fld id="{72DCD096-2BCD-4539-AA5E-01C47D26AB07}" type="slidenum">
              <a:rPr lang="ru-RU" smtClean="0"/>
              <a:t>3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25624"/>
            <a:ext cx="8352928" cy="477172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толерантность к пищевым продуктам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зубы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сосания постепенно заменяется жеванием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азотистый баланс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Ассимиляция преобладает над диссимиляцией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активность ферментов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ёмкость желудка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развитие мускулатуры в целом и мышечного слоя кишечника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Усиленный рост, высокая подвижность, большая теплоотдача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всасывательная поверхность кишечника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Печень: большая масса, высокая ранимость, способность регенерировать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потребность в воде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скелета, связочного аппарата, низкий уровень дифференцированного торможения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9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535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РАСХОД ЭНЕРГИИ </a:t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(ККАЛ / НА 1 КГ ТЕЛА) С ВОЗРАСТОМ УМЕНЬШАЕТСЯ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540" y="1628800"/>
            <a:ext cx="8328932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расход энергии в сутки (ккал) на 1 кг массы тела детей различного возраста и взрослого человека составляет:</a:t>
            </a: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года - 100;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 до 3 лет –  100 - 90;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4 до 6 лет -  90 - 80;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7 до 10 лет – 80 - 70;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11 до 13 лет -  70 - 65;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14 до 17 лет  - 65 - 45;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люди -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77768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СБАЛАНСИРОВАННОМ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ПОЛНОЦЕННОМ ПИТАНИИ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308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нормального физического и умственного развития детей и подростков необходимо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сбалансированное питание,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обеспечивающее пластические процессы и энергетические затраты организма с учетом его возраста.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ценность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суточного рациона питания детей и подростков должна быть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10% выше их энергетических затрат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часть питательных веществ необходима для обеспечения процессов роста и развития организма.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белков, жиров, углеводов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 детей старше 1 года и подростков должно составлять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1:1:4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354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СУТОЧНЫЕ ФИЗИОЛОГИЧЕСКИЕ НОРМЫ ПИТАНИЯ ДЕТЕЙ РАЗНЫХ ВОЗРАСТОВ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730765"/>
              </p:ext>
            </p:extLst>
          </p:nvPr>
        </p:nvGraphicFramePr>
        <p:xfrm>
          <a:off x="457199" y="1697660"/>
          <a:ext cx="8229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661020"/>
                <a:gridCol w="906010"/>
                <a:gridCol w="1057014"/>
                <a:gridCol w="906010"/>
                <a:gridCol w="1132514"/>
                <a:gridCol w="1132514"/>
                <a:gridCol w="143451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Возраст, лет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Белки,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Жиры,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Угле-воды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Калорий-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ккал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живот.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растит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1 540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4 - 6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7 - 10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2 300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11 - 13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(мальчики)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370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2 700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11 - 13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(девочки)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2 450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14 - 17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(юноши)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2 900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14 - 17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(девушки)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2 600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63" y="116632"/>
            <a:ext cx="7425153" cy="13038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БЕЛКА В ПИТАНИИ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420500"/>
            <a:ext cx="8352928" cy="61137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пищевых веществах у детей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пропорциональна их возрасту (чем меньше ребенок, тем потребность больше),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особенно усиленно ребенок растет в первые годы жизни.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питании детей и подростков уделяют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белка и его аминокислотному составу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основному пластическому материалу, из которого строятся новые клетки и ткани. При недостатке белка в пище у детей задерживается рост, отстает умственное развитие, изменяется состав костной ткани, снижается сопротивляемость к заболеваниям и деятельность желез внутренней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34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628800"/>
            <a:ext cx="7992888" cy="5976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 В БЕЛКЕ ЗАВИСИТ ОТ ВОЗРАСТА ДЕТЕЙ.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кг массы тела детей и подростков необходимо белка (в г):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 года до 3 лет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4 - 3,5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7 до 10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11 до 13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- 2,5 - 2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14 до 17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2 - 1,5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1263" y="116632"/>
            <a:ext cx="7425153" cy="13038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БЕЛКА В ПИТАНИИ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8640" y="1557232"/>
            <a:ext cx="8127816" cy="482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 играют важную роль в развитии ребенка.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в роли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пластического, энергетического материала,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снабжают организм витаминами A, D, 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фосфатидами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полиненасыщенными жирными кислотами, необходимыми для развития растущего организма.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 сливки, сливочное масло, рыбий жир, растительное масло (5—10% от общего количества).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жирах такая же, как и в белке. Энергетическая ценность жиров в суточном рационе должна быть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30%.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недостаточном потреблении жиров у детей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сопротивляемость к болезням, замедляется рост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1263" y="116632"/>
            <a:ext cx="7425153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ЖИРОВ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568952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отмечается повышенная мышечная активность, в связи с чем потребность в углеводах у них выше, чем у взрослых, и должна составлять 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на 1 кг массы тела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питании детей важное значение имеют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легкоусвояемые углеводы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источником которых являются: фрукты, ягоды, соки, молоко, сахар, печенье, конфеты, варенье. Количество сахаров должно составлять 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от общего количества углеводов. </a:t>
            </a:r>
            <a:endParaRPr lang="ru-RU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избыток углеводов в питании детей и подростков приводит к нарушению обмена веществ, к ожирению, снижению устойчивости организма 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инфекциям. Потребность в витаминах представлена в таблице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1263" y="116632"/>
            <a:ext cx="7425153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УГЛЕВОДОВ В ПИТАНИИ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8760"/>
            <a:ext cx="7687766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значение в питании детей и подростков имеют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A, D как факторы роста.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витаминов являются молоко, мясо, яйца, рыбий жир.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моркови, помидорах, абрикосах содержится провитамин 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каротин. Витамин С вместе с витаминами группы В стимулирует процесс роста, повышает сопротивляемость организма к инфекционным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37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1263" y="116633"/>
            <a:ext cx="7425153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56376" y="6237312"/>
            <a:ext cx="395510" cy="290653"/>
          </a:xfrm>
        </p:spPr>
        <p:txBody>
          <a:bodyPr/>
          <a:lstStyle/>
          <a:p>
            <a:fld id="{72DCD096-2BCD-4539-AA5E-01C47D26AB07}" type="slidenum">
              <a:rPr lang="ru-RU" smtClean="0"/>
              <a:t>38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4116225"/>
              </p:ext>
            </p:extLst>
          </p:nvPr>
        </p:nvGraphicFramePr>
        <p:xfrm>
          <a:off x="467540" y="1556791"/>
          <a:ext cx="8352929" cy="5050728"/>
        </p:xfrm>
        <a:graphic>
          <a:graphicData uri="http://schemas.openxmlformats.org/drawingml/2006/table">
            <a:tbl>
              <a:tblPr firstRow="1" firstCol="1" bandRow="1"/>
              <a:tblGrid>
                <a:gridCol w="1360445"/>
                <a:gridCol w="698534"/>
                <a:gridCol w="699427"/>
                <a:gridCol w="699427"/>
                <a:gridCol w="699427"/>
                <a:gridCol w="699427"/>
                <a:gridCol w="698534"/>
                <a:gridCol w="699427"/>
                <a:gridCol w="699427"/>
                <a:gridCol w="699427"/>
                <a:gridCol w="699427"/>
              </a:tblGrid>
              <a:tr h="51807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мг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l2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мкг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мкг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РР,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мкг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0-29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4-6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7-12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4-6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7-10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4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(мальчики)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(девочки)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14-17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(юноши)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14-17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(девушки)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91540" y="125731"/>
            <a:ext cx="7424876" cy="1071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ВИТАМИНАХ В ЗАВИСИМОСТИ ОТ ВОЗРАСТА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39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640959" cy="4222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 в детском организме обеспечивают процесс роста и развития тканей, костной и нервной системы, мозга, зубов, мышц. Особое значение имеют кальций и фосфор, суточная потребность в которых составляет: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- 0,5-1,2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- 0,4-1,8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минеральные вещества в молочных продуктах, мясе, рыбе, яйцах, овсяной крупе. Соли железа участвуют в кроветворении, и в случае недостатка этого элемента в питании детям рекомендуют гематоген. Суточная потребность в железе и других минеральных веществах у детей и подростков указана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2970" y="102870"/>
            <a:ext cx="7413446" cy="13176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МИНИРАЛЬНЫХ ВЕЩЕСТВ В ПИТАНИИ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3408"/>
            <a:ext cx="8229600" cy="1944687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 </a:t>
            </a:r>
            <a:b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РЕБЁНКА ОРИЕНТИРОВАНО НА РЕШЕНИЕ ДВУХ ЗАДАЧ: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7420"/>
            <a:ext cx="8240713" cy="3981073"/>
          </a:xfrm>
          <a:noFill/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близкое к оптимальному состояние здоровья и адаптации на данный момент времени.</a:t>
            </a:r>
          </a:p>
          <a:p>
            <a:pPr marL="0" indent="0" algn="just" eaLnBrk="1" hangingPunct="1"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процессы развития, создающие основы здоровья и оптимального функционирования в отдалённые периоды жизни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9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237312"/>
            <a:ext cx="395510" cy="279400"/>
          </a:xfrm>
        </p:spPr>
        <p:txBody>
          <a:bodyPr/>
          <a:lstStyle/>
          <a:p>
            <a:fld id="{72DCD096-2BCD-4539-AA5E-01C47D26AB07}" type="slidenum">
              <a:rPr lang="ru-RU" smtClean="0"/>
              <a:t>40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7357599"/>
              </p:ext>
            </p:extLst>
          </p:nvPr>
        </p:nvGraphicFramePr>
        <p:xfrm>
          <a:off x="395535" y="1772815"/>
          <a:ext cx="8424937" cy="4896540"/>
        </p:xfrm>
        <a:graphic>
          <a:graphicData uri="http://schemas.openxmlformats.org/drawingml/2006/table">
            <a:tbl>
              <a:tblPr firstRow="1" firstCol="1" bandRow="1"/>
              <a:tblGrid>
                <a:gridCol w="1910812"/>
                <a:gridCol w="1650245"/>
                <a:gridCol w="1563390"/>
                <a:gridCol w="1650245"/>
                <a:gridCol w="1650245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Кальций, 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Фосфор, 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Магний, 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Железо, мг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0-29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1-3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4-6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7--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мес.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4-6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7-10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11-13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(мальчики)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11-13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(девочки)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14-17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(юноши)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14-17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лет (девушки)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91263" y="116632"/>
            <a:ext cx="7425153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 В МИНЕРАЛЬНЫХ ВЕЩЕСТВА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04676"/>
            <a:ext cx="8568952" cy="5524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участвует 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ферментных систем, в углеводном и фосфорном обменах, натрий и калий нормализуют водный обмен, йод способствует нормальной функции щитовидной железы, а фтор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построению зубов.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 (мл)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 большая, чем у взрослых, и составляет на 1 кг массы тела: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1-3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7-17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41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1263" y="116632"/>
            <a:ext cx="7425153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 В МИНЕРАЛЬНЫХ ВЕЩЕСТВАХ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 ВОДЕ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ВЫШЕ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нормы питания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основой нормирования питания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организованных коллективах.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их выполнения (восполнения) в организме определяет нормы продуктовых наборов, характер и структуру режима питания, вид и объемы готовой пищи и надзор за ее сбалансированностью и безвредностью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9567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энергией, "строительным материалом" (белок), укрепляет кости (кальций) для роста и развития всех систем организма.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Умственная активность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поступление нутриентов улучшает когнитивные функции, память и концентрацию.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сильной иммунной системы, защищая от инфекций.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Предотвращает избыточный вес, ожирение, проблемы с ЖКТ, дефициты витаминов и минералов.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благополучие: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справляться со стрессами, улучшает настроение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43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1263" y="116632"/>
            <a:ext cx="7425153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ПРАВИЛЬНОГО ПИТАНИЯ: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55469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ОРГАНИЗОВАННОЕ ДЕТСКОЕ ПИТАНИЕ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гармоничное физическое и умственное развитие, крепкий иммунитет, высокую работоспособность и концентрацию внимания, предотвращение ожирения и хронических заболеваний, формирование здоровых привычек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просто насыщение, а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инвестиция в здоровье и успешное будущее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44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1263" y="116632"/>
            <a:ext cx="7425153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</a:p>
        </p:txBody>
      </p:sp>
    </p:spTree>
    <p:extLst>
      <p:ext uri="{BB962C8B-B14F-4D97-AF65-F5344CB8AC3E}">
        <p14:creationId xmlns:p14="http://schemas.microsoft.com/office/powerpoint/2010/main" val="30269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819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880" y="692696"/>
            <a:ext cx="828092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ПИТАНИЕ </a:t>
            </a:r>
            <a:b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alt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ВНУТРИУТРОБНОМ</a:t>
            </a: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</a:t>
            </a:r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</a:t>
            </a:r>
            <a:endParaRPr lang="ru-RU" alt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alt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АНАТОМИЧЕСКИХ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ГРУБЫХ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ДИСПЛАСТИЧЕСКИХ ПОРОКОВ РАЗВИТИЯ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32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наблюдалось у детей, родившихся у женщин, у которых выявлялись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гипервитаминозы, 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гипомикроэлементозы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другие виды алиментарной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46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366838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ПИТАНИЯ В </a:t>
            </a:r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ПОСТНАТАЛЬНОМ ПЕРИОДЕ</a:t>
            </a:r>
            <a:r>
              <a:rPr lang="ru-RU" altLang="ru-RU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ПРИВОДЯТ К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00876" y="1916832"/>
            <a:ext cx="3960440" cy="4183401"/>
          </a:xfrm>
          <a:ln>
            <a:solidFill>
              <a:srgbClr val="008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 ВЫРАЖЕННЫМ ДЕФФИЦИТАМ: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функциональное несовершенство систем,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ограниченные возможности относительно каких-то условий или нагрузок,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сниженные резервы надёжности каких-то систем или органов,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раннее возникновение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инволютивных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 с возрастом,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готовность к неопластической трансформации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32041" y="1916832"/>
            <a:ext cx="3528392" cy="4183401"/>
          </a:xfrm>
          <a:ln>
            <a:solidFill>
              <a:srgbClr val="008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Явные и особенно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пищевые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дефициты: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комплексная картина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альтерации со снижением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количества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предстоящей жизни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9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собенности питания детей первого года жизни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/>
        </p:blipFill>
        <p:spPr bwMode="auto">
          <a:xfrm>
            <a:off x="395536" y="1443002"/>
            <a:ext cx="8496944" cy="5380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7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8580"/>
            <a:ext cx="7992888" cy="11281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ПИТАНИЯ ДЕТЕЙ </a:t>
            </a:r>
            <a:b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ГОДА ЖИЗНИ </a:t>
            </a:r>
            <a:endParaRPr lang="ru-RU" altLang="ru-RU" sz="24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иды вскармливания детей первого года жизни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4" b="26667"/>
          <a:stretch/>
        </p:blipFill>
        <p:spPr bwMode="auto">
          <a:xfrm>
            <a:off x="539552" y="2204864"/>
            <a:ext cx="820891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6336" y="5846763"/>
            <a:ext cx="395510" cy="279400"/>
          </a:xfrm>
        </p:spPr>
        <p:txBody>
          <a:bodyPr/>
          <a:lstStyle/>
          <a:p>
            <a:fld id="{72DCD096-2BCD-4539-AA5E-01C47D26AB07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8580"/>
            <a:ext cx="7992888" cy="11281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ВСКАРМЛИВАНИЯ ДЕТЕЙ </a:t>
            </a:r>
            <a:br>
              <a:rPr lang="ru-RU" alt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ГОДА ЖИЗНИ </a:t>
            </a:r>
            <a:endParaRPr lang="ru-RU" altLang="ru-RU" sz="28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Оптимальным видом питания для ребенка 1-го года жизни является вскармливание материнским молоком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0339" b="11864"/>
          <a:stretch/>
        </p:blipFill>
        <p:spPr bwMode="auto">
          <a:xfrm>
            <a:off x="395536" y="1916832"/>
            <a:ext cx="8352928" cy="48046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096-2BCD-4539-AA5E-01C47D26AB07}" type="slidenum">
              <a:rPr lang="ru-RU" smtClean="0"/>
              <a:t>9</a:t>
            </a:fld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4604"/>
            <a:ext cx="7992888" cy="11281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ОПТИМАЛЬНЫМ ВИДОМ ПИТАНИЯ ДЕТЕЙ </a:t>
            </a:r>
            <a:b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ГОДА ЖИЗНИ  </a:t>
            </a:r>
            <a:br>
              <a:rPr lang="ru-RU" alt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ВСКАРМЛИВАНИЕ ЖЕНСКИМ МОЛОКОМ</a:t>
            </a:r>
            <a:endParaRPr lang="ru-RU" alt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2260</Words>
  <Application>Microsoft Office PowerPoint</Application>
  <PresentationFormat>Экран (4:3)</PresentationFormat>
  <Paragraphs>549</Paragraphs>
  <Slides>45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Тема Office</vt:lpstr>
      <vt:lpstr> </vt:lpstr>
      <vt:lpstr>Презентация PowerPoint</vt:lpstr>
      <vt:lpstr>АНАТОМО-ФИЗИОЛОГИЧЕСКИЕ ОСОБЕННОСТИ ОРГАНИЗМА ДЕТЕЙ И ПОДРОСТКОВ В КОНТЕКСТЕ ВОЗДЕЙСТВИЯ ФАКТОРА ПИТАНИЯ</vt:lpstr>
      <vt:lpstr>МЕТОДОЛОГИЧЕСКИ  ПИТАНИЕ РЕБЁНКА ОРИЕНТИРОВАНО НА РЕШЕНИЕ ДВУХ ЗАДАЧ:</vt:lpstr>
      <vt:lpstr>НЕРАЦИОНАЛЬНОЕ ПИТАНИЕ  ВО ВНУТРИУТРОБНОМ  ПЕРИОДЕ РАЗВИТИЯ ПРИВОДИТ К</vt:lpstr>
      <vt:lpstr>ДЕФИЦИТЫ ПИТАНИЯ В  ПОСТНАТАЛЬНОМ ПЕРИОДЕ РАЗВИТИЯ ПРИВОДЯТ К</vt:lpstr>
      <vt:lpstr>ОСОБЕННОСТИ ПИТАНИЯ ДЕТЕЙ  ПЕРВОГО ГОДА ЖИЗНИ </vt:lpstr>
      <vt:lpstr>ВИДЫ ВСКАРМЛИВАНИЯ ДЕТЕЙ  ПЕРВОГО ГОДА ЖИЗНИ </vt:lpstr>
      <vt:lpstr>ОПТИМАЛЬНЫМ ВИДОМ ПИТАНИЯ ДЕТЕЙ  ПЕРВОГО ГОДА ЖИЗНИ   ЯВЛЯЕТСЯ ВСКАРМЛИВАНИЕ ЖЕНСКИМ МОЛОКОМ</vt:lpstr>
      <vt:lpstr>ОПТИМАЛЬНЫМ ВИДОМ ПИТАНИЯ ДЕТЕЙ  ПЕРВОГО ГОДА ЖИЗНИ   ЯВЛЯЕТСЯ ВСКАРМЛИВАНИЕ ЖЕНСКИМ МОЛОКОМ</vt:lpstr>
      <vt:lpstr>СОСТАВ ГРУДНОГО МОЛОКА (100 г)</vt:lpstr>
      <vt:lpstr>СОСТАВ ГРУДНОГО МОЛОКА (100 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ОРГАНИЗМ ДЕТЕЙ И ПОДРОСТКОВ ИМЕЕТ РЯД СУЩЕСТВЕННЫХ ОСОБЕННОСТЕЙ:</vt:lpstr>
      <vt:lpstr>УДЕЛЬНЫЙ РАСХОД ЭНЕРГИИ  (ККАЛ / НА 1 КГ ТЕЛА) С ВОЗРАСТОМ УМЕНЬШАЕТСЯ</vt:lpstr>
      <vt:lpstr>ПОТРЕБНОСТЬ В СБАЛАНСИРОВАННОМ И ПОЛНОЦЕННОМ ПИТАНИИ</vt:lpstr>
      <vt:lpstr>СУТОЧНЫЕ ФИЗИОЛОГИЧЕСКИЕ НОРМЫ ПИТАНИЯ ДЕТЕЙ РАЗНЫХ ВОЗРАСТОВ</vt:lpstr>
      <vt:lpstr>ЗНАЧЕНИЕ БЕЛКА В ПИТАНИИ</vt:lpstr>
      <vt:lpstr>ЗНАЧЕНИЕ БЕЛКА В ПИТАНИИ</vt:lpstr>
      <vt:lpstr>Презентация PowerPoint</vt:lpstr>
      <vt:lpstr>Презентация PowerPoint</vt:lpstr>
      <vt:lpstr>ВИТАМИНЫ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Julia</cp:lastModifiedBy>
  <cp:revision>59</cp:revision>
  <cp:lastPrinted>2022-10-10T12:08:11Z</cp:lastPrinted>
  <dcterms:created xsi:type="dcterms:W3CDTF">2020-08-19T22:08:12Z</dcterms:created>
  <dcterms:modified xsi:type="dcterms:W3CDTF">2026-01-07T15:49:36Z</dcterms:modified>
</cp:coreProperties>
</file>