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77" r:id="rId4"/>
    <p:sldId id="278" r:id="rId5"/>
    <p:sldId id="279" r:id="rId6"/>
    <p:sldId id="280" r:id="rId7"/>
    <p:sldId id="282" r:id="rId8"/>
    <p:sldId id="258" r:id="rId9"/>
    <p:sldId id="273" r:id="rId10"/>
    <p:sldId id="259" r:id="rId11"/>
    <p:sldId id="274" r:id="rId12"/>
    <p:sldId id="275" r:id="rId13"/>
    <p:sldId id="276" r:id="rId14"/>
    <p:sldId id="257" r:id="rId15"/>
    <p:sldId id="268" r:id="rId16"/>
    <p:sldId id="260" r:id="rId17"/>
    <p:sldId id="261" r:id="rId18"/>
    <p:sldId id="262" r:id="rId19"/>
    <p:sldId id="263" r:id="rId20"/>
    <p:sldId id="267" r:id="rId21"/>
    <p:sldId id="272" r:id="rId22"/>
    <p:sldId id="269" r:id="rId23"/>
    <p:sldId id="264" r:id="rId24"/>
    <p:sldId id="265" r:id="rId25"/>
    <p:sldId id="270" r:id="rId26"/>
    <p:sldId id="284" r:id="rId27"/>
    <p:sldId id="271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7524" y="2341495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Комплексное лечение заболеваний пародонта. Основные принципы ортопедического и ортодонтического  лечения. Методы и средства поддерживающей терапии пациентов с заболеваниями пародонта.</a:t>
            </a:r>
            <a:endParaRPr lang="ru-RU" sz="2800" dirty="0"/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-756592" y="-5670"/>
            <a:ext cx="122491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1pPr>
            <a:lvl2pPr marL="742950" indent="-285750" algn="ctr"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2pPr>
            <a:lvl3pPr marL="1143000" indent="-228600" algn="ctr"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3pPr>
            <a:lvl4pPr marL="1600200" indent="-228600" algn="ctr"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4pPr>
            <a:lvl5pPr marL="2057400" indent="-228600" algn="ctr"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>Федеральное Государственное бюджетное образовательное учреждение</a:t>
            </a:r>
            <a:br>
              <a:rPr lang="ru-RU" altLang="ru-RU" sz="1600" dirty="0">
                <a:solidFill>
                  <a:schemeClr val="tx1"/>
                </a:solidFill>
              </a:rPr>
            </a:br>
            <a:r>
              <a:rPr lang="ru-RU" altLang="ru-RU" sz="1600" dirty="0">
                <a:solidFill>
                  <a:schemeClr val="tx1"/>
                </a:solidFill>
              </a:rPr>
              <a:t>Высшего профессионального образования</a:t>
            </a:r>
            <a:br>
              <a:rPr lang="ru-RU" altLang="ru-RU" sz="1600" dirty="0">
                <a:solidFill>
                  <a:schemeClr val="tx1"/>
                </a:solidFill>
              </a:rPr>
            </a:br>
            <a:r>
              <a:rPr lang="ru-RU" altLang="ru-RU" sz="1600" dirty="0">
                <a:solidFill>
                  <a:schemeClr val="tx1"/>
                </a:solidFill>
              </a:rPr>
              <a:t>«Ростовский государственный медицинский университет</a:t>
            </a:r>
            <a:br>
              <a:rPr lang="ru-RU" altLang="ru-RU" sz="1600" dirty="0">
                <a:solidFill>
                  <a:schemeClr val="tx1"/>
                </a:solidFill>
              </a:rPr>
            </a:br>
            <a:r>
              <a:rPr lang="ru-RU" altLang="ru-RU" sz="1600" dirty="0">
                <a:solidFill>
                  <a:schemeClr val="tx1"/>
                </a:solidFill>
              </a:rPr>
              <a:t>Министерства здравоохранения Российской Федерации»</a:t>
            </a: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19272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1256506" y="1229468"/>
            <a:ext cx="66309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1pPr>
            <a:lvl2pPr marL="742950" indent="-285750" algn="ctr"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2pPr>
            <a:lvl3pPr marL="1143000" indent="-228600" algn="ctr"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3pPr>
            <a:lvl4pPr marL="1600200" indent="-228600" algn="ctr"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4pPr>
            <a:lvl5pPr marL="2057400" indent="-228600" algn="ctr"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dirty="0">
                <a:solidFill>
                  <a:schemeClr val="tx1"/>
                </a:solidFill>
              </a:rPr>
              <a:t>Кафедра стоматологии №1</a:t>
            </a:r>
            <a:br>
              <a:rPr lang="ru-RU" altLang="ru-RU" sz="2800" dirty="0">
                <a:solidFill>
                  <a:schemeClr val="tx1"/>
                </a:solidFill>
              </a:rPr>
            </a:br>
            <a:endParaRPr lang="ru-RU" altLang="ru-RU" sz="2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3738562" y="6273800"/>
            <a:ext cx="166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1pPr>
            <a:lvl2pPr marL="742950" indent="-285750" algn="ctr"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2pPr>
            <a:lvl3pPr marL="1143000" indent="-228600" algn="ctr"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3pPr>
            <a:lvl4pPr marL="1600200" indent="-228600" algn="ctr"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4pPr>
            <a:lvl5pPr marL="2057400" indent="-228600" algn="ctr"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E74"/>
                </a:solidFill>
                <a:latin typeface="Georgia" panose="02040502050405020303" pitchFamily="18" charset="0"/>
                <a:ea typeface="ヒラギノ明朝 Pro W3" charset="0"/>
                <a:cs typeface="ヒラギノ明朝 Pro W3" charset="0"/>
                <a:sym typeface="Georgia" panose="02040502050405020303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>Ростов-на-Дону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>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Методы лечения болезней пародонта в ортопедической стоматологии 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/>
          <a:lstStyle/>
          <a:p>
            <a:r>
              <a:rPr lang="ru-RU" sz="2800" dirty="0" smtClean="0"/>
              <a:t>избирательное </a:t>
            </a:r>
            <a:r>
              <a:rPr lang="ru-RU" sz="2800" dirty="0" err="1" smtClean="0"/>
              <a:t>пришлифовывание</a:t>
            </a:r>
            <a:r>
              <a:rPr lang="ru-RU" sz="2800" dirty="0" smtClean="0"/>
              <a:t> зубов;</a:t>
            </a:r>
          </a:p>
          <a:p>
            <a:r>
              <a:rPr lang="ru-RU" sz="2800" dirty="0" smtClean="0"/>
              <a:t>временное </a:t>
            </a:r>
            <a:r>
              <a:rPr lang="ru-RU" sz="2800" dirty="0" err="1" smtClean="0"/>
              <a:t>шинирование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ортопедические приемы;</a:t>
            </a:r>
          </a:p>
          <a:p>
            <a:r>
              <a:rPr lang="ru-RU" sz="2800" dirty="0" smtClean="0"/>
              <a:t>непосредственное протезирование;</a:t>
            </a:r>
          </a:p>
          <a:p>
            <a:r>
              <a:rPr lang="ru-RU" sz="2800" dirty="0" smtClean="0"/>
              <a:t>постоянное </a:t>
            </a:r>
            <a:r>
              <a:rPr lang="ru-RU" sz="2800" dirty="0" err="1" smtClean="0"/>
              <a:t>шинирование</a:t>
            </a:r>
            <a:r>
              <a:rPr lang="ru-RU" sz="2800" dirty="0" smtClean="0"/>
              <a:t> и протезирование.</a:t>
            </a:r>
          </a:p>
          <a:p>
            <a:endParaRPr lang="ru-RU" dirty="0"/>
          </a:p>
        </p:txBody>
      </p:sp>
      <p:pic>
        <p:nvPicPr>
          <p:cNvPr id="4" name="Picture 2" descr="ÐÐ°ÑÑÐ¸Ð½ÐºÐ¸ Ð¿Ð¾ Ð·Ð°Ð¿ÑÐ¾ÑÑ Ð¸Ð·Ð±Ð¸ÑÐ°ÑÐµÐ»ÑÐ½Ð¾Ðµ Ð¿ÑÐ¸ÑÐ»Ð¸ÑÐ¾Ð²ÑÐ²Ð°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1612285" cy="19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Ð°ÑÑÐ¸Ð½ÐºÐ¸ Ð¿Ð¾ Ð·Ð°Ð¿ÑÐ¾ÑÑ Ð²ÑÐµÐ¼ÐµÐ½Ð½Ð¾Ðµ ÑÐ¸Ð½Ð¸ÑÐ¾Ð²Ð°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20"/>
            <a:ext cx="2819248" cy="187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ÐÐ°ÑÑÐ¸Ð½ÐºÐ¸ Ð¿Ð¾ Ð·Ð°Ð¿ÑÐ¾ÑÑ Ð¿ÑÐ¾ÑÐµÐ·Ð¸ÑÐ¾Ð²Ð°Ð½Ð¸Ðµ Ð¿ÑÐ¸ Ð¿Ð°ÑÐ¾Ð´Ð¾Ð½ÑÐ¸Ñ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2915816" cy="194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b="1" i="1" u="sng" dirty="0" smtClean="0"/>
              <a:t>Нормализация </a:t>
            </a:r>
            <a:r>
              <a:rPr lang="ru-RU" sz="2000" b="1" i="1" u="sng" dirty="0" err="1" smtClean="0"/>
              <a:t>окклюзионных</a:t>
            </a:r>
            <a:r>
              <a:rPr lang="ru-RU" sz="2000" b="1" i="1" u="sng" dirty="0" smtClean="0"/>
              <a:t> взаимоотношений зубных рядов достигается:</a:t>
            </a:r>
            <a:r>
              <a:rPr lang="ru-RU" b="1" i="1" u="sng" dirty="0" smtClean="0"/>
              <a:t/>
            </a:r>
            <a:br>
              <a:rPr lang="ru-RU" b="1" i="1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1) </a:t>
            </a:r>
            <a:r>
              <a:rPr lang="ru-RU" dirty="0" err="1" smtClean="0"/>
              <a:t>сошлифовыванием</a:t>
            </a:r>
            <a:r>
              <a:rPr lang="ru-RU" dirty="0" smtClean="0"/>
              <a:t> бугров переместившихся зубов;</a:t>
            </a:r>
          </a:p>
          <a:p>
            <a:r>
              <a:rPr lang="ru-RU" dirty="0" smtClean="0"/>
              <a:t>2) укорочением зубов, мешающих воссозданию </a:t>
            </a:r>
            <a:r>
              <a:rPr lang="ru-RU" dirty="0" err="1" smtClean="0"/>
              <a:t>окклюзионной</a:t>
            </a:r>
            <a:r>
              <a:rPr lang="ru-RU" dirty="0" smtClean="0"/>
              <a:t> плоскости, при необходимости с их </a:t>
            </a:r>
            <a:r>
              <a:rPr lang="ru-RU" dirty="0" err="1" smtClean="0"/>
              <a:t>депульпацией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3) восстановлением высоты нижнего отдела лица;</a:t>
            </a:r>
          </a:p>
          <a:p>
            <a:r>
              <a:rPr lang="ru-RU" dirty="0" smtClean="0"/>
              <a:t>4) наложением специальных протезов, вызывающих перестройку гипертрофированных участков альвеолярного отростка (аппаратный или </a:t>
            </a:r>
            <a:r>
              <a:rPr lang="ru-RU" dirty="0" err="1" smtClean="0"/>
              <a:t>ортодонтический</a:t>
            </a:r>
            <a:r>
              <a:rPr lang="ru-RU" dirty="0" smtClean="0"/>
              <a:t> метод);</a:t>
            </a:r>
          </a:p>
          <a:p>
            <a:r>
              <a:rPr lang="ru-RU" dirty="0" smtClean="0"/>
              <a:t>5) наложением специальных протезов, вызывающих перестройку альвеолярного отростка, с предварительной </a:t>
            </a:r>
            <a:r>
              <a:rPr lang="ru-RU" dirty="0" err="1" smtClean="0"/>
              <a:t>компактостеотомией</a:t>
            </a:r>
            <a:r>
              <a:rPr lang="ru-RU" dirty="0" smtClean="0"/>
              <a:t> (</a:t>
            </a:r>
            <a:r>
              <a:rPr lang="ru-RU" dirty="0" err="1" smtClean="0"/>
              <a:t>кортикотомией</a:t>
            </a:r>
            <a:r>
              <a:rPr lang="ru-RU" dirty="0" smtClean="0"/>
              <a:t>) (аппаратно-хирургический метод);</a:t>
            </a:r>
          </a:p>
          <a:p>
            <a:r>
              <a:rPr lang="ru-RU" dirty="0" smtClean="0"/>
              <a:t>6) удалением зубов, при необходимости с резекцией (</a:t>
            </a:r>
            <a:r>
              <a:rPr lang="ru-RU" dirty="0" err="1" smtClean="0"/>
              <a:t>альвеолотомией</a:t>
            </a:r>
            <a:r>
              <a:rPr lang="ru-RU" dirty="0" smtClean="0"/>
              <a:t>) части альвеолярного отростка (хирургический метод);</a:t>
            </a:r>
          </a:p>
          <a:p>
            <a:r>
              <a:rPr lang="ru-RU" dirty="0" smtClean="0"/>
              <a:t>7) протезированием.</a:t>
            </a:r>
          </a:p>
          <a:p>
            <a:r>
              <a:rPr lang="ru-RU" b="1" i="1" u="sng" dirty="0" smtClean="0"/>
              <a:t>Выбор метода лечения определяется характером клинической картины, формой и степенью деформации, возрастом и общим состоянием организма.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i="1" u="sng" dirty="0" smtClean="0"/>
              <a:t>Метод </a:t>
            </a:r>
            <a:r>
              <a:rPr lang="ru-RU" sz="2200" b="1" i="1" u="sng" dirty="0" err="1" smtClean="0"/>
              <a:t>сошлифовывания</a:t>
            </a:r>
            <a:r>
              <a:rPr lang="ru-RU" sz="2200" b="1" i="1" u="sng" dirty="0" smtClean="0"/>
              <a:t> твердых тканей.</a:t>
            </a:r>
            <a:r>
              <a:rPr lang="ru-RU" b="1" i="1" u="sng" dirty="0" smtClean="0"/>
              <a:t/>
            </a:r>
            <a:br>
              <a:rPr lang="ru-RU" b="1" i="1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Этот метод применяют при лечении лиц старше 35-40 лет при смещении зубов за </a:t>
            </a:r>
            <a:r>
              <a:rPr lang="ru-RU" dirty="0" err="1" smtClean="0"/>
              <a:t>окклюзионную</a:t>
            </a:r>
            <a:r>
              <a:rPr lang="ru-RU" dirty="0" smtClean="0"/>
              <a:t> плоскость не более чем на половину вертикального размера зуба (зубов). Показаниями к </a:t>
            </a:r>
            <a:r>
              <a:rPr lang="ru-RU" dirty="0" err="1" smtClean="0"/>
              <a:t>сошлифовыванию</a:t>
            </a:r>
            <a:r>
              <a:rPr lang="ru-RU" dirty="0" smtClean="0"/>
              <a:t> являются вторая форма феномена </a:t>
            </a:r>
            <a:r>
              <a:rPr lang="ru-RU" dirty="0" err="1" smtClean="0"/>
              <a:t>Попова-Годона</a:t>
            </a:r>
            <a:r>
              <a:rPr lang="ru-RU" dirty="0" smtClean="0"/>
              <a:t> и безуспешное применение метода </a:t>
            </a:r>
            <a:r>
              <a:rPr lang="ru-RU" dirty="0" err="1" smtClean="0"/>
              <a:t>дезокклюзии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 целью определения степени </a:t>
            </a:r>
            <a:r>
              <a:rPr lang="ru-RU" dirty="0" err="1" smtClean="0"/>
              <a:t>сошлифовывания</a:t>
            </a:r>
            <a:r>
              <a:rPr lang="ru-RU" dirty="0" smtClean="0"/>
              <a:t> изучают диагностические модели или боковые </a:t>
            </a:r>
            <a:r>
              <a:rPr lang="ru-RU" dirty="0" err="1" smtClean="0"/>
              <a:t>внеротовые</a:t>
            </a:r>
            <a:r>
              <a:rPr lang="ru-RU" dirty="0" smtClean="0"/>
              <a:t> рентгеновские снимки, определяют, насколько сместился зуб, от чего зависит количество снимаемых с </a:t>
            </a:r>
            <a:r>
              <a:rPr lang="ru-RU" dirty="0" err="1" smtClean="0"/>
              <a:t>окклюзионной</a:t>
            </a:r>
            <a:r>
              <a:rPr lang="ru-RU" dirty="0" smtClean="0"/>
              <a:t> поверхности тканей. При необходимости производят </a:t>
            </a:r>
            <a:r>
              <a:rPr lang="ru-RU" dirty="0" err="1" smtClean="0"/>
              <a:t>дспульпирование</a:t>
            </a:r>
            <a:r>
              <a:rPr lang="ru-RU" dirty="0" smtClean="0"/>
              <a:t> зубов.</a:t>
            </a:r>
          </a:p>
          <a:p>
            <a:r>
              <a:rPr lang="ru-RU" dirty="0" smtClean="0"/>
              <a:t>После </a:t>
            </a:r>
            <a:r>
              <a:rPr lang="ru-RU" dirty="0" err="1" smtClean="0"/>
              <a:t>сошлифовывания</a:t>
            </a:r>
            <a:r>
              <a:rPr lang="ru-RU" dirty="0" smtClean="0"/>
              <a:t> </a:t>
            </a:r>
            <a:r>
              <a:rPr lang="ru-RU" dirty="0" err="1" smtClean="0"/>
              <a:t>недепульпированных</a:t>
            </a:r>
            <a:r>
              <a:rPr lang="ru-RU" dirty="0" smtClean="0"/>
              <a:t> зубов необходимо провести курс </a:t>
            </a:r>
            <a:r>
              <a:rPr lang="ru-RU" dirty="0" err="1" smtClean="0"/>
              <a:t>фторпрофилактики</a:t>
            </a:r>
            <a:r>
              <a:rPr lang="ru-RU" dirty="0" smtClean="0"/>
              <a:t>. Если при </a:t>
            </a:r>
            <a:r>
              <a:rPr lang="ru-RU" dirty="0" err="1" smtClean="0"/>
              <a:t>сошлифовывании</a:t>
            </a:r>
            <a:r>
              <a:rPr lang="ru-RU" dirty="0" smtClean="0"/>
              <a:t> необходимо снять часть дентина, то одновременно рекомендуется изготовить коронку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13803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7848872" cy="5760641"/>
          </a:xfrm>
        </p:spPr>
        <p:txBody>
          <a:bodyPr>
            <a:normAutofit fontScale="550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Ортопедическое лечение при заболеваниях пародонта проводится с целью профилактики, устранения или ослабления функциональной перегрузки пародонта, которая на определенной стадии болезни является одним из главных патологических факторов, определяющих течение болезни. Устранение или уменьшение функциональной перегрузки ставит пародонт в новые условия, при которых воспаление и дистрофия развиваются медленнее. Благодаря этому терапевтические мероприятия становятся более эффективными.</a:t>
            </a:r>
            <a:endParaRPr lang="ru-RU" altLang="ru-RU" sz="4000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уменьшить функциональную перегрузку зубов и облегчить пораженному пародонту выполнение его функции, необходимо: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  вернуть зубной системе утраченное единство и превратить зубной ряд из отдельно действующих элементов в неразрывное целое;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  принять меры к правильному распределению жевательного давления на оставшиеся зубы и разгрузить зубы с наиболее пораженным пародонтом за счет зубов, у которых он лучше сохранился;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  предохранить зубы от травмирующего действия горизонтальной перегрузки;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  при частичной потере зубов, кроме того, необходимо равномерно распределить функциональную нагрузку между сохранившимися зубами и слизистой оболочкой протезного ложа.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 проводят комплексно с применением общих и местных лечебных мероприятий. Местные лечебные мероприятия носят терапевтический, физиотерапевтический, хирургический и ортопедический характер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 fontScale="47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Ортопедическое лечение надо начинать одновременно с терапевтическим, но после того, как будут проведены необходимые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санационные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процедуры (снятие зубных отложений, удаление разрушенных зубов и корней, не подле-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жащих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восстановлению, снятие воспалительных наслоений). Далее проводят мероприятия по нормализации окклюзии путем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сошлифовывания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преждевременных контактов режущих поверхностей и бугорков зубов,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ортодонтические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мероприятия, протезирование дефектов зубных рядов, включающее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шинирование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Альгинатной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массой снимают оттиски с верхней и нижней челюстей для диагностических моделей. По полученным оттискам отливают модели из гипса. Далее определяют центральную окклюзию. После этого необходимо фиксировать диагностические модели в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артикуляторе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помощью лицевой дуги.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определяют план лечения. Если у больного начальная стадия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паро-донтита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выявлены преждевременные контакты, то правильно проведенное избирательное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пришлифовывание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зубов может предотвратить дальнейшее прогрессирование заболевания. Избирательное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пришлифовывание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улучшает клиническую картину заболевания, так как движения нижней челюсти становятся более физиологичными.</a:t>
            </a:r>
            <a:endParaRPr lang="ru-RU" altLang="ru-RU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же наблюдается уже развившаяся стадия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пародонтита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где имеют место подвижность зубов II-III степени, дефекты зубного ряда, глубокие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десневые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карманы, только лишь избирательное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пришлифовывание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будет неэффективным. Его необходимо сочетать с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шинированием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шинированием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понимают объединение нескольких зубов или всего зубного ряда в блок каким-либо ортопедическим аппаратом - шиной. Шинами могут служить спаянные вместе полные,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экваторные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коронки,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полукоронки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кольца, колпачки и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шинирующие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бюгельные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лечебные аппараты с различными комбинациями опорно-удерживающих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кламмеров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 помощью шины удается объединить зубы в общую систему, выступающую при восприятии жевательного давления как единое целое</a:t>
            </a:r>
            <a:endParaRPr lang="ru-RU" altLang="ru-RU" sz="6000" dirty="0" smtClean="0"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Шинирование</a:t>
            </a:r>
            <a:r>
              <a:rPr lang="ru-RU" dirty="0" smtClean="0"/>
              <a:t> при заболеваниях пародонта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u="sng" dirty="0" smtClean="0"/>
              <a:t>Требования, предъявляемые к шинам: </a:t>
            </a:r>
          </a:p>
          <a:p>
            <a:endParaRPr lang="ru-RU" b="1" u="sng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создавать прочный блок из группы зубов, ограничивая их движения в трех направлениях: вертикальном, </a:t>
            </a:r>
            <a:r>
              <a:rPr lang="ru-RU" dirty="0" err="1" smtClean="0"/>
              <a:t>вестибуло-оральном</a:t>
            </a:r>
            <a:r>
              <a:rPr lang="ru-RU" dirty="0" smtClean="0"/>
              <a:t>, медиолатеральном (для передних) и переднезаднем (для боковых);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быть жесткой и прочно фиксированной на зубах;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не оказывать раздражающего действия на маргинальный пародонт;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не препятствовать медицинской и хирургической терапии </a:t>
            </a:r>
            <a:r>
              <a:rPr lang="ru-RU" dirty="0" err="1" smtClean="0"/>
              <a:t>десневого</a:t>
            </a:r>
            <a:r>
              <a:rPr lang="ru-RU" dirty="0" smtClean="0"/>
              <a:t> кармана;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не иметь </a:t>
            </a:r>
            <a:r>
              <a:rPr lang="ru-RU" dirty="0" err="1" smtClean="0"/>
              <a:t>ретенционных</a:t>
            </a:r>
            <a:r>
              <a:rPr lang="ru-RU" dirty="0" smtClean="0"/>
              <a:t> пунктов для задержки пищи;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не создавать своей </a:t>
            </a:r>
            <a:r>
              <a:rPr lang="ru-RU" dirty="0" err="1" smtClean="0"/>
              <a:t>окклюзионной</a:t>
            </a:r>
            <a:r>
              <a:rPr lang="ru-RU" dirty="0" smtClean="0"/>
              <a:t> поверхностью блокирующих моментов движению нижней челюсти;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не нарушать речи больного;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не вызывать грубых нарушений внешнего вида больного;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изготовление шины не должно быть связано с удалением большого слоя твердых тканей коронок зубов.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dirty="0" smtClean="0"/>
              <a:t>Решение о необходимости </a:t>
            </a:r>
            <a:r>
              <a:rPr lang="ru-RU" sz="2000" dirty="0" err="1" smtClean="0"/>
              <a:t>шинирования</a:t>
            </a:r>
            <a:r>
              <a:rPr lang="ru-RU" sz="2000" dirty="0" smtClean="0"/>
              <a:t> принимается по оценке подвижности зубов, которая характеризует функциональное состояние пародонта. </a:t>
            </a:r>
          </a:p>
          <a:p>
            <a:r>
              <a:rPr lang="ru-RU" sz="2000" dirty="0" smtClean="0"/>
              <a:t>При убыли на 1/2 длины корня зуба плоскость </a:t>
            </a:r>
            <a:r>
              <a:rPr lang="ru-RU" sz="2000" dirty="0" err="1" smtClean="0"/>
              <a:t>шинирования</a:t>
            </a:r>
            <a:r>
              <a:rPr lang="ru-RU" sz="2000" dirty="0" smtClean="0"/>
              <a:t> горизонтальная (</a:t>
            </a:r>
            <a:r>
              <a:rPr lang="ru-RU" sz="2000" dirty="0" err="1" smtClean="0"/>
              <a:t>мезиодистальное</a:t>
            </a:r>
            <a:r>
              <a:rPr lang="ru-RU" sz="2000" dirty="0" smtClean="0"/>
              <a:t> и </a:t>
            </a:r>
            <a:r>
              <a:rPr lang="ru-RU" sz="2000" dirty="0" err="1" smtClean="0"/>
              <a:t>трансверзальное</a:t>
            </a:r>
            <a:r>
              <a:rPr lang="ru-RU" sz="2000" dirty="0" smtClean="0"/>
              <a:t> направления). </a:t>
            </a:r>
          </a:p>
          <a:p>
            <a:r>
              <a:rPr lang="ru-RU" sz="2000" dirty="0" smtClean="0"/>
              <a:t>При убыли на 3/4 длины корня зуба горизонтальное и вертикальное </a:t>
            </a:r>
            <a:r>
              <a:rPr lang="ru-RU" sz="2000" dirty="0" err="1" smtClean="0"/>
              <a:t>шинирование</a:t>
            </a:r>
            <a:r>
              <a:rPr lang="ru-RU" sz="2000" dirty="0" smtClean="0"/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52" y="2708918"/>
            <a:ext cx="5256584" cy="394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Временное </a:t>
            </a:r>
            <a:r>
              <a:rPr lang="ru-RU" dirty="0" err="1" smtClean="0"/>
              <a:t>шинирование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Временные шины применяют в течение всего периода комплексного лечения до момента наложения постоянного </a:t>
            </a:r>
            <a:r>
              <a:rPr lang="ru-RU" dirty="0" err="1" smtClean="0"/>
              <a:t>шинирующего</a:t>
            </a:r>
            <a:r>
              <a:rPr lang="ru-RU" dirty="0" smtClean="0"/>
              <a:t> аппарата.</a:t>
            </a:r>
          </a:p>
          <a:p>
            <a:endParaRPr lang="ru-RU" dirty="0" smtClean="0"/>
          </a:p>
          <a:p>
            <a:r>
              <a:rPr lang="ru-RU" dirty="0" smtClean="0"/>
              <a:t>Исходя из сосудисто-биомеханической гипотезы, применение временной шины позволяет разорвать патогенетическую цепь</a:t>
            </a:r>
          </a:p>
          <a:p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воспаление-кровоснабжение-дистрофия-функция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жевания</a:t>
            </a:r>
            <a:r>
              <a:rPr lang="ru-RU" dirty="0" smtClean="0"/>
              <a:t>, что способствует улучшению трофики тканей пародонта и снятию воспалительного процесса.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Проведение </a:t>
            </a:r>
            <a:r>
              <a:rPr lang="ru-RU" dirty="0" err="1" smtClean="0"/>
              <a:t>гингивотомии</a:t>
            </a:r>
            <a:r>
              <a:rPr lang="ru-RU" dirty="0" smtClean="0"/>
              <a:t> и </a:t>
            </a:r>
            <a:r>
              <a:rPr lang="ru-RU" dirty="0" err="1" smtClean="0"/>
              <a:t>гингивэктомии</a:t>
            </a:r>
            <a:r>
              <a:rPr lang="ru-RU" dirty="0" smtClean="0"/>
              <a:t> без предварительного изготовления временной шины недопустимо.</a:t>
            </a:r>
          </a:p>
          <a:p>
            <a:endParaRPr lang="ru-RU" dirty="0" smtClean="0"/>
          </a:p>
          <a:p>
            <a:r>
              <a:rPr lang="ru-RU" i="1" dirty="0" smtClean="0"/>
              <a:t>К съемным шинам относятся:</a:t>
            </a:r>
          </a:p>
          <a:p>
            <a:r>
              <a:rPr lang="ru-RU" i="1" dirty="0" smtClean="0"/>
              <a:t>1) шина, в конструкцию которой включен </a:t>
            </a:r>
            <a:r>
              <a:rPr lang="ru-RU" i="1" dirty="0" err="1" smtClean="0"/>
              <a:t>многозвеньевой</a:t>
            </a:r>
            <a:r>
              <a:rPr lang="ru-RU" i="1" dirty="0" smtClean="0"/>
              <a:t> </a:t>
            </a:r>
            <a:r>
              <a:rPr lang="ru-RU" i="1" dirty="0" err="1" smtClean="0"/>
              <a:t>кламмер</a:t>
            </a:r>
            <a:r>
              <a:rPr lang="ru-RU" i="1" dirty="0" smtClean="0"/>
              <a:t>;</a:t>
            </a:r>
            <a:endParaRPr lang="ru-RU" dirty="0" smtClean="0"/>
          </a:p>
          <a:p>
            <a:r>
              <a:rPr lang="ru-RU" i="1" dirty="0" smtClean="0"/>
              <a:t>2) шина с литой металлической каппой на передние зубы;</a:t>
            </a:r>
            <a:endParaRPr lang="ru-RU" dirty="0" smtClean="0"/>
          </a:p>
          <a:p>
            <a:r>
              <a:rPr lang="ru-RU" i="1" dirty="0" smtClean="0"/>
              <a:t>3) цельнолитая шина на весь зубной ряд с дугой, </a:t>
            </a:r>
            <a:r>
              <a:rPr lang="ru-RU" i="1" dirty="0" err="1" smtClean="0"/>
              <a:t>когтевидными</a:t>
            </a:r>
            <a:r>
              <a:rPr lang="ru-RU" i="1" dirty="0" smtClean="0"/>
              <a:t> накладками или формирующими элементами для иммобилизации передних зубов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Временные шины изготавливают из пластмассы. Различают </a:t>
            </a:r>
            <a:r>
              <a:rPr lang="ru-RU" dirty="0" err="1" smtClean="0"/>
              <a:t>капповые</a:t>
            </a:r>
            <a:r>
              <a:rPr lang="ru-RU" dirty="0" smtClean="0"/>
              <a:t> шины, оральные и </a:t>
            </a:r>
            <a:r>
              <a:rPr lang="ru-RU" dirty="0" err="1" smtClean="0"/>
              <a:t>вестибуло-оральные</a:t>
            </a:r>
            <a:r>
              <a:rPr lang="ru-RU" dirty="0" smtClean="0"/>
              <a:t> </a:t>
            </a:r>
            <a:r>
              <a:rPr lang="ru-RU" dirty="0" err="1" smtClean="0"/>
              <a:t>многозвеньевые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2000" dirty="0" err="1" smtClean="0"/>
              <a:t>Капповые</a:t>
            </a:r>
            <a:r>
              <a:rPr lang="ru-RU" sz="2000" dirty="0" smtClean="0"/>
              <a:t> шины охватывают </a:t>
            </a:r>
            <a:r>
              <a:rPr lang="ru-RU" sz="2000" dirty="0" err="1" smtClean="0"/>
              <a:t>окклюзионную</a:t>
            </a:r>
            <a:r>
              <a:rPr lang="ru-RU" sz="2000" dirty="0" smtClean="0"/>
              <a:t> часть коронок зубов, их применение связано с завышением </a:t>
            </a:r>
            <a:r>
              <a:rPr lang="ru-RU" sz="2000" dirty="0" err="1" smtClean="0"/>
              <a:t>окклюзионной</a:t>
            </a:r>
            <a:r>
              <a:rPr lang="ru-RU" sz="2000" dirty="0" smtClean="0"/>
              <a:t> высоты.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0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2980931" cy="227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ÐÐ°ÑÑÐ¸Ð½ÐºÐ¸ Ð¿Ð¾ Ð·Ð°Ð¿ÑÐ¾ÑÑ ÐºÐ°Ð¿Ð¿Ñ Ð¿Ð°ÑÐ¾Ð´Ð¾Ð½ÑÐ¸Ñ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762574" cy="21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parodont.net/sites/default/files/field/image/21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52736"/>
            <a:ext cx="2561225" cy="211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321297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Вестибуло-оральные</a:t>
            </a:r>
            <a:r>
              <a:rPr lang="ru-RU" dirty="0" smtClean="0"/>
              <a:t> шины (круговые) покрывают только часть вестибулярной поверхности зуба, не мешают смыканию антагонистов и не оттесняют </a:t>
            </a:r>
            <a:r>
              <a:rPr lang="ru-RU" dirty="0" err="1" smtClean="0"/>
              <a:t>десневой</a:t>
            </a:r>
            <a:r>
              <a:rPr lang="ru-RU" dirty="0" smtClean="0"/>
              <a:t> край.</a:t>
            </a:r>
            <a:endParaRPr lang="ru-RU" dirty="0"/>
          </a:p>
        </p:txBody>
      </p:sp>
      <p:pic>
        <p:nvPicPr>
          <p:cNvPr id="8" name="Picture 16" descr="http://parodont.net/sites/default/files/field/image/23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4848473" cy="223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parodont.net/sites/default/files/field/image/22_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581686" cy="220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Ð½ÐµÑÐ°Ð»Ð¸Ð·Ð¾Ð²Ð°Ð½Ð½ÑÐ¹ Ð¿Ð°ÑÐ¾Ð´Ð¾Ð½ÑÐ¸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25144"/>
            <a:ext cx="1997916" cy="199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14543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Важная роль в развитии и прогрессировании воспалительно-дистрофических </a:t>
            </a:r>
            <a:r>
              <a:rPr lang="ru-RU" b="1" dirty="0" smtClean="0"/>
              <a:t>заболеваний пародонта </a:t>
            </a:r>
            <a:r>
              <a:rPr lang="ru-RU" dirty="0" smtClean="0"/>
              <a:t>принадлежит функциональной перегрузке опорного аппарата зубов и травматической окклюзии, которые невозможно устранить ни терапевтическими, ни хирургическими методами. Поэтому ортопедическое лечение является обязательным компонентом комплексной терапии хронического </a:t>
            </a:r>
            <a:r>
              <a:rPr lang="ru-RU" dirty="0" err="1" smtClean="0"/>
              <a:t>генерализованного</a:t>
            </a:r>
            <a:r>
              <a:rPr lang="ru-RU" dirty="0" smtClean="0"/>
              <a:t> </a:t>
            </a:r>
            <a:r>
              <a:rPr lang="ru-RU" dirty="0" err="1" smtClean="0"/>
              <a:t>пародонтита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Окклюзия, при которой возникает функциональная перегрузка пародонта, называется травматической. При этих условиях даже действующая на зубы обычная нагрузка превышает способности окружающих зуб тканей амортизировать ее и превращается в травмирующий фактор.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 fontScale="700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Больных с заболеваниями пародонта и нарушением непрерывности зубных рядов следует разделить на 2 группы.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первой относят больных с включенными, ко второй - с одно или двусторонними концевыми дефектами. При расположении дефекта в переднем отделе зубного ряда протезирование может осуществляться с помощью мостовидных протезов, фиксированных на коронках.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большом дефекте в переднем отделе оставшиеся боковые зубы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шинируют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несъемными шинами, а дефект замещают съемным протезом.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малых и средних одно- и двусторонних включенных боковых дефектах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шинирование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осуществляют мостовидными протезами, укрепленными на коронках с учетом функциональных возможностей опорных зубов. Края коронок не должны заходить под десну, оставляя открытым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десневой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карман для медикаментозной и хирургической терапии. Целесообразно изготовление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экваторных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коронок в боковых участках зубных рядов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7488832" cy="5688631"/>
          </a:xfrm>
        </p:spPr>
        <p:txBody>
          <a:bodyPr>
            <a:normAutofit fontScale="77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latin typeface="helvetica"/>
                <a:cs typeface="Arial" pitchFamily="34" charset="0"/>
              </a:rPr>
              <a:t>Показания к </a:t>
            </a:r>
            <a:r>
              <a:rPr lang="ru-RU" b="1" dirty="0" err="1" smtClean="0">
                <a:latin typeface="helvetica"/>
                <a:cs typeface="Arial" pitchFamily="34" charset="0"/>
              </a:rPr>
              <a:t>бюгельному</a:t>
            </a:r>
            <a:r>
              <a:rPr lang="ru-RU" b="1" dirty="0" smtClean="0">
                <a:latin typeface="helvetica"/>
                <a:cs typeface="Arial" pitchFamily="34" charset="0"/>
              </a:rPr>
              <a:t> протезированию</a:t>
            </a:r>
            <a:r>
              <a:rPr lang="ru-RU" dirty="0" smtClean="0">
                <a:latin typeface="helvetica"/>
                <a:cs typeface="Arial" pitchFamily="34" charset="0"/>
              </a:rPr>
              <a:t>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helvetica"/>
                <a:cs typeface="Arial" pitchFamily="34" charset="0"/>
              </a:rPr>
              <a:t>Наличие односторонних или двухсторонних концевых дефектов зубных рядов.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helvetica"/>
                <a:cs typeface="Arial" pitchFamily="34" charset="0"/>
              </a:rPr>
              <a:t>Включенные дефекты зубного ряда.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helvetica"/>
                <a:cs typeface="Arial" pitchFamily="34" charset="0"/>
              </a:rPr>
              <a:t>Отсутствие возможности установки несъемной конструкции.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helvetica"/>
                <a:cs typeface="Arial" pitchFamily="34" charset="0"/>
              </a:rPr>
              <a:t>Расшатанность зубов, связанная с заболеванием пародонта.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helvetica"/>
                <a:cs typeface="Arial" pitchFamily="34" charset="0"/>
              </a:rPr>
              <a:t>Отсутствие одного зуба.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helvetica"/>
                <a:cs typeface="Arial" pitchFamily="34" charset="0"/>
              </a:rPr>
              <a:t>Замещение фронтальных зубов.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helvetica"/>
                <a:cs typeface="Arial" pitchFamily="34" charset="0"/>
              </a:rPr>
              <a:t>Повышенная стертость зубов.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helvetica"/>
                <a:cs typeface="Arial" pitchFamily="34" charset="0"/>
              </a:rPr>
              <a:t>Показания к лечению </a:t>
            </a:r>
            <a:r>
              <a:rPr lang="ru-RU" dirty="0" err="1" smtClean="0">
                <a:latin typeface="helvetica"/>
                <a:cs typeface="Arial" pitchFamily="34" charset="0"/>
              </a:rPr>
              <a:t>бюгельными</a:t>
            </a:r>
            <a:r>
              <a:rPr lang="ru-RU" dirty="0" smtClean="0">
                <a:latin typeface="helvetica"/>
                <a:cs typeface="Arial" pitchFamily="34" charset="0"/>
              </a:rPr>
              <a:t> протезами</a:t>
            </a:r>
            <a:r>
              <a:rPr lang="ru-RU" b="1" dirty="0" smtClean="0">
                <a:latin typeface="helvetica"/>
                <a:cs typeface="Arial" pitchFamily="34" charset="0"/>
              </a:rPr>
              <a:t> - </a:t>
            </a:r>
            <a:r>
              <a:rPr lang="ru-RU" dirty="0" smtClean="0">
                <a:latin typeface="helvetica"/>
                <a:cs typeface="Arial" pitchFamily="34" charset="0"/>
              </a:rPr>
              <a:t>расшатанность зубов, связанная с заболеванием пародонта. В данной ситуации применяют </a:t>
            </a:r>
            <a:r>
              <a:rPr lang="ru-RU" dirty="0" err="1" smtClean="0">
                <a:latin typeface="helvetica"/>
                <a:cs typeface="Arial" pitchFamily="34" charset="0"/>
              </a:rPr>
              <a:t>шинирующий</a:t>
            </a:r>
            <a:r>
              <a:rPr lang="ru-RU" dirty="0" smtClean="0">
                <a:latin typeface="helvetica"/>
                <a:cs typeface="Arial" pitchFamily="34" charset="0"/>
              </a:rPr>
              <a:t> </a:t>
            </a:r>
            <a:r>
              <a:rPr lang="ru-RU" dirty="0" err="1" smtClean="0">
                <a:latin typeface="helvetica"/>
                <a:cs typeface="Arial" pitchFamily="34" charset="0"/>
              </a:rPr>
              <a:t>бюгельный</a:t>
            </a:r>
            <a:r>
              <a:rPr lang="ru-RU" dirty="0" smtClean="0">
                <a:latin typeface="helvetica"/>
                <a:cs typeface="Arial" pitchFamily="34" charset="0"/>
              </a:rPr>
              <a:t> протез.</a:t>
            </a:r>
          </a:p>
          <a:p>
            <a:endParaRPr lang="ru-RU" dirty="0"/>
          </a:p>
        </p:txBody>
      </p:sp>
      <p:pic>
        <p:nvPicPr>
          <p:cNvPr id="4" name="Picture 4" descr="https://im1-tub-ru.yandex.net/i?id=47283f58fa34521a136c913aaf8febdd&amp;n=33&amp;h=215&amp;w=2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7" y="4653136"/>
            <a:ext cx="1979713" cy="1979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Применение </a:t>
            </a:r>
            <a:r>
              <a:rPr lang="ru-RU" dirty="0" err="1" smtClean="0"/>
              <a:t>бюгельных</a:t>
            </a:r>
            <a:r>
              <a:rPr lang="ru-RU" dirty="0" smtClean="0"/>
              <a:t> протезов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 fontScale="47500" lnSpcReduction="20000"/>
          </a:bodyPr>
          <a:lstStyle/>
          <a:p>
            <a:r>
              <a:rPr lang="ru-RU" altLang="ru-RU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большой подвижности зубов в конструкцию </a:t>
            </a:r>
            <a:r>
              <a:rPr lang="ru-RU" altLang="ru-RU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бюгельного</a:t>
            </a:r>
            <a:r>
              <a:rPr lang="ru-RU" altLang="ru-RU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протеза необходимо включать дополнительные элементы в виде непрерывных </a:t>
            </a:r>
            <a:r>
              <a:rPr lang="ru-RU" altLang="ru-RU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многозвеньевых</a:t>
            </a:r>
            <a:r>
              <a:rPr lang="ru-RU" altLang="ru-RU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кламмеров</a:t>
            </a:r>
            <a:r>
              <a:rPr lang="ru-RU" altLang="ru-RU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перекидных </a:t>
            </a:r>
            <a:r>
              <a:rPr lang="ru-RU" altLang="ru-RU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кламмеров</a:t>
            </a:r>
            <a:r>
              <a:rPr lang="ru-RU" altLang="ru-RU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(Джексона), двойных (по </a:t>
            </a:r>
            <a:r>
              <a:rPr lang="ru-RU" altLang="ru-RU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Бонвиллу</a:t>
            </a:r>
            <a:r>
              <a:rPr lang="ru-RU" altLang="ru-RU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altLang="ru-RU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когтевидных</a:t>
            </a:r>
            <a:r>
              <a:rPr lang="ru-RU" altLang="ru-RU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отростков, амортизаторов жевательного давления. Назначение амортизатора - уменьшить или полностью снять вертикальные, горизонтальные и опрокидывающие компоненты жевательного давления, передающиеся с </a:t>
            </a:r>
            <a:r>
              <a:rPr lang="ru-RU" altLang="ru-RU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седловидной</a:t>
            </a:r>
            <a:r>
              <a:rPr lang="ru-RU" altLang="ru-RU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части протеза на опорные зубы. Чем длиннее рессорные ответвления и выше модуль упругости сплава, тем значительнее величина амортизирующего момента. Амортизатором нагрузки может быть рессорное ответвление от плеча </a:t>
            </a:r>
            <a:r>
              <a:rPr lang="ru-RU" altLang="ru-RU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кламмера</a:t>
            </a:r>
            <a:r>
              <a:rPr lang="ru-RU" altLang="ru-RU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каркасу базиса. Своеобразной рессорой или амортизатором нагрузки могут быть дуга </a:t>
            </a:r>
            <a:r>
              <a:rPr lang="ru-RU" altLang="ru-RU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шинирующего</a:t>
            </a:r>
            <a:r>
              <a:rPr lang="ru-RU" altLang="ru-RU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протеза, </a:t>
            </a:r>
            <a:r>
              <a:rPr lang="ru-RU" altLang="ru-RU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кламмер</a:t>
            </a:r>
            <a:r>
              <a:rPr lang="ru-RU" altLang="ru-RU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Роуча</a:t>
            </a:r>
            <a:r>
              <a:rPr lang="ru-RU" altLang="ru-RU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altLang="ru-RU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Применяют сочетанные виды шин - несъемные протезы, фиксируемые на группе передних зубов и </a:t>
            </a:r>
            <a:r>
              <a:rPr lang="ru-RU" altLang="ru-RU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премоляров</a:t>
            </a:r>
            <a:r>
              <a:rPr lang="ru-RU" altLang="ru-RU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бюгельный</a:t>
            </a:r>
            <a:r>
              <a:rPr lang="ru-RU" altLang="ru-RU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протез, замещающий группу моляров. Несъемную и съемную части можно соединить с помощью различных </a:t>
            </a:r>
            <a:r>
              <a:rPr lang="ru-RU" altLang="ru-RU" sz="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бескламмерных</a:t>
            </a:r>
            <a:r>
              <a:rPr lang="ru-RU" altLang="ru-RU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 фиксации (замковая, телескопическая и др.).</a:t>
            </a:r>
          </a:p>
          <a:p>
            <a:pPr lvl="0"/>
            <a:endParaRPr lang="ru-RU" alt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ttp://www.32dent.ru/upload/images/articles/bjugelnyie_protezyi_na_zamkakh/b/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3353018" cy="2475645"/>
          </a:xfrm>
          <a:prstGeom prst="rect">
            <a:avLst/>
          </a:prstGeom>
          <a:noFill/>
        </p:spPr>
      </p:pic>
      <p:pic>
        <p:nvPicPr>
          <p:cNvPr id="5" name="Picture 4" descr="http://www.qualityclinic.ru/uploads/images/p000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2656"/>
            <a:ext cx="3360373" cy="2520280"/>
          </a:xfrm>
          <a:prstGeom prst="rect">
            <a:avLst/>
          </a:prstGeom>
          <a:noFill/>
        </p:spPr>
      </p:pic>
      <p:pic>
        <p:nvPicPr>
          <p:cNvPr id="6" name="Picture 3" descr="http://nikstom.ru/storage/1112bfe0bd0a0f72435408b97bae4d7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429000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Поддерживающая терапия заболеваний пародонта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Задачи поддерживающей терапии: </a:t>
            </a:r>
          </a:p>
          <a:p>
            <a:r>
              <a:rPr lang="ru-RU" dirty="0" smtClean="0"/>
              <a:t>Предотвращение обострения гингивита, </a:t>
            </a:r>
            <a:r>
              <a:rPr lang="ru-RU" dirty="0" err="1" smtClean="0"/>
              <a:t>пародонтита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Поддержание жевательной, речевой и эстетической функций.</a:t>
            </a:r>
          </a:p>
          <a:p>
            <a:r>
              <a:rPr lang="ru-RU" dirty="0" smtClean="0"/>
              <a:t> Профилактика кариеса, его осложнений и </a:t>
            </a:r>
            <a:r>
              <a:rPr lang="ru-RU" dirty="0" err="1" smtClean="0"/>
              <a:t>некариозных</a:t>
            </a:r>
            <a:r>
              <a:rPr lang="ru-RU" dirty="0" smtClean="0"/>
              <a:t> поражений зубов. </a:t>
            </a:r>
          </a:p>
          <a:p>
            <a:r>
              <a:rPr lang="ru-RU" dirty="0" smtClean="0"/>
              <a:t>Наблюдение за состоянием полости рта в плане онкологической настороженности.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поддерживающей терапии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Повторные плановые осмотры и обследования. </a:t>
            </a:r>
          </a:p>
          <a:p>
            <a:r>
              <a:rPr lang="ru-RU" dirty="0" smtClean="0"/>
              <a:t>Повторное мотивирование и информирование пациента. </a:t>
            </a:r>
          </a:p>
          <a:p>
            <a:r>
              <a:rPr lang="ru-RU" dirty="0" smtClean="0"/>
              <a:t>Повторное обучение индивидуальной гигиене полости рта. </a:t>
            </a:r>
          </a:p>
          <a:p>
            <a:r>
              <a:rPr lang="ru-RU" dirty="0" smtClean="0"/>
              <a:t>Информирование пациента о новых средствах и возможностях гигиены.</a:t>
            </a:r>
          </a:p>
          <a:p>
            <a:r>
              <a:rPr lang="ru-RU" dirty="0" smtClean="0"/>
              <a:t> Проведение профессиональной гигиены полости рта с целью устранения мягких и твёрдых зубных отложений.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Кюретаж</a:t>
            </a:r>
            <a:r>
              <a:rPr lang="ru-RU" dirty="0" smtClean="0"/>
              <a:t> </a:t>
            </a:r>
            <a:r>
              <a:rPr lang="ru-RU" dirty="0" err="1" smtClean="0"/>
              <a:t>пародонтальных</a:t>
            </a:r>
            <a:r>
              <a:rPr lang="ru-RU" dirty="0" smtClean="0"/>
              <a:t> карманов при наличии признаков активности воспалительного процесса. </a:t>
            </a:r>
          </a:p>
          <a:p>
            <a:r>
              <a:rPr lang="ru-RU" dirty="0" smtClean="0"/>
              <a:t>Проведение </a:t>
            </a:r>
            <a:r>
              <a:rPr lang="ru-RU" dirty="0" err="1" smtClean="0"/>
              <a:t>реминерализующей</a:t>
            </a:r>
            <a:r>
              <a:rPr lang="ru-RU" dirty="0" smtClean="0"/>
              <a:t> терапии.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Лечебно-профилактические мероприятия на этапе поддерживающей терапии: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1. Мотивация, инструктаж по гигиене полости рта. </a:t>
            </a:r>
          </a:p>
          <a:p>
            <a:pPr>
              <a:buNone/>
            </a:pPr>
            <a:r>
              <a:rPr lang="ru-RU" dirty="0" smtClean="0"/>
              <a:t>2. Выработка у пациента устойчивых навыков здорового образа жизни, влияющих на стоматологическое здоровье (регулярное посещение стоматолога, отказ от вредных привычек).</a:t>
            </a:r>
          </a:p>
          <a:p>
            <a:pPr>
              <a:buNone/>
            </a:pPr>
            <a:r>
              <a:rPr lang="ru-RU" dirty="0" smtClean="0"/>
              <a:t> 3. Профессиональная гигиена.</a:t>
            </a:r>
          </a:p>
          <a:p>
            <a:pPr>
              <a:buNone/>
            </a:pPr>
            <a:r>
              <a:rPr lang="ru-RU" dirty="0" smtClean="0"/>
              <a:t> 4. Устранение вновь возникших факторов риска (коррекция пломб, протезов, лечение кариеса).</a:t>
            </a:r>
          </a:p>
          <a:p>
            <a:pPr>
              <a:buNone/>
            </a:pPr>
            <a:r>
              <a:rPr lang="ru-RU" dirty="0" smtClean="0"/>
              <a:t> 5. Антибактериальная и противовоспалительная терапия по показаниям. </a:t>
            </a:r>
          </a:p>
          <a:p>
            <a:pPr>
              <a:buNone/>
            </a:pPr>
            <a:r>
              <a:rPr lang="ru-RU" dirty="0" smtClean="0"/>
              <a:t> 6. </a:t>
            </a:r>
            <a:r>
              <a:rPr lang="ru-RU" dirty="0" err="1" smtClean="0"/>
              <a:t>Остеотропная</a:t>
            </a:r>
            <a:r>
              <a:rPr lang="ru-RU" dirty="0" smtClean="0"/>
              <a:t> поддерживающая терапия.</a:t>
            </a:r>
          </a:p>
          <a:p>
            <a:pPr>
              <a:buNone/>
            </a:pPr>
            <a:r>
              <a:rPr lang="ru-RU" dirty="0" smtClean="0"/>
              <a:t> 7. Физиотерапия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Кратность повторных явок больных должна быть: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Пациенты с гингивитом- 1 раз в 6 месяцев</a:t>
            </a:r>
          </a:p>
          <a:p>
            <a:r>
              <a:rPr lang="ru-RU" dirty="0" smtClean="0"/>
              <a:t>Пациенты с пародонтитами-1 раз в 6 месяцев</a:t>
            </a:r>
          </a:p>
          <a:p>
            <a:r>
              <a:rPr lang="ru-RU" dirty="0" smtClean="0"/>
              <a:t>Пациенты с </a:t>
            </a:r>
            <a:r>
              <a:rPr lang="ru-RU" dirty="0" err="1" smtClean="0"/>
              <a:t>пародонтитами</a:t>
            </a:r>
            <a:r>
              <a:rPr lang="ru-RU" dirty="0" smtClean="0"/>
              <a:t> (частые обострения )– 1 раз в 3 месяца</a:t>
            </a:r>
          </a:p>
          <a:p>
            <a:r>
              <a:rPr lang="ru-RU" dirty="0" smtClean="0"/>
              <a:t>Пациенты с пародонтозом – 1 раз в 12 месяцев</a:t>
            </a:r>
          </a:p>
          <a:p>
            <a:pPr>
              <a:buNone/>
            </a:pPr>
            <a:r>
              <a:rPr lang="ru-RU" dirty="0" smtClean="0"/>
              <a:t>Пациенты должны состоять на диспансерном учете у </a:t>
            </a:r>
            <a:r>
              <a:rPr lang="ru-RU" dirty="0" err="1" smtClean="0"/>
              <a:t>пародонтолога</a:t>
            </a:r>
            <a:r>
              <a:rPr lang="ru-RU" dirty="0" smtClean="0"/>
              <a:t> 1 год.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Имплантация зуб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556792"/>
            <a:ext cx="3261453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Ортодонтическое</a:t>
            </a:r>
            <a:r>
              <a:rPr lang="ru-RU" dirty="0" smtClean="0"/>
              <a:t> лечение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Лечение пациентов с заболеванием пародонта комплексное, возможно проводить с помощью съемной и несъемной аппаратуры с применением слабых сил. После выравнивания </a:t>
            </a:r>
            <a:r>
              <a:rPr lang="ru-RU" dirty="0" err="1" smtClean="0"/>
              <a:t>окклюзионной</a:t>
            </a:r>
            <a:r>
              <a:rPr lang="ru-RU" dirty="0" smtClean="0"/>
              <a:t> плоскости, предупреждения и снижения перегрузки опорных зубов при подготовке к зубочелюстному протезированию; устранения </a:t>
            </a:r>
            <a:r>
              <a:rPr lang="ru-RU" dirty="0" err="1" smtClean="0"/>
              <a:t>парафункций</a:t>
            </a:r>
            <a:r>
              <a:rPr lang="ru-RU" dirty="0" smtClean="0"/>
              <a:t> возможно </a:t>
            </a:r>
            <a:r>
              <a:rPr lang="ru-RU" dirty="0" err="1" smtClean="0"/>
              <a:t>восстанавление</a:t>
            </a:r>
            <a:r>
              <a:rPr lang="ru-RU" dirty="0" smtClean="0"/>
              <a:t> костной ткани даже при тяжелой степени </a:t>
            </a:r>
            <a:r>
              <a:rPr lang="ru-RU" dirty="0" err="1" smtClean="0"/>
              <a:t>пародонтита</a:t>
            </a:r>
            <a:r>
              <a:rPr lang="ru-RU" dirty="0" smtClean="0"/>
              <a:t>. После </a:t>
            </a:r>
            <a:r>
              <a:rPr lang="ru-RU" dirty="0" err="1" smtClean="0"/>
              <a:t>ортодонтического</a:t>
            </a:r>
            <a:r>
              <a:rPr lang="ru-RU" dirty="0" smtClean="0"/>
              <a:t> лечения показано </a:t>
            </a:r>
            <a:r>
              <a:rPr lang="ru-RU" dirty="0" err="1" smtClean="0"/>
              <a:t>шинирование</a:t>
            </a:r>
            <a:r>
              <a:rPr lang="ru-RU" dirty="0" smtClean="0"/>
              <a:t> зубов, зубочелюстное протезирование. Обязателен диспансерный учет у врача-стоматолога в течение всей жизни.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Целью лечения заболеваний пародонта является устранение воспалительного процесса в пародонте, восстановление структурных и функциональных свойств элементов </a:t>
            </a:r>
            <a:r>
              <a:rPr lang="ru-RU" dirty="0" err="1" smtClean="0"/>
              <a:t>пародонтального</a:t>
            </a:r>
            <a:r>
              <a:rPr lang="ru-RU" dirty="0" smtClean="0"/>
              <a:t> комплекса, предупреждение перехода воспаления на глубжележащие ткани пародонта, повышение местных и общих факторов защиты. </a:t>
            </a:r>
            <a:r>
              <a:rPr lang="ru-RU" dirty="0" err="1" smtClean="0"/>
              <a:t>Ортоднтическое</a:t>
            </a:r>
            <a:r>
              <a:rPr lang="ru-RU" dirty="0" smtClean="0"/>
              <a:t> лечение является начальным этапом лечебного плана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Задачей </a:t>
            </a:r>
            <a:r>
              <a:rPr lang="ru-RU" dirty="0" err="1" smtClean="0"/>
              <a:t>врача-ортодонта</a:t>
            </a:r>
            <a:r>
              <a:rPr lang="ru-RU" dirty="0" smtClean="0"/>
              <a:t> является выравнивание </a:t>
            </a:r>
            <a:r>
              <a:rPr lang="ru-RU" dirty="0" err="1" smtClean="0"/>
              <a:t>окклюзионной</a:t>
            </a:r>
            <a:r>
              <a:rPr lang="ru-RU" dirty="0" smtClean="0"/>
              <a:t> плоскости в результате нормализации положения отдельных зубов, зубных рядов, прикуса, избирательного </a:t>
            </a:r>
            <a:r>
              <a:rPr lang="ru-RU" dirty="0" err="1" smtClean="0"/>
              <a:t>пришлифовывания</a:t>
            </a:r>
            <a:r>
              <a:rPr lang="ru-RU" dirty="0" smtClean="0"/>
              <a:t> бугров отдельных зубов; достижение множественных контактов между зубными рядами при различных видах артикуляции зубных рядов; предупреждение перегрузки опорных зубов при подготовке к зубочелюстному протезированию; устранение </a:t>
            </a:r>
            <a:r>
              <a:rPr lang="ru-RU" dirty="0" err="1" smtClean="0"/>
              <a:t>парафункций</a:t>
            </a:r>
            <a:r>
              <a:rPr lang="ru-RU" dirty="0" smtClean="0"/>
              <a:t>, привычного смещения нижней челюсти вперед и в сторону в покое и при окклюзии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Ортодонтическое</a:t>
            </a:r>
            <a:r>
              <a:rPr lang="ru-RU" dirty="0" smtClean="0"/>
              <a:t> лечение должно начинаться после санации полости рта и устранения воспалительных явлений в тканях пародонта и проведено с использованием съемной и несъемной аппаратуры</a:t>
            </a:r>
          </a:p>
          <a:p>
            <a:r>
              <a:rPr lang="ru-RU" dirty="0" smtClean="0"/>
              <a:t>Лечение комплексное, под совместным наблюдением </a:t>
            </a:r>
            <a:r>
              <a:rPr lang="ru-RU" dirty="0" err="1" smtClean="0"/>
              <a:t>врача-ортодонта</a:t>
            </a:r>
            <a:r>
              <a:rPr lang="ru-RU" dirty="0" smtClean="0"/>
              <a:t> и терапевта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5174" t="30461" r="29909" b="10621"/>
          <a:stretch>
            <a:fillRect/>
          </a:stretch>
        </p:blipFill>
        <p:spPr bwMode="auto">
          <a:xfrm>
            <a:off x="1475656" y="332656"/>
            <a:ext cx="612068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ортопедического лечения: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arenR"/>
            </a:pPr>
            <a:r>
              <a:rPr lang="ru-RU" dirty="0" smtClean="0"/>
              <a:t>Равномерное распределение жевательной нагрузки на весь зубной ряд;</a:t>
            </a:r>
          </a:p>
          <a:p>
            <a:pPr>
              <a:buAutoNum type="arabicParenR"/>
            </a:pPr>
            <a:r>
              <a:rPr lang="ru-RU" dirty="0" smtClean="0"/>
              <a:t>Объединение всех зубов в единый блок;</a:t>
            </a:r>
          </a:p>
          <a:p>
            <a:pPr>
              <a:buAutoNum type="arabicParenR"/>
            </a:pPr>
            <a:r>
              <a:rPr lang="ru-RU" dirty="0" smtClean="0"/>
              <a:t>Устранение патологической подвижности;</a:t>
            </a:r>
          </a:p>
          <a:p>
            <a:pPr>
              <a:buAutoNum type="arabicParenR"/>
            </a:pPr>
            <a:r>
              <a:rPr lang="ru-RU" dirty="0" smtClean="0"/>
              <a:t>Предупреждение смещения зубов.</a:t>
            </a:r>
          </a:p>
          <a:p>
            <a:endParaRPr lang="ru-RU" dirty="0"/>
          </a:p>
        </p:txBody>
      </p:sp>
      <p:pic>
        <p:nvPicPr>
          <p:cNvPr id="4" name="Picture 2" descr="ÐÐ°ÑÑÐ¸Ð½ÐºÐ¸ Ð¿Ð¾ Ð·Ð°Ð¿ÑÐ¾ÑÑ Ð³ÐµÐ½ÐµÑÐ°Ð»Ð¸Ð·Ð¾Ð²Ð°Ð½Ð½ÑÐ¹ Ð¿Ð°ÑÐ¾Ð´Ð¾Ð½ÑÐ¸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81128"/>
            <a:ext cx="3154025" cy="194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Ð°ÑÑÐ¸Ð½ÐºÐ¸ Ð¿Ð¾ Ð·Ð°Ð¿ÑÐ¾ÑÑ Ð³ÐµÐ½ÐµÑÐ°Ð»Ð¸Ð·Ð¾Ð²Ð°Ð½Ð½ÑÐ¹ Ð¿Ð°ÑÐ¾Ð´Ð¾Ð½ÑÐ¸Ñ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81128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Лечебные цели заключаются в:</a:t>
            </a:r>
            <a:br>
              <a:rPr lang="ru-RU" b="1" i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нормализации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окклюзионных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отклонений;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устранении блокирования движений нижней челюсти;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устранении функциональной перегрузки пародонта зубов;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нормализации функции височно-нижнечелюстного сустава;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создании условий для изготовления рациональной конструкции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протеза.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1680</Words>
  <Application>Microsoft Office PowerPoint</Application>
  <PresentationFormat>Экран (4:3)</PresentationFormat>
  <Paragraphs>138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Georgia</vt:lpstr>
      <vt:lpstr>helvetica</vt:lpstr>
      <vt:lpstr>Times New Roman</vt:lpstr>
      <vt:lpstr>Wingdings</vt:lpstr>
      <vt:lpstr>ヒラギノ明朝 Pro W3</vt:lpstr>
      <vt:lpstr>Тема Office</vt:lpstr>
      <vt:lpstr>Презентация PowerPoint</vt:lpstr>
      <vt:lpstr>Презентация PowerPoint</vt:lpstr>
      <vt:lpstr>Ортодонтическое лечение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ортопедического лечения:</vt:lpstr>
      <vt:lpstr>Лечебные цели заключаются в: </vt:lpstr>
      <vt:lpstr>Методы лечения болезней пародонта в ортопедической стоматологии :</vt:lpstr>
      <vt:lpstr>Нормализация окклюзионных взаимоотношений зубных рядов достигается: </vt:lpstr>
      <vt:lpstr>Метод сошлифовывания твердых тканей. </vt:lpstr>
      <vt:lpstr>Презентация PowerPoint</vt:lpstr>
      <vt:lpstr>Презентация PowerPoint</vt:lpstr>
      <vt:lpstr>Презентация PowerPoint</vt:lpstr>
      <vt:lpstr>Шинирование при заболеваниях пародонта</vt:lpstr>
      <vt:lpstr>Презентация PowerPoint</vt:lpstr>
      <vt:lpstr>Временное шинирование</vt:lpstr>
      <vt:lpstr>Капповые шины охватывают окклюзионную часть коронок зубов, их применение связано с завышением окклюзионной высоты. </vt:lpstr>
      <vt:lpstr>Презентация PowerPoint</vt:lpstr>
      <vt:lpstr>Презентация PowerPoint</vt:lpstr>
      <vt:lpstr>Применение бюгельных протезов </vt:lpstr>
      <vt:lpstr>Презентация PowerPoint</vt:lpstr>
      <vt:lpstr>Поддерживающая терапия заболеваний пародонта</vt:lpstr>
      <vt:lpstr>Методы поддерживающей терапии</vt:lpstr>
      <vt:lpstr>Лечебно-профилактические мероприятия на этапе поддерживающей терапии:</vt:lpstr>
      <vt:lpstr>Кратность повторных явок больных должна быть: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Александрова Светлана Рубеновна</dc:creator>
  <cp:lastModifiedBy>Александрова Светлана Рубеновна</cp:lastModifiedBy>
  <cp:revision>22</cp:revision>
  <dcterms:created xsi:type="dcterms:W3CDTF">2019-10-09T12:30:38Z</dcterms:created>
  <dcterms:modified xsi:type="dcterms:W3CDTF">2022-10-06T05:28:09Z</dcterms:modified>
</cp:coreProperties>
</file>