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78" r:id="rId3"/>
    <p:sldId id="257" r:id="rId4"/>
    <p:sldId id="258" r:id="rId5"/>
    <p:sldId id="279" r:id="rId6"/>
    <p:sldId id="260" r:id="rId7"/>
    <p:sldId id="280" r:id="rId8"/>
    <p:sldId id="281" r:id="rId9"/>
    <p:sldId id="259" r:id="rId10"/>
    <p:sldId id="261" r:id="rId11"/>
    <p:sldId id="282" r:id="rId12"/>
    <p:sldId id="262" r:id="rId13"/>
    <p:sldId id="283" r:id="rId14"/>
    <p:sldId id="285" r:id="rId15"/>
    <p:sldId id="284" r:id="rId16"/>
    <p:sldId id="287" r:id="rId17"/>
    <p:sldId id="286" r:id="rId18"/>
    <p:sldId id="288" r:id="rId19"/>
    <p:sldId id="289" r:id="rId20"/>
    <p:sldId id="263" r:id="rId21"/>
    <p:sldId id="290" r:id="rId22"/>
    <p:sldId id="291" r:id="rId23"/>
    <p:sldId id="292" r:id="rId24"/>
    <p:sldId id="264" r:id="rId25"/>
    <p:sldId id="265" r:id="rId26"/>
    <p:sldId id="266" r:id="rId27"/>
    <p:sldId id="268" r:id="rId28"/>
    <p:sldId id="267" r:id="rId29"/>
    <p:sldId id="293" r:id="rId30"/>
    <p:sldId id="269" r:id="rId31"/>
    <p:sldId id="270" r:id="rId32"/>
    <p:sldId id="272" r:id="rId33"/>
    <p:sldId id="294" r:id="rId34"/>
    <p:sldId id="295" r:id="rId35"/>
    <p:sldId id="271" r:id="rId36"/>
    <p:sldId id="296" r:id="rId37"/>
    <p:sldId id="273" r:id="rId38"/>
    <p:sldId id="297" r:id="rId39"/>
    <p:sldId id="274" r:id="rId40"/>
    <p:sldId id="275" r:id="rId41"/>
    <p:sldId id="298" r:id="rId42"/>
    <p:sldId id="276" r:id="rId43"/>
    <p:sldId id="299" r:id="rId44"/>
    <p:sldId id="300" r:id="rId45"/>
    <p:sldId id="301" r:id="rId46"/>
    <p:sldId id="302" r:id="rId47"/>
    <p:sldId id="303" r:id="rId48"/>
    <p:sldId id="27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1139" autoAdjust="0"/>
  </p:normalViewPr>
  <p:slideViewPr>
    <p:cSldViewPr>
      <p:cViewPr varScale="1">
        <p:scale>
          <a:sx n="51" d="100"/>
          <a:sy n="51" d="100"/>
        </p:scale>
        <p:origin x="7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E8413-964E-4C82-A7D2-0FD6D8E5CDE2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9979D-58FC-4F43-81F5-4EAC09672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F012-89FC-45AF-A022-4127AB2C73A7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5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C3C10-F5ED-4F2E-AF81-29C4182BF2C8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1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D31D7-A2BE-446F-AB46-ED6177DF6AE9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7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CD1-1B79-4A8A-8430-086F93EC57DE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30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B0B6-79AD-4E8A-84C9-8138415731AC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31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3CDAF-4CEA-4F47-9F56-7865FD8BA672}" type="datetime1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B2EB-6854-48DA-A5AE-04C6742F38F5}" type="datetime1">
              <a:rPr lang="ru-RU" smtClean="0"/>
              <a:t>12.04.2026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59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77B0-FDCD-4215-BAE8-9BFD83FFED76}" type="datetime1">
              <a:rPr lang="ru-RU" smtClean="0"/>
              <a:t>12.04.2026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9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826E-0516-41A9-856A-5A88C4798A27}" type="datetime1">
              <a:rPr lang="ru-RU" smtClean="0"/>
              <a:t>12.04.2026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1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85-CEC9-4A18-9E38-7B4CCC6BD63F}" type="datetime1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3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8072-84BF-4E52-8714-1C6165381DD6}" type="datetime1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25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E9BEB-A127-4225-BC99-4F4385AC857D}" type="datetime1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C1CDE-AB29-45F0-9AB3-FF1437AC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1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1556792"/>
            <a:ext cx="8280920" cy="388843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ОЗДОРОВИТЕЛЬНЫХ МЕРОПРИЯТИЙ В ДЕТСКИХ ОРГАНИЗОВАННЫХ КОЛЛЕКТИВАХ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13ECF88-C333-4518-BB6F-A7AC48D382DC}"/>
              </a:ext>
            </a:extLst>
          </p:cNvPr>
          <p:cNvSpPr txBox="1"/>
          <p:nvPr/>
        </p:nvSpPr>
        <p:spPr>
          <a:xfrm>
            <a:off x="107504" y="6452755"/>
            <a:ext cx="548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профессор, д.м.н. Квасов Алексей Романович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0605D9-4EFD-45DC-ABDB-18E85D5A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61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ФИЗИЧЕСКОГО РАЗВИТИЯ У УЧАЩИХСЯ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физического развития учащихся проводится с помощью </a:t>
            </a:r>
            <a:r>
              <a:rPr lang="ru-RU" sz="21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универсальной методики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основанной на использовании региональных модифицированных шкал регрессии, которая использует региональные возрастно-половые нормативы и является комплексной методикой оценки физического развития.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физического развития детей проводится </a:t>
            </a:r>
            <a:r>
              <a:rPr lang="ru-RU" sz="21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учебного года.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эффективнее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двухкратное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оценки физического развития учащихся – в начале и в конце учебного года.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 оценка стадии полового развития проводится с помощью </a:t>
            </a:r>
            <a:r>
              <a:rPr lang="ru-RU" sz="21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шкалы </a:t>
            </a:r>
            <a:r>
              <a:rPr lang="ru-RU" sz="21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Таннера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Возраст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mеnarche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по результатам опроса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полового развития обозначается общей формулой (например, Ах1Р1 для мальчиков и Ма1Ах1Р1 для девочек). У девочек с 11 лет к формуле добавляются данные о наличии или отсутствии менструаций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279FADB-3F47-4A4C-BDA9-DBCFDBFD9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348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7048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ФИЗИЧЕСКОГО РАЗВИТИЯ У УЧАЩИХСЯ</a:t>
            </a:r>
            <a:endParaRPr lang="ru-RU" sz="31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5"/>
            <a:ext cx="8435280" cy="566873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физического развития детей по универсальной методике проводится согласно схеме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оценки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заключение о физическом развитии ребенка складывается из оценки уровня биологического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(варианты оценки – соответствует, отстает, опережает),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физического развития (варианты оценки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гармоничное, дисгармоничное, резко дисгармоничное).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нормального физического развития, дефицита I и II степени, избытка массы тела и ожирения также указывается оценка длины тела –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«средняя», «ниже средней», «выше средней»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таких отклонений в физическом развитии, как </a:t>
            </a:r>
            <a:r>
              <a:rPr lang="ru-RU" sz="3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«низкая длина тела», «высокая длина тела», «избыток массы тела», «ожирение»,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консультация </a:t>
            </a:r>
            <a:r>
              <a:rPr lang="ru-RU" sz="3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эндокринолога. </a:t>
            </a:r>
            <a:endParaRPr lang="ru-RU" sz="33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отклонений в физическом развитии ребенка должно учитываться врачами-специалистами, участвующими в профилактических осмотрах: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кардиологом, гастроэнтерологом, хирургом/ортопедом, детским неврологом, офтальмологом, детским гинекологом, урологом/</a:t>
            </a:r>
            <a:r>
              <a:rPr lang="ru-RU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андрологом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следует уделять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количеству детей </a:t>
            </a:r>
            <a:r>
              <a:rPr lang="ru-RU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уровнем биологического развития, отстающим от возраста, дефицитом массы тела, избытком массы тела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поскольку данные отклонения в физическом развитии связаны с факторами среды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D927CAF-CF5C-4D02-B029-FDCA3CDE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373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68" y="44624"/>
            <a:ext cx="8229600" cy="146426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368" y="2012949"/>
            <a:ext cx="829126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профилактики и оздоровления детей и подростков с отклонениями в физическом развитии являются: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рационального питания,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двигательной активности,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курения, употребления алкоголя.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EB67578-5C94-4EA8-BFC6-06C1E6CB3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</a:rPr>
              <a:t>12</a:t>
            </a:fld>
            <a:endParaRPr lang="ru-RU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895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дефицитом массы тела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рационального питания.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дефицитных состояниях пища должна быть более калорийной и высокобелковой.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5-6-разовый прием пищи в течение дня. Рацион питания должен быть увеличен на 10-15%, а в некоторых случаях – на 20% и содержать достаточное количество белков, жиров, углеводов.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белковую часть рациона следует включать продукты, содержащие белки животного происхождения (мясо, птицу, рыбу, яйца, творог, сыр, молоко, кефир и др.).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 рекомендуется широко использовать продукты с повышенной биологической ценностью, а также продукты, стимулирующие укрепление здоровья, рост и развитие подростков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эубиотики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продукты, содержащие биологически активные добавки из группы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нутрицевтиков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продукты, обогащенные незаменимыми пищевыми веществами, и др.).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концентраты витаминизированных напитков «Золотой шар» с солями железа, кальция и магния, а также сироп шиповника с витаминами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микроэлементами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256B0A3-D27D-4E58-950C-C8A91CF1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196131"/>
          </a:xfrm>
        </p:spPr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170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дефицитом массы тела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активности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иметь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меньше часа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нагрузки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как минимум пяти дней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уделять как минимум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минут умеренным динамическим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(аэробным) нагрузкам и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 раза в неделю – интенсивным физическим нагрузкам.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умеренной физической активности: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быстрым шагом (3 км за 30 минут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велосипеде (8 км за 30 минут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танцы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быстром темпе (продолжительность 30 минут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баскетбол (в течение 45 минут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8EB369D-E3D9-46C4-B791-99033CDA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28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2838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дефицитом массы тела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вредных привычек.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на формирование дефицита массы тела в старшем подростковом возрасте большое влияние оказывают регулярное курение, употребление алкоголя.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алкоголя, никотина, особенно при рано начатом курении (младше 11 лет), в значительной степени определяет замедленное половое созревание, дефицит массы тела у юношей 15-17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15348F6-329E-4B82-8982-A7574D01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44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избытком массы тела </a:t>
            </a:r>
            <a:endParaRPr lang="ru-RU" sz="24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около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13,5%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образовательных учреждений имеют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избыточную массу тела. </a:t>
            </a:r>
            <a:endParaRPr lang="ru-RU" sz="24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учитывать, что у подростков с избыточной массой тела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снижена сопротивляемость к инфекциям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тяжело протекают респираторные заболевания, выше аллергическая настроенность – экземы, крапивницы, риниты у них диагностируют в 1,5 раза чаще, чем у их ровесников с нормальным физическим развитием.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у подростков с избытком массы тела наблюдается нарушение осанки, плоскостопие, искривление ног.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частым осложнением ожирения является сахарный диабет, заболевания сердечно-сосудистой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68B1208-6D78-42F8-828F-C954A0BD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456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ФИЗИЧЕСКОГО РАЗВИТИЯ</a:t>
            </a:r>
            <a:endParaRPr lang="ru-RU" sz="2400" b="1" dirty="0">
              <a:solidFill>
                <a:srgbClr val="00009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52472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избытком массы тела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ожирением направлено на предупреждение и устранение избыточного отложения жира в организме, снижение аппетита.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сытости путем назначения малокалорийной, но значительной по объему пищи.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белка соответствует возрастной физиологической потребности ребенка. Соотношение между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белками, жирами и углеводами – 1:0,8:3.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Пища для подростков с ожирением дается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сыром, вареном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тушеном, запеченном виде без специй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измельчения разнообразная.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питания: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дробный, 5-6 раз в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сутки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9A8742A-762E-447F-8258-D061D8169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82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7"/>
            <a:ext cx="8574124" cy="5740747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избытком массы тела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двигательной активности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существующим правилам учащиеся с избыточной массой тела должны заниматься </a:t>
            </a: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основной физкультурной группе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15-17 лет такие школьники уже отстают по развитию выносливости, быстроты, прыгучести,  и потому требуют индивидуального подхода: снижение длительности выполнения одних упражнений за счет выполнения других, </a:t>
            </a: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без снижения общего объема двигательной нагрузки.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подростков </a:t>
            </a: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осложненной формой ожирения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ограничения – занятия </a:t>
            </a: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и специальной группах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подготовки, в соответствии с рекомендациями педиатра, врача-эндокринолога (и врача по ЛФК – по показаниям).</a:t>
            </a:r>
          </a:p>
          <a:p>
            <a:pPr marL="0" indent="0" algn="just">
              <a:buNone/>
            </a:pPr>
            <a:r>
              <a:rPr lang="ru-RU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формами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активности учащихся с избыточной массой тела являются: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 (до 10 мин),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на переменах (до 5 мин),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прогулки на воздухе после уроков (до 1,5 ч),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спокойная прогулка перед сном (до 30 мин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1CB43CA-2BA1-4742-B77B-EC5CF51E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621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6612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избытком массы тела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двигательной активности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избыточной массой тела следует рекомендовать заниматься такими видами спорта, как: коньки, лыжи, плавание, велосипед, пинг-понг, бадминтон; играми,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требующими относительно высокой двигательной активности.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пешие походы, прогулки, игры.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физической нагрузки при спортивных занятиях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педиатром и эндокринологом строго индивидуально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состоянием здоровья и функциональными возможностями подростка.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вредных привычек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свидетельствуют результаты научных исследований, подростки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избыточной массой тела чаще курят и употребляют алкоголь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чем их сверстники с нормальным соотношением роста и веса.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подростковом возрасте, ввиду несовершенства автономной нервной системы, воздействие токсических веществ (при употреблении алкоголя, курении) ведет к формированию эндокринной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B6172C0-5A96-4B16-8DB4-7D57CE95A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88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важное значение для формирования здоровья детей имеют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факторы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их длительным воздействием на растущий организм в течение всего периода обучения в школе.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факторам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психоэмоциональный дискомфорт;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стресс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нерациональное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 и др.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воздействие этих факторов формирует 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</a:t>
            </a:r>
            <a:r>
              <a:rPr lang="ru-RU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и заболевания (нарушения зрения и осанки, деформации позвоночника и стопы, нарушения физического развития, заболевания органов пищеварения и др.).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негативного влияния указанных факторов в образовательных учреждениях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профилактике </a:t>
            </a:r>
            <a:r>
              <a:rPr lang="ru-RU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функциональных нарушений и заболеваний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670371B-F494-409E-B883-2E2F1EA5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31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РЕФРАКЦИОННЫХ</a:t>
            </a:r>
            <a:b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ГЛАЗ У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глаза и его придаточного аппарата находятся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третьем месте в структуре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всей заболеваемости детей и составляют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9,2%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населения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забывать, что,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ВОЗ, 27%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 по зрению имеют инвалидность из-за близорукости.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половины всех случаев патологии глаза и придаточного аппарата составляет миопия, распространенность которой среди учащихся образовательных учреждений достигает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25-30%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Заболеваемость миопией детей в возрасте от 0 до 14 лет за последние 10 лет существенно выросла.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зрения, преимущественно близорукость (миопия), часто выявляются у учащихся, особенно с возрастом. В 1-м классе легкая степень миопии отмечается у каждого пятого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20%)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5-м классе – у каждого третьего </a:t>
            </a:r>
            <a:r>
              <a:rPr lang="ru-RU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33%),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старших классах – практически у каждого второго учащегося </a:t>
            </a:r>
            <a:r>
              <a:rPr lang="ru-RU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50%).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тяжести миопии также возрастает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слабой у учеников начальных классов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средней и даже высокой степени у старшеклассников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04626CF-94EA-48FA-8224-721DCCC1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91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РЕФРАКЦИОННЫХ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ГЛАЗ У УЧАЩИХСЯ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2366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скрининг-тестирования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которую должна осуществлять в отношении всех учащихся ежегодно медицинская сестра образовательного учреждения, значительное место отведено тестам, направленным на выявление нарушений зрения: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остроты зрения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исследованием остроты зрения вдаль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вблизи.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(склонности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близорукости) с помощью теста Малиновского.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нарушений бинокулярного зрения с помощью теста Рейнеке.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скрытого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косоглазия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91759C-893B-46ED-9D10-1FD02264B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98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РЕФРАКЦИОННЫХ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ГЛАЗ У УЧАЩИХСЯ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789" y="1074131"/>
            <a:ext cx="8591691" cy="58112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остроты зрения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остроты зрения вдаль.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применяют таблицы с детскими картинками, у школьников – таблицы в различных приборах для исследования остроты зрения (аппарат Рота – с таблицами Сивцева-Головина или с кольцами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Ландольта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остроты зрения вблизи.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книгу, учебник или прибор определения зрения вблизи (ПОЗБ-1). Предъявляется шрифт № 4 (острота зрения 0,7) на расстоянии 33 см каждому глазу в отдельности, а затем обоим глазам. Если ребенок не может прочесть текст одним из глаз – нужна консультации врача-офтальмолога.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2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предмиопии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теста Малиновского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выявляет среди детей с нормальной остротой зрения тех, кто имеет спазм аккомодации,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более сильную рефракцию, чем средние возрастные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02DF34-2263-45FA-95BD-957530321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08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77809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УЧАЩИХСЯ, СТРАДАЮЩИХ МИОПИЕЙ</a:t>
            </a:r>
            <a:endParaRPr lang="ru-RU" sz="28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Прогрессирование миопии, даже невысоких степеней, является серьезным заболеванием, поэтому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своевременное назначение очков для дали и для работы вблизи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цели хорошо использовать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бифокальные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сферопризматические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очки (БСПО)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были предложены в 1953 году врачом-офтальмологом Утехиной Е.В. и оптиком Утехиным Ю.А.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Предотвращает прогрессирование миопии организация лечебной физкультуры для детей с неосложненной миопией. В качестве специальной гимнастики для глаз для младших школьников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миопией могут служить упражнения, разработанные офтальмологами.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принцип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гимнастики –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на удаление текста от глаз.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комплекс рекомендаций, направленных на предотвращение прогрессирования миопии, входят: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зрительных нагрузок за полчаса до сна, т. к. доказано, что спазм аккомодации во время сна не проходит;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поливитаминов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Юникап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Витрум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Ундевит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препаратов черники, таких как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Мертилине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форте»,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Наросан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-черника»,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Стрикс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отечественный препарат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Миртикам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комплексных профилактических и оздоровительных мероприятий обеспечивает нормализацию зрения у 1/3 детей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предупреждение прогрессирования процесса у остальных учащихся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предмиопией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 детей с миопией до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диоптрии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B43F85-0134-4393-A351-E9F72E0FF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91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344816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УЧАЩИХСЯ, СТРАДАЮЩИХ МИ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ОПИЕЙ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сложных случаях для лечения миопии и других нарушений зрения учащегося следует направлять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Центры коррекции и реабилитации зрения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успешно применяются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аппаратные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лечения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предотвращения прогрессирования патологии. С помощью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приборов «Лазер-</a:t>
            </a:r>
            <a:r>
              <a:rPr lang="ru-RU" sz="1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Спекл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«АСИР» (</a:t>
            </a:r>
            <a:r>
              <a:rPr lang="ru-RU" sz="1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цветолечение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«МАКС», «Панорама», а также вибромассажа, компьютерных программ и тренировок по А.И. </a:t>
            </a:r>
            <a:r>
              <a:rPr lang="ru-RU" sz="1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Дашевскому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положительное воздействие на функциональные возможности зрительного анализатора.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Оптико-рефлекторные тренировки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лечебного конвейера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(10-дневные циклы)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вибромассаж</a:t>
            </a:r>
            <a:endParaRPr lang="ru-RU" sz="1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макулостимуляция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«лазер-</a:t>
            </a:r>
            <a:r>
              <a:rPr lang="ru-RU" sz="1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спекл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офтальмотерапевтический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лазерный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стимулирующийсетчатку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спекл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-структурами лазерного излучения.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тренировочные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спазмах аккомодации назначаются общеизвестные тренировки аккомодации и конвергенции отрицательными линзами и призмами по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Дашевскому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Аветисову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Мац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0677FD8-311A-40FE-958D-597EE145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23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04" y="346646"/>
            <a:ext cx="8686800" cy="99412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учащихся с рефракционными</a:t>
            </a:r>
            <a:b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 глаз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 fontScale="62500" lnSpcReduction="20000"/>
          </a:bodyPr>
          <a:lstStyle/>
          <a:p>
            <a:pPr algn="just"/>
            <a:endParaRPr lang="ru-RU" dirty="0"/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основных требований профилактики нарушений зрения является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систематических профилактических диспансерных осмотров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воспитанников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врачом-офтальмологом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реже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раза в год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профилактическим мероприятиям,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предотвращающим прогрессирование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нарушений зрения, следует относить: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учебников и книг, имеющих хорошее качество оформления, соответствующее санитарным нормам и правилам;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санитарно-гигиенических условий обучения;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занятий учащихся с отдыхом;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гимнастики для глаз в образовательном учреждении и дома;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правильной позой учащихся во время занятий;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систематических прогулок и игр на свежем воздухе;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гармоничное физическое развитие детей и подростков;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рационального питания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5DD7C60-8EBF-4105-8BD0-3E3184A7E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78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И ЗАБОЛЕВАНИЙ СИСТЕМЫ ПИЩЕВАРЕНИЯ 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формы функциональных расстройств и многие хронические заболевания системы пищеварения относятся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психосоматическим или биосоциальным нарушениям здоровья.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Психотравмирующие и стрессовые ситуации в школе и/или в семье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реализуются в виде патологии желудочно-кишечного тракта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конца 80-х годов прошлого века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органов пищеварения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эндокринная патология и нарушения обмена веществ, анемии, нарушения костно-мышечной системы, нервно-психические расстройства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занимают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лидирующее положение в структуре детской заболеваемости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результатам профилактических осмотров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BC9150-628D-4459-B6C3-02DB91F25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41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888" y="332656"/>
            <a:ext cx="8367583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АЛИМЕНТАРНО-ДЕФИЦИТНЫХ СОСТОЯНИЙ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38312"/>
            <a:ext cx="8229600" cy="5218038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прописанного терапевтического лечения с применением лечебного (диетического) питания.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ожирением и избыточной массой тела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оздоровления таких детей являются: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двигательной активности,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рационального (ограниченного) питания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организма.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рационального питания учащихся дома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семье)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питании учащихся с нарушениями здоровья родителям целесообразно использовать продукты с повышенной биологической ценностью, а также продукты, обладающие свойствами, благотворно влияющими на здоровье, рост и развитие детей и подростков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эубиотики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продукты, содержащие биологически активные добавки из группы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нутрицевтиков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продукты, обогащенные незаменимыми пищевыми веществами, и др.).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 учащихся с дефицитом массы тела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питание детей с дефицитом массы тела необходимо также включать продукты, обогащенные недостающими микронутриентами (витаминами и минералами), осуществлять фитотерапию.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2C92162-DBA9-41A5-AEC1-E07D79CF9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37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И ЗАБОЛЕВАНИЙ СИСТЕМЫ ПИЩЕВАРЕНИЯ</a:t>
            </a: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52" y="1196752"/>
            <a:ext cx="8579296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здорового питания</a:t>
            </a:r>
          </a:p>
          <a:p>
            <a:pPr mar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рациона питания учащихся должны соблюдаться принципы адекватного, рационального, сбалансированного, щадящего питания, а именно: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потребности детей в </a:t>
            </a: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 веществах и энергии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т. ч. в макро- (белки, жиры, углеводы) и микронутриентах (витамины, микроэлементы и др.) в соответствии с возрастными физиологическими потребностями;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рациона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пищевым веществам, в т. ч. по аминокислотному составу белков,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жирно-кислотному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 жиров, обеспеченности углеводами (разных классов), витаминов, макро- и микроэлементов;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</a:t>
            </a: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рациона (достаточного ассортимента продуктов и различных способов кулинарной обработки);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(кулинарная) обработка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продуктов, обеспечивающая высокие вкусовые качества кулинарной продукции и сохранность пищевой ценности всех продуктов;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из рациона продуктов и блюд, обладающих </a:t>
            </a: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раздражающими,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экстрактивными свойствами, а также продуктов, провоцирующие ухудшение здоровья у детей и подростков с хроническими заболеваниями (вне стадии обострения);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индивидуальных особенностей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(в том числе непереносимости ими отдельных видов пищевых продуктов или блюд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4830B3B-2776-437B-8A49-D7864C923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743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И ЗАБОЛЕВАНИЙ СИСТЕМЫ ПИЩЕВАРЕНИЯ</a:t>
            </a: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адекватного режима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1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образовательных учреждений требуется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4-5-разовый прием пищи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дня в зависимости от возраста, умственной и физической нагрузки. В первую половину дня следует использовать продукты, богатые животным белком, а на ужин – молочно-растительные продукты.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Двухразовое питание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организацию завтрака и обеда, а при организации учебного процесса во 2-ю смену – обеда и полдника.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таком режиме питания предполагается,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учащиеся в первую смену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7:30 – 8:30 должны получать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 дома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уходом в школу, в 11:00 – 12:00 – горячий завтрак в школе, в 14:30 – 15:30 – после окончания занятий –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 в школе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(обязательно для учащихся групп продленного дня) или дома, а в 19:00 – 19:30 – ужин дома.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(воспитанников) образовательных учреждений с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круглосуточным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пребыванием организуется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4-5-разовое питание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возраста и состояния здоровья.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адекватного полноценного рациона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Витаминопрофилактика</a:t>
            </a:r>
            <a:endParaRPr lang="ru-RU" sz="1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0F3FBD3-9853-4B88-8CD1-C3AA2C01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84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3939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ОЗДОРОВИТЕЛЬНОЙ РАБОТЫ В ОО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профилактика и оздоровление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нарушениями и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костно-мышечной системы;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рефракционными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пищеварения. Коррекция алиментарно-дефицитных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состояний;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отклонениями сердечно-сосудистой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острыми респираторными инфекциями и их оздоровление.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и заболеваний учащихся должны реализовываться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учебных занятий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4F1A8EE-6D91-4AF2-B064-90B7754D6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10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ДИАГНОСТИКА, ПРОФИЛАКТИКА И ОЗДОРОВЛЕНИЕ УЧАЩИХСЯ С ФУНКЦИОНАЛЬНЫМИ ОТКЛОНЕНИЯМИ</a:t>
            </a:r>
            <a:b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 СИСТЕМЫ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встречаемости функциональных отклонений сердечно-сосудистой системы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резко возрастает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35% до 85-90% у школьников в 3-4-м классе, что обусловлено влиянием негативных факторов школьной среды и особенностями процессов роста и развития органов кровообращения.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 отклонений, например, артериального давления (артериальной гипертензии и гипотензии) значительную роль играют такие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нарушения физического развития (избыточная масса тела, дефицит), хроническое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-эмоциональное напряжение, курение, употребление алкоголя, нерациональное питание, низкая физическая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F3997F-58D8-4520-9C2B-B9521FE0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61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ФУНКЦИОНАЛЬНЫХ ОТКЛОНЕНИЙ</a:t>
            </a:r>
            <a:b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 СИСТЕМЫ У УЧАЩИХСЯ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19"/>
            <a:ext cx="8712968" cy="58127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оценка артериального давления у детей</a:t>
            </a:r>
            <a:endParaRPr lang="ru-RU" sz="2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Нормальное артериальное давление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определяется, когда значения САД и ДАД находятся в пределах 10-89-го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процентиля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кривой распределения АД в популяции для соответствующего возраста и пола.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нормальное АД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(пограничная артериальная гипертензия)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при значениях САД и/или ДАД, уровень которых находится в пределах 90-94-го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процентиля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Определение «высокого нормального АД» необходимо для выделения группы риска формирования артериальной гипертонии (ВОЗ,1999).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Артериальная гипертензия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диагностируется в тех случаях, когда средний уровень САД и/или ДАД, рассчитанный на основании трех отдельных измерений, равен или превышает 95-й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процентиль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кривой распределения АД для данного возраста и пола.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нижний предел нормального АД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принимаются значения 10-го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процентиля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распределения САД и ДАД.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Артериальная гипотензия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диагностируется в том случае, когда значения САД и ДАД находятся ниже 5-го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процентиля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распределения АД для данного возраста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C949279-A830-4503-98B3-D9B4FAD4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930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ФУНКЦИОНАЛЬНЫХ ОТКЛОНЕНИЙ</a:t>
            </a:r>
            <a:b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 СИСТЕМЫ У УЧАЩИХСЯ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5"/>
            <a:ext cx="8363272" cy="566873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артериального давления </a:t>
            </a:r>
            <a:endParaRPr lang="ru-RU" sz="22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АД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обязательное определение степени полового созревания.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Следует учитывать, что половое созревание является мощным фактором, значительно влияющим на показатели физического развития и уровень АД.</a:t>
            </a:r>
          </a:p>
          <a:p>
            <a:pPr marL="0" indent="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Подростки, у которых половое созревание сопровождается интенсивным приростом массы и длины тела, имеют уровни АД, иногда превышающие нормальные показатели. Различия по систолическому артериальному давлению могут достигать в среднем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11-15 мм рт. ст.,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диастолическому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9-10 мм рт. ст.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периода нейроэндокринной перестройки организма у таких подростков сопровождается нормализацией АД.</a:t>
            </a:r>
          </a:p>
          <a:p>
            <a:pPr marL="0" indent="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ускоренным половым созреванием (опережение составляет 1 год и более)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замедленным (отставание составляет 1 год и более) оценка АД </a:t>
            </a:r>
            <a:r>
              <a:rPr lang="ru-RU" sz="2100" b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соответствии с биологическим возрастом. </a:t>
            </a:r>
          </a:p>
          <a:p>
            <a:pPr marL="0" indent="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современных подростков отмечается  значительный процент лиц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замедленным половым созреванием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необходимо учитывать при последующих осмотрах, так как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«скачок» в развитии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этих подростков, с характерным для этого периода изменением гемодинамики, наступает </a:t>
            </a:r>
            <a:r>
              <a:rPr lang="ru-RU" sz="2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позже календарного возраста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F3A85D2-5DAF-42C3-B015-18B4534C5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184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211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ФУНКЦИОНАЛЬНЫХ ОТКЛОНЕНИЙ</a:t>
            </a:r>
            <a:b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 СИСТЕМЫ У УЧАЩИХСЯ</a:t>
            </a:r>
            <a:endParaRPr lang="ru-RU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19"/>
            <a:ext cx="8424936" cy="581275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артериального давления </a:t>
            </a:r>
            <a:endParaRPr lang="ru-RU" sz="22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случаях повышенного АД необходимо исключить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симптоматическую артериальную гипертензию.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Суточное </a:t>
            </a:r>
            <a:r>
              <a:rPr lang="ru-RU" sz="2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мониторирование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артериального давления у детей и 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величине суточного индекса (СИ) выделяют 4 группы подростков: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Нормальная (оптимальная)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ночного снижения АД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dippers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 10-20%.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степень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АД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non-dippers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0 &lt; СИ&lt;10.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степень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ночного снижения АД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over-dippers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 &gt; 20%.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Устойчивое повышение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ночного АД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night-peakers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СИ &lt;0.</a:t>
            </a:r>
          </a:p>
          <a:p>
            <a:pPr marL="0" indent="0" algn="ctr">
              <a:buNone/>
            </a:pPr>
            <a:r>
              <a:rPr lang="ru-RU" sz="2200" b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динамического наблюдения за детьми с отклонениями уровня артериального давления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подростки, у которых выявлены отклонения в уровнях АД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под динамическим наблюдением педиатра, а также врача образовательного учреждения. Повторно они должны быть осмотрены дважды в течение месяца с интервалом 2 недели.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9B5A1BB-66CF-4847-B83D-2F64261D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49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 ФУНКЦИОНАЛЬНЫМИ ОТКЛОНЕНИЯМИ СЕРДЕЧНО-СОСУДИСТОЙ СИСТЕМЫ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524" y="1237414"/>
            <a:ext cx="8568952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оздоровлении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нуждаются дети и подростки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артериальной гипотензией, с «высоким нормальным АД» (пограничной артериальной гипертензией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лица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артериальной гипертензией I степени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которых при отсутствии эффекта оздоровления в течение 6-12 месяцев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назначают медикаментозную терапию.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подростков с артериальной гипертензией II степени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мероприятия проводят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фоне терапевтического лечения.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уменьшения хронического психоэмоционального напряжения учащихся медперсонал ОУ должен осуществлять: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контроль за организацией учебного процесса;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режимом дня учащихся (длительность ночного сна, прогулок на свежем воздухе, приготовления домашних заданий и занятий вне школы);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выявлять и проводить коррекцию школьной психологической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оптимизацию физической активности;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правильно сбалансированного питания и его режим;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массажа, фитотерапии, физиотерапевтических и водных процедур (по возможности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F0E825-00E9-4AB1-927E-341BEA86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54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86409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УЧАЩИХСЯ С ЧАСТЫМИ ОСТРЫМИ РЕСПИРАТОРНЫМИ ИНФЕКЦИЯМИ</a:t>
            </a:r>
            <a:endParaRPr lang="ru-RU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400" y="908720"/>
            <a:ext cx="8735888" cy="59492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МЗ РФ в России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на 100 тыс. детского населения регистрируются до 65-72 тысяч случаев острых респираторных инфекций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(ОРИ), что значительно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показатель заболеваемости ОРИ у взрослых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роль в формировании высокого уровня детской заболеваемости респираторными инфекциями принадлежит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контингенту часто болеющих детей (ЧБД),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который в зависимости от возраста, эпидемиологических и социальных условий может составлять от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до 25%.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болеющие дети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нозологическая форма и не диагноз, а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диспансерного наблюдения.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Наибольшее число часто болеющих детей выявляется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и дошкольном возрасте, составляя от 75% до 50%.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Отечественные педиатры относят детей в группу ЧБД на основании критериев, предложенных В. Ю. Альбицким и А.А. Барановым (1986):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рождения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года – 4 и более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эпизодов ОРИ в год;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1-3 года – 6 и более;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 лет – 5 и более;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возраста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болеющих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и более раз в год,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относить 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болеющим (ЧБД).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9653AA0-DB6E-4D6F-A8DC-A8B6A0B7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103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УЧАЩИХСЯ С ЧАСТЫМИ ОСТРЫМИ РЕСПИРАТОРНЫМИ ИНФЕКЦИЯМИ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показателей заболеваемости учащихся проводится </a:t>
            </a:r>
            <a:r>
              <a:rPr lang="ru-RU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учебного года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случаев заболеваний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детей, находящихся под наблюдением, за учебный год, т. е. с 1 сентября по 31 мая;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количества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дней, пропущенных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в связи с заболеваниями;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продолжительности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случая заболевания;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детей,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болеющих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 и более раз в течение учебного года);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детей,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болевших ни разу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учебного года («индекс здоровья»).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C31E872-2CA6-44F9-AA45-12CF0E7E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357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ЧАСТЫМИ ОСТРЫМИ РЕСПИРАТОРНЫМИ ИНФЕКЦИЯМИ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20267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Щадящий режим дня.</a:t>
            </a:r>
            <a:r>
              <a:rPr lang="en-US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Щадящий режим дня и оздоровительные мероприятия следует назначать учащимся, перенесшим ОРВИ в среднетяжелой и тяжелой формах, а также детям и подросткам, которые 2-3 и более раз в году перенесли ОРВИ, независимо от тяжести течения заболевания.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учебных занятий в образовательном учреждении.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специальных физических упражнений для оздоровления часто болеющих учащихся.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болеющих детей и подростков (перенесших ОРВИ 4 раза и более в течение последнего календарного года) следует включать в специальную медицинскую группу сроком на 6 месяцев.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домашних учебных занятий учащихся, перенесших ОРВИ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реконвалесценты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всех возрастов должны выполнять домашние задания в несколько приемов с 10-20-минутными перерывами и не превышать существующих нормативов продолжительности занятий (в 1-м классе (со второго полугодия) – до 1 часа; во 2-м классе – до 1,5 часа; в 3-4-м классах – до 2 часов; в 5-6-м классах – до 2,5 часа; в 7-8-м классах – до 3 часов; в 9-11-м классах – до 4 часов в день).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 домашних уроков должен особенно строго соблюдаться в течение 2-3 недель после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B4A0515-81B0-4278-8BEE-00C2FF4C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58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ЧАСТЫМИ ОСТРЫМИ РЕСПИРАТОРНЫМИ ИНФЕКЦИЯМИ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1"/>
            <a:ext cx="8075240" cy="55247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досуга учащихся, перенесших ОРВИ.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распространенность гипоксии среди детей-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реконвалесцентов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необходима организация отдыха учащихся на свежем воздухе достаточной продолжительности –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3,5 часа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6-10 лет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часов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для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подростков.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после перенесенной ребенком респираторной инфекции родителям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исключить из режима дня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элементы досуга детей, связанные с большой физической и/или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психоэмоциональной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нагрузкой – туристические походы, увеселительные поездки, посещения гостей и др.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первых 2 недель продолжительность просмотров телевизионных передач учащимися не должна превышать 60 минут в день.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учащихся, перенесших ОРВИ.</a:t>
            </a:r>
            <a:r>
              <a:rPr lang="en-US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оздоровления учащихся, часто и длительно болеющих респираторными вирусными инфекциями, целесообразно 4-5-разовое питание, а также дополнительные белковые завтраки с употреблением продуктов, содержащих белки животного и растительного происхождения (мясные, молочные, рыбные, злаковые блюда, овощи, фрукты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A775A26-FF11-491A-BD5B-C5B1F30E3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526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ПРОСТУДНЫХ ЗАБОЛЕВАНИЙ 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684" y="1045245"/>
            <a:ext cx="8795320" cy="5311105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Медико-санитарный контроль за санитарным состоянием ОО, организация и проведение своевременной иммунизации учащихся, раннее выявление учащихся с признаками ОРВИ с удалением их из коллективов ОО на время заболевания.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строгого учета причин пропусков занятий с подтверждением их достоверности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своевременным и полным проведением карантинных, противоэпидемических и дезинфекционных мероприятий в ОО в период эпидемиологических подъемов инфекционной заболеваемости.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контроль за параметрами микроклимата в ОО и режимами проветривания основных и вспомогательных помещений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двигательной активности, увеличение числа занятий и перемен на свежем воздухе (в соответствующей сезону одежде) в ОО и прогулок в условиях открытой атмосферы в домашних условиях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полноценного питания в ОО и в семьях учащихся и воспитанников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витаминизация пищи учащихся в ОО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Облучатель-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фитомодулей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6E2C1ED-6154-467E-A272-D28D37BF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33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И ЗАБОЛЕВАНИЙ 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КОСТНО-МЫШЕЧНОЙ СИСТЕМЫ У УЧАЩИХСЯ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54770"/>
            <a:ext cx="8229600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профилактических медицинских осмотров учащихся образовательных учреждений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свидетельствуют о наиболее высокой распространенности функциональных отклонений и хронических заболеваний костно-мышечной системы.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встречаемости функциональных нарушений у детей в возрасте до 10 лет составляет 65-75%, у младших подростков 10-14 лет – 80-90%, а у старших подростков – 45-50%.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Распространенность хронических заболеваний костно-мышечной системы, в 4-6 раз меньшая по сравнению с распространенностью функциональных расстройств, также занимает ведущее место в структуре хронической патологии детей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9293374-60A9-429E-90F2-D94DAEE8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01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88832" cy="85010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И ЗАБОЛЕВАНИЙ УЧАЩИХСЯ В ПРОЦЕССЕ УЧЕБНЫХ ЗАНЯТИЙ 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15959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Особого внимания заслуживают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нервно-психические расстройства,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в настоящее время отмечаются у 50-75% школьников и проявляются головными болями, повышенной утомляемостью, раздражительностью, сниженной работоспособностью, нарушениями внимания и сна.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состоит в применении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скрининг-тесто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(Н.А. Ананьевой, Г.Н. Гончаровой  и др.,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Филлипса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проч.) для выявления детей с симптомами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-вегетативных нарушений, с нарушением динамики адаптации к условиям обучения, и последующим подтверждением наличия функциональных нарушений специалистами школьной психологической службы, детскими неврологами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3BC4885-3783-47A4-95CF-A54302DD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09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6613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И ЗАБОЛЕВАНИЙ УЧАЩИХСЯ В ПРОЦЕССЕ УЧЕБНЫХ ЗАНЯТИЙ </a:t>
            </a:r>
            <a:endParaRPr lang="ru-RU" sz="2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8003232" cy="53086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состоит в организации </a:t>
            </a:r>
            <a:r>
              <a:rPr lang="ru-RU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подхода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каждому ребенку и подростку в процессе учебных занятий, в выявлении причин нарушения адаптации к требованиям учебного процесса,  в нормализации условий обучения (приведение их в соответствие с гигиеническими требованиями), режима труда и отдыха, в организации рационального  и сбалансированного питания, в повышении доли активного отдыха в режиме дня учащихся и воспитанников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9F0A3B-8DA6-4222-955B-23B05C09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902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ОЗДОРОВЛЕНИЯ</a:t>
            </a:r>
            <a:endParaRPr lang="ru-RU" sz="2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10754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оздоровления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основании анализа данных медицинских осмотров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начале и конце оздоровительной смены: впервые 2-3 дня после заезда и за 2-3 дня до окончания смены.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оздоровления будет свидетельствовать положительная динамика показателей за период смены.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критериев оценки эффективности оздоровления детей используются данные динамики показателей: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функционального состояния организма,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подготовленности,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 детей за период смены.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метода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динамики показателей применяется система баллов: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(улучшение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</a:t>
            </a:r>
            <a:r>
              <a:rPr lang="ru-RU" sz="31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 балла, отсутствие динамики – 1 балл, отрицательная динамика (ухудшение) – 0 баллов.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BDB3C53-D7DB-4CEB-97C8-CCF8D202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556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63272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85392"/>
            <a:ext cx="8229600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физического развития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длину и массу тела для определения уровня физического развития – нормальное физическое развитие (НФР), дефицит массы тела (ДМТ), избыточная масса тела (ИМТ).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проводят по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 стандартам физического развития.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будет считаться эффективным (2 балла) в том случае, когда у детей с дефицитом массы тела к концу смены вес увеличится; у детей с избыточной массой тела – вес уменьшится, а у детей с НФР изменение веса тела не приведет к изменению уровня физического развития.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09D8932-4311-4788-BE48-89D12C1E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76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356" y="333917"/>
            <a:ext cx="8507288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356" y="1255332"/>
            <a:ext cx="8507288" cy="547260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tabLst>
                <a:tab pos="8077200" algn="l"/>
              </a:tabLst>
            </a:pP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функционального состояния</a:t>
            </a:r>
          </a:p>
          <a:p>
            <a:pPr marL="0" indent="0" algn="just">
              <a:buNone/>
              <a:tabLst>
                <a:tab pos="8077200" algn="l"/>
              </a:tabLst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артериальное давление (САД/ДАД), частоту сердечных сокращений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1 минуту 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(ЧСС),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жизненную емкость легких (ЖЕЛ).</a:t>
            </a:r>
          </a:p>
          <a:p>
            <a:pPr marL="0" indent="0" algn="just">
              <a:buNone/>
              <a:tabLst>
                <a:tab pos="8077200" algn="l"/>
              </a:tabLst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функционального состояния сердечно-сосудистой системы рассчитывается индекс «двойное произведение»: </a:t>
            </a:r>
          </a:p>
          <a:p>
            <a:pPr marL="0" indent="0" algn="ctr">
              <a:buNone/>
              <a:tabLst>
                <a:tab pos="8077200" algn="l"/>
              </a:tabLst>
            </a:pP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ДП= ЧСС×САД/100.</a:t>
            </a:r>
          </a:p>
          <a:p>
            <a:pPr marL="0" indent="0" algn="just">
              <a:buNone/>
              <a:tabLst>
                <a:tab pos="8077200" algn="l"/>
              </a:tabLst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будет считаться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когда показатель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концу смены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уменьшится (2 балла). </a:t>
            </a:r>
            <a:endParaRPr lang="ru-RU" sz="34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8077200" algn="l"/>
              </a:tabLst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ДП-показателя – это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отрицательная динамика (0 баллов</a:t>
            </a:r>
            <a:r>
              <a:rPr lang="ru-RU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динамики –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балл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  <a:tabLst>
                <a:tab pos="8077200" algn="l"/>
              </a:tabLst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оздоровление будет считаться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случае, когда к концу смены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исходное значение ЖЕЛ увеличится на 100 мл и более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будет свидетельствовать об улучшении функционального состояния 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балла</a:t>
            </a:r>
            <a:r>
              <a:rPr lang="ru-RU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 динамикой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считаться </a:t>
            </a: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исходного значения ЖЕЛ на 100 мл и более (0 баллов)</a:t>
            </a:r>
            <a:r>
              <a:rPr lang="ru-RU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Показатели, не удовлетворяющие данным требованиям, следует рассматривать как отсутствие динамики (1 балл).</a:t>
            </a:r>
          </a:p>
          <a:p>
            <a:pPr>
              <a:tabLst>
                <a:tab pos="8077200" algn="l"/>
              </a:tabLst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46356D-A77F-4339-AAA0-AF7E983B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262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3343"/>
            <a:ext cx="8496944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 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48867"/>
            <a:ext cx="8229600" cy="470041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физической подготовленности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показатели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кистевая динамометрия,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прыжок в длину с места,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 на 30 метров,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мальчиков - подтягивание на перекладине,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девочек – подъем туловища в сед за 30 секунд («качание пресса»).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«Кистевая динамометрия».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динамометрии на 1 кг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считается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 динамикой (2 балла)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силы мышц на 1 кг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считается отрицательной динамикой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 баллов).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Данные, не удовлетворяющие вышеуказанным требованиям, следует расценивать как отсутствие динамики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балл).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1D13CB-48A2-45C4-8B72-A6F4207B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49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12704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 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648" y="1124744"/>
            <a:ext cx="8229600" cy="547260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физической </a:t>
            </a:r>
            <a:r>
              <a:rPr lang="ru-RU" sz="3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</a:t>
            </a:r>
          </a:p>
          <a:p>
            <a:pPr marL="0" indent="0" algn="just">
              <a:buNone/>
            </a:pPr>
            <a:endParaRPr lang="ru-RU" sz="3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«Прыжок в длину с места».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 концу смены длины прыжка считается положительной динамикой показателя (2 балла), уменьшение – отрицательной динамикой (0 баллов); отсутствие динамики (1 балл).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«Бег на 30 метров».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времени бега к концу смены расценивается как положительная динамика (2 балла), увеличение времени – как отрицательная (0 баллов). Отсутствие динамики (1 балл).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«Подтягивание на перекладине».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числа подтягиваний к концу смены расценивается как положительная динамика (2 балла), уменьшение числа подтягиваний – как отрицательная динамика (0 баллов), число подтягиваний остается таким же, как в начале смены – отсутствие динамики (1 балл).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«Качание пресса».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подъемов в сед за 30 секунд расценивается как положительная динамика (2 балла), уменьшение – как отрицательная динамика (0 баллов), без изменений – отсутствие динамики (1 балл).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0DD4981-0AAD-466E-8499-6EA1CB1E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151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85392"/>
            <a:ext cx="822960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заболеваемости за период смены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(«+») острого заболевания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и/или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обострения хронических болезней за период смены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как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отрицательная динамика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оценивается в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баллов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острой заболеваемости и обострений хронических болезней – 2 балла.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оздоровления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суммы баллов всех показателей: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выраженный оздоровительный эффект – 12-16 баллов;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слабый оздоровительный эффект – 8-11 баллов;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оздоровительного эффекта – 0-7 баллов</a:t>
            </a:r>
            <a:r>
              <a:rPr lang="ru-RU" sz="2400" dirty="0"/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9236338-8ECB-466C-B271-A364E02D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596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87810"/>
            <a:ext cx="8229600" cy="12241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4E7DF26-6494-4B2E-B1D3-CF9C44DE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3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НАРУШЕНИЙ И ЗАБОЛЕВАНИЙ 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КОСТНО-МЫШЕЧНОЙ СИСТЕМЫ У УЧАЩИХСЯ 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34137"/>
            <a:ext cx="8229600" cy="514116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осанки выявляются визуальным методом с использованием модифицированного </a:t>
            </a:r>
            <a:r>
              <a:rPr lang="ru-RU" sz="3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теста Е. Рутковской. </a:t>
            </a:r>
          </a:p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Зная особенности нормальной осанки детей обследуемого возраста, медсестра отмечает ответы на </a:t>
            </a:r>
            <a:r>
              <a:rPr lang="ru-RU" sz="3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вопросов тестовой карты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подчеркивая «ДА» или «НЕТ», используя методику скрининг-теста. </a:t>
            </a:r>
          </a:p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обследования стоп используется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плантограф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подоскоп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продольного плоскостопия проводится по методу </a:t>
            </a:r>
            <a:r>
              <a:rPr lang="ru-RU" sz="3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 </a:t>
            </a:r>
            <a:r>
              <a:rPr lang="ru-RU" sz="35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Яралова-Яралянца</a:t>
            </a:r>
            <a:r>
              <a:rPr lang="ru-RU" sz="3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использовании </a:t>
            </a:r>
            <a:r>
              <a:rPr lang="ru-RU" sz="35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плантографа</a:t>
            </a:r>
            <a:r>
              <a:rPr lang="ru-RU" sz="3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специальной оценке отпечатка стоп - </a:t>
            </a:r>
            <a:r>
              <a:rPr lang="ru-RU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плантограммы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4056F9B-EE45-4D9B-B087-B8A44596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71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32" y="116632"/>
            <a:ext cx="8939336" cy="10801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 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 КОСТНО-МЫШЕЧНОЙ СИСТЕМЫ</a:t>
            </a:r>
            <a:endParaRPr lang="ru-RU" sz="31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детей с нарушениями </a:t>
            </a:r>
            <a:r>
              <a:rPr lang="ru-RU" sz="1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осанки</a:t>
            </a:r>
            <a:endParaRPr lang="ru-RU" sz="1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8288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школьников, имеющих нарушения и заболевания костно-мышечной системы, формируются группы для занятий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коррекционной гимнастикой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группы по возрасту и полу. Для наибольшей эффективности физической реабилитации численность каждой группы должна быть не более 15 школьников.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раза в неделю через 2-3 часа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уроков, не ранее чем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2 часа после приема пищи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коррекционной гимнастики составляет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2,5 месяца с периодичностью 2 раза в год.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коррекционной гимнастике проводятся в спортивном зале школы.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количеству школьников готовятся индивидуальные гимнастические коврики.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курса коррекционной гимнастики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ортопедический осмотр школьников. </a:t>
            </a:r>
            <a:endParaRPr lang="ru-RU" sz="1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стоп, осанки и позвоночника проводится так же как и во время первичного осмотра. Полученные данные вносятся в «Карту оценки состояния костно-мышечной системы школьника»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2EA4D0-17DB-43D7-9B1C-D3110CCB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1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 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 КОСТНО-МЫШЕЧНОЙ СИСТЕМЫ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детей при плоскостопии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рекомендуемые учащимся для профилактики плоскостопия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«каток», «разбойник», «маляр», «сборщик», «художник», «гусеница», «кораблик», «мельница», «серп», «барабанщик», «окно» , «хождение на пятках». </a:t>
            </a:r>
          </a:p>
          <a:p>
            <a:pPr mar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рекомендации для детей и подростков с нарушениями формирования свода стопы (осуществляется в домашних условиях):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дома делать гигиеническую ножную ванну (36-37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°);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выработать походку без сильного разведения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босиком по рыхлой почве,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песку;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чрезмерная ходьба босиком или в обуви с мягкой подошвой (типа резиновых туфель) по утоптанной почве,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асфальту;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находиться в помещении в утепленной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обуви;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лицам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наклонностью к плоскостопию следует избегать продолжительного стояния (особенно с разведенными стопами), переноски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тяжестей.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длительного стояния полезно перенести на некоторое время нагрузку на наружный край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стопы.</a:t>
            </a:r>
          </a:p>
          <a:p>
            <a:pPr marL="0" indent="0"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 рекомендуется производить при появляющемся чувстве утомления в ногах, при неприятных ощущениях в мышцах голени или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стопе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73ECC7F-D3FF-49CE-89D4-526E095B4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216024"/>
          </a:xfrm>
        </p:spPr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29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356" y="260648"/>
            <a:ext cx="8507288" cy="9221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УЧАЩИХСЯ С НАРУШЕНИЯМИ 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 КОСТНО-МЫШЕЧНОЙ СИСТЕМЫ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опорно-двигательного аппарата часто связаны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нарушением метаболизма костной, хрящевой, соединительной ткани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возникают метаболические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остеопатии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дисхондроплазии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несостоятельность соединительной ткани, в основе которых лежат нарушения гомеостаза кальция.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эффективным средством профилактики и коррекции является оптимизация питания.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питанию родителям и подросткам должны учитывать физиологическую суточную потребность растущего организма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минералах, витаминах,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аминокислотах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4E8DF24-7594-471C-8861-83715864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784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1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И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КОСТНО-МЫШЕЧНОЙ СИСТЕМЫ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63272" cy="532859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школы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ученической мебелью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соответствующей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-возрастным особенностям учащихся, ее конструкция и расстановка являются одним из значимых факторов, способствующих сохранению работоспособности учащихся в течение учебного дня, правильному физическому развитию, а также являются профилактикой нарушений осанки и зрения, прогрессирования начальных форм сколиотических деформаций позвоночника у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(парта) и стул должны иметь одинаковый номер (цветовую маркировку).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правильной рабочей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позы;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ученической мебели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видов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ученической мебели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использованием ученической мебели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веса школьных ранцев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ежедневными учебными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комплектами;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сменная обувь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сменной обуви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</a:t>
            </a:r>
            <a:r>
              <a:rPr lang="ru-RU" sz="19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оптимизации двигательного режима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5232BB2-8356-4343-A92A-C3CB4B5C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1CDE-AB29-45F0-9AB3-FF1437AC2356}" type="slidenum">
              <a:rPr lang="ru-RU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03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2395</TotalTime>
  <Words>5761</Words>
  <Application>Microsoft Office PowerPoint</Application>
  <PresentationFormat>Экран (4:3)</PresentationFormat>
  <Paragraphs>391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АКТУАЛЬНОСТЬ</vt:lpstr>
      <vt:lpstr>ОСНОВНЫЕ НАПРАВЛЕНИЯ ОЗДОРОВИТЕЛЬНОЙ РАБОТЫ В ОО</vt:lpstr>
      <vt:lpstr>ДИАГНОСТИКА НАРУШЕНИЙ И ЗАБОЛЕВАНИЙ  КОСТНО-МЫШЕЧНОЙ СИСТЕМЫ У УЧАЩИХСЯ</vt:lpstr>
      <vt:lpstr>ДИАГНОСТИКА НАРУШЕНИЙ И ЗАБОЛЕВАНИЙ  КОСТНО-МЫШЕЧНОЙ СИСТЕМЫ У УЧАЩИХСЯ  </vt:lpstr>
      <vt:lpstr>ОЗДОРОВЛЕНИЕ УЧАЩИХСЯ С НАРУШЕНИЯМИ И ЗАБОЛЕВАНИЯМИ КОСТНО-МЫШЕЧНОЙ СИСТЕМЫ</vt:lpstr>
      <vt:lpstr>ОЗДОРОВЛЕНИЕ УЧАЩИХСЯ С НАРУШЕНИЯМИ И ЗАБОЛЕВАНИЯМИ КОСТНО-МЫШЕЧНОЙ СИСТЕМЫ</vt:lpstr>
      <vt:lpstr>ОЗДОРОВЛЕНИЕ УЧАЩИХСЯ С НАРУШЕНИЯМИ И ЗАБОЛЕВАНИЯМИ КОСТНО-МЫШЕЧНОЙ СИСТЕМЫ</vt:lpstr>
      <vt:lpstr>ПРОФИЛАКТИКА НАРУШЕНИЙ И ЗАБОЛЕВАНИЙ КОСТНО-МЫШЕЧНОЙ СИСТЕМЫ </vt:lpstr>
      <vt:lpstr> ДИАГНОСТИКА НАРУШЕНИЙ ФИЗИЧЕСКОГО РАЗВИТИЯ У УЧАЩИХСЯ</vt:lpstr>
      <vt:lpstr>ДИАГНОСТИКА НАРУШЕНИЙ ФИЗИЧЕСКОГО РАЗВИТИЯ У УЧАЩИХСЯ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ОЗДОРОВЛЕНИЕ УЧАЩИХСЯ С НАРУШЕНИЯМИ ФИЗИЧЕСКОГО РАЗВИТИЯ</vt:lpstr>
      <vt:lpstr>ДИАГНОСТИКА РЕФРАКЦИОННЫХ ЗАБОЛЕВАНИЙ ГЛАЗ У УЧАЩИХСЯ</vt:lpstr>
      <vt:lpstr>ДИАГНОСТИКА РЕФРАКЦИОННЫХ ЗАБОЛЕВАНИЙ ГЛАЗ У УЧАЩИХСЯ</vt:lpstr>
      <vt:lpstr>ДИАГНОСТИКА РЕФРАКЦИОННЫХ ЗАБОЛЕВАНИЙ ГЛАЗ У УЧАЩИХСЯ</vt:lpstr>
      <vt:lpstr>ОЗДОРОВЛЕНИЕ УЧАЩИХСЯ, СТРАДАЮЩИХ МИОПИЕЙ</vt:lpstr>
      <vt:lpstr>ОЗДОРОВЛЕНИЕ УЧАЩИХСЯ, СТРАДАЮЩИХ МИОПИЕЙ </vt:lpstr>
      <vt:lpstr>Профилактика учащихся с рефракционными заболеваниями глаз </vt:lpstr>
      <vt:lpstr>ДИАГНОСТИКА НАРУШЕНИЙ И ЗАБОЛЕВАНИЙ СИСТЕМЫ ПИЩЕВАРЕНИЯ </vt:lpstr>
      <vt:lpstr>КОРРЕКЦИЯ АЛИМЕНТАРНО-ДЕФИЦИТНЫХ СОСТОЯНИЙ </vt:lpstr>
      <vt:lpstr>ПРОФИЛАКТИКА НАРУШЕНИЙ И ЗАБОЛЕВАНИЙ СИСТЕМЫ ПИЩЕВАРЕНИЯ </vt:lpstr>
      <vt:lpstr>ПРОФИЛАКТИКА НАРУШЕНИЙ И ЗАБОЛЕВАНИЙ СИСТЕМЫ ПИЩЕВАРЕНИЯ </vt:lpstr>
      <vt:lpstr>ДИАГНОСТИКА, ПРОФИЛАКТИКА И ОЗДОРОВЛЕНИЕ УЧАЩИХСЯ С ФУНКЦИОНАЛЬНЫМИ ОТКЛОНЕНИЯМИ СЕРДЕЧНО-СОСУДИСТОЙ СИСТЕМЫ</vt:lpstr>
      <vt:lpstr>ДИАГНОСТИКА ФУНКЦИОНАЛЬНЫХ ОТКЛОНЕНИЙ СЕРДЕЧНО-СОСУДИСТОЙ СИСТЕМЫ У УЧАЩИХСЯ</vt:lpstr>
      <vt:lpstr>ДИАГНОСТИКА ФУНКЦИОНАЛЬНЫХ ОТКЛОНЕНИЙ СЕРДЕЧНО-СОСУДИСТОЙ СИСТЕМЫ У УЧАЩИХСЯ </vt:lpstr>
      <vt:lpstr>ДИАГНОСТИКА ФУНКЦИОНАЛЬНЫХ ОТКЛОНЕНИЙ СЕРДЕЧНО-СОСУДИСТОЙ СИСТЕМЫ У УЧАЩИХСЯ</vt:lpstr>
      <vt:lpstr>ОЗДОРОВЛЕНИЕ УЧАЩИХСЯ С  ФУНКЦИОНАЛЬНЫМИ ОТКЛОНЕНИЯМИ СЕРДЕЧНО-СОСУДИСТОЙ СИСТЕМЫ  </vt:lpstr>
      <vt:lpstr>ВЫЯВЛЕНИЕ УЧАЩИХСЯ С ЧАСТЫМИ ОСТРЫМИ РЕСПИРАТОРНЫМИ ИНФЕКЦИЯМИ</vt:lpstr>
      <vt:lpstr>ВЫЯВЛЕНИЕ УЧАЩИХСЯ С ЧАСТЫМИ ОСТРЫМИ РЕСПИРАТОРНЫМИ ИНФЕКЦИЯМИ</vt:lpstr>
      <vt:lpstr>ОЗДОРОВЛЕНИЕ УЧАЩИХСЯ С ЧАСТЫМИ ОСТРЫМИ РЕСПИРАТОРНЫМИ ИНФЕКЦИЯМИ</vt:lpstr>
      <vt:lpstr>ОЗДОРОВЛЕНИЕ УЧАЩИХСЯ С ЧАСТЫМИ ОСТРЫМИ РЕСПИРАТОРНЫМИ ИНФЕКЦИЯМИ</vt:lpstr>
      <vt:lpstr>ПРОФИЛАКТИКА ПРОСТУДНЫХ ЗАБОЛЕВАНИЙ </vt:lpstr>
      <vt:lpstr>ДИАГНОСТИКА НАРУШЕНИЙ И ЗАБОЛЕВАНИЙ УЧАЩИХСЯ В ПРОЦЕССЕ УЧЕБНЫХ ЗАНЯТИЙ </vt:lpstr>
      <vt:lpstr>ПРОФИЛАКТИКА НАРУШЕНИЙ И ЗАБОЛЕВАНИЙ УЧАЩИХСЯ В ПРОЦЕССЕ УЧЕБНЫХ ЗАНЯТИЙ </vt:lpstr>
      <vt:lpstr>КОМПЛЕКСНАЯ ОЦЕНКА ЭФФЕКТИВНОСТИ ОЗДОРОВЛЕНИЯ</vt:lpstr>
      <vt:lpstr>ПОКАЗАТЕЛИ ЭФФЕКТИВНОСТИ ОЗДОРОВЛЕНИЯ </vt:lpstr>
      <vt:lpstr>ПОКАЗАТЕЛИ ЭФФЕКТИВНОСТИ ОЗДОРОВЛЕНИЯ </vt:lpstr>
      <vt:lpstr>ПОКАЗАТЕЛИ ЭФФЕКТИВНОСТИ ОЗДОРОВЛЕНИЯ </vt:lpstr>
      <vt:lpstr>ПОКАЗАТЕЛИ ЭФФЕКТИВНОСТИ ОЗДОРОВЛЕНИЯ </vt:lpstr>
      <vt:lpstr>ПОКАЗАТЕЛИ ЭФФЕКТИВНОСТИ ОЗДОРОВЛЕНИЯ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Julia</cp:lastModifiedBy>
  <cp:revision>91</cp:revision>
  <dcterms:created xsi:type="dcterms:W3CDTF">2021-02-09T19:01:46Z</dcterms:created>
  <dcterms:modified xsi:type="dcterms:W3CDTF">2026-04-12T08:39:48Z</dcterms:modified>
</cp:coreProperties>
</file>