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68" r:id="rId16"/>
    <p:sldId id="272" r:id="rId17"/>
    <p:sldId id="274" r:id="rId18"/>
    <p:sldId id="273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565C5-47EA-40A2-8230-6038546DB65C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4BEC5-3867-431D-8F82-2134F695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9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8FF7-9BC0-4ADB-AD45-B73E7C8739B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E58D-AE64-4143-B951-ED30544B1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3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8FF7-9BC0-4ADB-AD45-B73E7C8739B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E58D-AE64-4143-B951-ED30544B1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9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8FF7-9BC0-4ADB-AD45-B73E7C8739B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E58D-AE64-4143-B951-ED30544B1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07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8FF7-9BC0-4ADB-AD45-B73E7C8739B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E58D-AE64-4143-B951-ED30544B1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7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8FF7-9BC0-4ADB-AD45-B73E7C8739B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E58D-AE64-4143-B951-ED30544B1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0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8FF7-9BC0-4ADB-AD45-B73E7C8739B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E58D-AE64-4143-B951-ED30544B1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2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8FF7-9BC0-4ADB-AD45-B73E7C8739B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E58D-AE64-4143-B951-ED30544B1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5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8FF7-9BC0-4ADB-AD45-B73E7C8739B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E58D-AE64-4143-B951-ED30544B1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1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8FF7-9BC0-4ADB-AD45-B73E7C8739B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E58D-AE64-4143-B951-ED30544B1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20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8FF7-9BC0-4ADB-AD45-B73E7C8739B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E58D-AE64-4143-B951-ED30544B1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0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8FF7-9BC0-4ADB-AD45-B73E7C8739B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E58D-AE64-4143-B951-ED30544B1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0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28FF7-9BC0-4ADB-AD45-B73E7C8739B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0E58D-AE64-4143-B951-ED30544B1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8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Социальная морфология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6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>
                <a:ea typeface="Calibri"/>
                <a:cs typeface="Calibri"/>
              </a:rPr>
              <a:t>Анализ вертикального расслоения общества отражается в теории стратификации. Термин </a:t>
            </a:r>
            <a:r>
              <a:rPr lang="ru-RU" sz="2000" b="1" dirty="0">
                <a:ea typeface="Calibri"/>
                <a:cs typeface="Calibri"/>
              </a:rPr>
              <a:t>стратификация </a:t>
            </a:r>
            <a:r>
              <a:rPr lang="ru-RU" sz="2000" dirty="0" smtClean="0">
                <a:ea typeface="Calibri"/>
                <a:cs typeface="Calibri"/>
              </a:rPr>
              <a:t> </a:t>
            </a:r>
            <a:r>
              <a:rPr lang="ru-RU" sz="2000" dirty="0">
                <a:ea typeface="Calibri"/>
                <a:cs typeface="Calibri"/>
              </a:rPr>
              <a:t>от латинского  </a:t>
            </a:r>
            <a:r>
              <a:rPr lang="en-US" sz="2000" dirty="0">
                <a:ea typeface="Calibri"/>
                <a:cs typeface="Calibri"/>
              </a:rPr>
              <a:t>stratum</a:t>
            </a:r>
            <a:r>
              <a:rPr lang="ru-RU" sz="2000" dirty="0">
                <a:ea typeface="Calibri"/>
                <a:cs typeface="Calibri"/>
              </a:rPr>
              <a:t> – слой + </a:t>
            </a:r>
            <a:r>
              <a:rPr lang="en-US" sz="2000" dirty="0" err="1">
                <a:ea typeface="Calibri"/>
                <a:cs typeface="Calibri"/>
              </a:rPr>
              <a:t>facio</a:t>
            </a:r>
            <a:r>
              <a:rPr lang="ru-RU" sz="2000" dirty="0">
                <a:ea typeface="Calibri"/>
                <a:cs typeface="Calibri"/>
              </a:rPr>
              <a:t> - </a:t>
            </a:r>
            <a:r>
              <a:rPr lang="ru-RU" sz="2000" dirty="0" smtClean="0">
                <a:ea typeface="Calibri"/>
                <a:cs typeface="Calibri"/>
              </a:rPr>
              <a:t>делать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52928" cy="451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15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 smtClean="0">
                <a:effectLst/>
                <a:latin typeface="Times New Roman"/>
                <a:ea typeface="Calibri"/>
                <a:cs typeface="Calibri"/>
              </a:rPr>
              <a:t>КЛАССЫ СОВРЕМЕННОГО ОБЩЕСТВА</a:t>
            </a:r>
            <a:r>
              <a:rPr lang="ru-RU" sz="1800" dirty="0">
                <a:ea typeface="Calibri"/>
                <a:cs typeface="Calibri"/>
              </a:rPr>
              <a:t/>
            </a:r>
            <a:br>
              <a:rPr lang="ru-RU" sz="1800" dirty="0">
                <a:ea typeface="Calibri"/>
                <a:cs typeface="Calibri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3690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22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i="1" dirty="0">
                <a:ea typeface="Calibri"/>
                <a:cs typeface="Calibri"/>
              </a:rPr>
              <a:t>Средний класс в западной социологии определяется как профессиональные группы неручного труда, находящиеся между высшим и рабочим классами</a:t>
            </a:r>
            <a:r>
              <a:rPr lang="ru-RU" sz="2000" dirty="0">
                <a:ea typeface="Calibri"/>
                <a:cs typeface="Calibri"/>
              </a:rPr>
              <a:t>.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Функции среднего класса: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 создание эталонов социально-экономического и социокультурного поведения;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пополнение государственной казны за счет налогов и внутреннего инвестирования;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снабжение кадрами высокой квалификации;   </a:t>
            </a:r>
            <a:endParaRPr lang="ru-RU" sz="20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с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оциальный контроль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3790643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               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обционизм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то есть ответственность и самостоятельность, способность принимать решения и справляться с возникающими проблемами, а также осознание того, что «никто ничего не сделает вместо тебя».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595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х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арактерные черты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«классического» западного среднего класса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1)посредничество между высшим и низшим классами, снижение уровня напряжённости между ними;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2) поддержание социального порядка в обществе и гарантирование его стабильности;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3) многочисленность;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4) удовлетворенность своим уровнем жизни и нежелание радикальных социальных изменений;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5) формирование и распространение эталонов социокультурного поведения и позитивного отношения к ним низшего класса;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18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813690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894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054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Социальная мобильность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effectLst/>
                <a:latin typeface="Times New Roman"/>
                <a:ea typeface="Calibri"/>
              </a:rPr>
              <a:t>Межпоколенная</a:t>
            </a:r>
            <a:r>
              <a:rPr lang="ru-RU" dirty="0" smtClean="0">
                <a:effectLst/>
                <a:latin typeface="Times New Roman"/>
                <a:ea typeface="Calibri"/>
              </a:rPr>
              <a:t>– </a:t>
            </a:r>
            <a:r>
              <a:rPr lang="ru-RU" i="1" dirty="0" smtClean="0">
                <a:effectLst/>
                <a:latin typeface="Times New Roman"/>
                <a:ea typeface="Calibri"/>
              </a:rPr>
              <a:t>это изменение индивидом или группой своего социального положения относительно другого поколения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effectLst/>
                <a:latin typeface="Times New Roman"/>
                <a:ea typeface="Calibri"/>
              </a:rPr>
              <a:t>Внутрипоколенная</a:t>
            </a:r>
            <a:r>
              <a:rPr lang="ru-RU" sz="2400" b="1" dirty="0" smtClean="0">
                <a:effectLst/>
                <a:latin typeface="Times New Roman"/>
                <a:ea typeface="Calibri"/>
              </a:rPr>
              <a:t> 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– </a:t>
            </a:r>
            <a:r>
              <a:rPr lang="ru-RU" sz="2400" i="1" dirty="0" smtClean="0">
                <a:effectLst/>
                <a:latin typeface="Times New Roman"/>
                <a:ea typeface="Calibri"/>
              </a:rPr>
              <a:t>это изменение социальной позиции внутри одного поколения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0612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ea typeface="Calibri"/>
                <a:cs typeface="Calibri"/>
              </a:rPr>
              <a:t>Социальный лифт </a:t>
            </a:r>
            <a:r>
              <a:rPr lang="ru-RU" sz="2400" dirty="0">
                <a:ea typeface="Calibri"/>
                <a:cs typeface="Calibri"/>
              </a:rPr>
              <a:t>– канал вертикальной мобильности или канал вертикальной циркуляции (по Сорокину), способствует перемещению индивидов по социальной лестнице: вверх или вниз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52928" cy="44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566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Миграция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 –  перемещение, переезд через границы страны, региона мотивированное его стремлением к улучшению условий своей жизни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98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Социальная структура общества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latin typeface="Times New Roman"/>
                <a:ea typeface="Calibri"/>
              </a:rPr>
              <a:t>э</a:t>
            </a:r>
            <a:r>
              <a:rPr lang="ru-RU" i="1" dirty="0" smtClean="0">
                <a:effectLst/>
                <a:latin typeface="Times New Roman"/>
                <a:ea typeface="Calibri"/>
              </a:rPr>
              <a:t>то совокупность взаимосвязанных и взаимодействующих социальных общностей, групп, страт, социальных институтов, социальных статусов и отношений между ними.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223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Маргинальность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 (от лат.</a:t>
            </a:r>
            <a:r>
              <a:rPr lang="en-US" sz="2000" dirty="0" err="1" smtClean="0">
                <a:effectLst/>
                <a:latin typeface="Times New Roman"/>
                <a:ea typeface="Calibri"/>
              </a:rPr>
              <a:t>margo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 – край) – </a:t>
            </a:r>
            <a:r>
              <a:rPr lang="ru-RU" sz="2000" i="1" dirty="0" smtClean="0">
                <a:effectLst/>
                <a:latin typeface="Times New Roman"/>
                <a:ea typeface="Calibri"/>
              </a:rPr>
              <a:t>пограничное, переходное, положение индивида</a:t>
            </a:r>
            <a:br>
              <a:rPr lang="ru-RU" sz="2000" i="1" dirty="0" smtClean="0">
                <a:effectLst/>
                <a:latin typeface="Times New Roman"/>
                <a:ea typeface="Calibri"/>
              </a:rPr>
            </a:br>
            <a:r>
              <a:rPr lang="ru-RU" sz="2000" i="1" dirty="0" smtClean="0">
                <a:effectLst/>
                <a:latin typeface="Times New Roman"/>
                <a:ea typeface="Calibri"/>
              </a:rPr>
              <a:t> или группы, утративших свою привычную среду обитания и образ жизни, и не принявших  ценности и нормы новой социальной группы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820891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967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44250" cy="836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65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/>
                <a:latin typeface="Times New Roman"/>
                <a:ea typeface="Calibri"/>
              </a:rPr>
              <a:t>Общества – это объединения людей, имеющих закрепленную собственную территорию, общие культурные ценности, общие социальные нормы и осознанную социокультурную идентичность (</a:t>
            </a:r>
            <a:r>
              <a:rPr lang="ru-RU" sz="2400" dirty="0" err="1" smtClean="0">
                <a:effectLst/>
                <a:latin typeface="Times New Roman"/>
                <a:ea typeface="Calibri"/>
              </a:rPr>
              <a:t>самопричисление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) его членов.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496944" cy="48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91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общества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85775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  <a:latin typeface="Times New Roman"/>
                <a:ea typeface="Calibri"/>
              </a:rPr>
              <a:t>по критерию жизнеобеспечения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/>
                <a:ea typeface="Calibri"/>
              </a:rPr>
              <a:t> </a:t>
            </a:r>
          </a:p>
          <a:p>
            <a:r>
              <a:rPr lang="ru-RU" dirty="0" smtClean="0">
                <a:effectLst/>
                <a:latin typeface="Times New Roman"/>
                <a:ea typeface="Calibri"/>
              </a:rPr>
              <a:t>охотников и собирателей, огороднические, аграрные, индустриальные, постиндустриальные.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>по политическому критерию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>
              <a:effectLst/>
              <a:latin typeface="Times New Roman"/>
              <a:ea typeface="Calibri"/>
            </a:endParaRPr>
          </a:p>
          <a:p>
            <a:r>
              <a:rPr lang="ru-RU" dirty="0" smtClean="0">
                <a:effectLst/>
                <a:latin typeface="Times New Roman"/>
                <a:ea typeface="Calibri"/>
              </a:rPr>
              <a:t>совпадает с понятием «государство».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24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i="1" dirty="0">
                <a:latin typeface="Times New Roman"/>
                <a:ea typeface="Calibri"/>
              </a:rPr>
              <a:t>О</a:t>
            </a:r>
            <a:r>
              <a:rPr lang="ru-RU" sz="2400" i="1" dirty="0" smtClean="0">
                <a:effectLst/>
                <a:latin typeface="Times New Roman"/>
                <a:ea typeface="Calibri"/>
              </a:rPr>
              <a:t>бщность</a:t>
            </a:r>
            <a:r>
              <a:rPr lang="ru-RU" sz="2400" dirty="0" smtClean="0">
                <a:effectLst/>
                <a:latin typeface="Times New Roman"/>
                <a:ea typeface="Calibri"/>
              </a:rPr>
              <a:t> можно определить как реально существующее, относительно целостное множество индивидов, которое выступает самостоятельным субъектом социального и исторического действия.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828092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53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/>
                <a:latin typeface="Times New Roman"/>
                <a:ea typeface="Calibri"/>
              </a:rPr>
              <a:t>Группа – это совокупность людей, объединенных каким-либо социально-значимым фактором: пол, возраст, национальность, профессия, место жительства, доход, власть, образование и др. </a:t>
            </a:r>
            <a:r>
              <a:rPr lang="ru-RU" sz="2000" i="1" dirty="0" smtClean="0">
                <a:effectLst/>
                <a:latin typeface="Times New Roman"/>
                <a:ea typeface="Calibri"/>
              </a:rPr>
              <a:t>Социальная группа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 – </a:t>
            </a:r>
            <a:r>
              <a:rPr lang="ru-RU" sz="2000" i="1" dirty="0" smtClean="0">
                <a:effectLst/>
                <a:latin typeface="Times New Roman"/>
                <a:ea typeface="Calibri"/>
              </a:rPr>
              <a:t>это относительно устойчивая совокупность людей, имеющих общие интересы, ценности и нормы поведения, складывающиеся в ходе исторического развития  определенного общества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835292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89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err="1" smtClean="0">
                <a:effectLst/>
                <a:latin typeface="Times New Roman"/>
                <a:ea typeface="Calibri"/>
                <a:cs typeface="Calibri"/>
              </a:rPr>
              <a:t>Р.Мертон</a:t>
            </a:r>
            <a:r>
              <a:rPr lang="ru-RU" sz="2800" dirty="0" smtClean="0">
                <a:effectLst/>
                <a:latin typeface="Times New Roman"/>
                <a:ea typeface="Calibri"/>
                <a:cs typeface="Calibri"/>
              </a:rPr>
              <a:t> называет три условия, при которых совокупность людей считается группой:</a:t>
            </a:r>
            <a:r>
              <a:rPr lang="ru-RU" sz="2800" dirty="0">
                <a:ea typeface="Calibri"/>
                <a:cs typeface="Calibri"/>
              </a:rPr>
              <a:t/>
            </a:r>
            <a:br>
              <a:rPr lang="ru-RU" sz="2800" dirty="0">
                <a:ea typeface="Calibri"/>
                <a:cs typeface="Calibri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Calibri"/>
              </a:rPr>
              <a:t>- наличие взаимодействия между её членами;</a:t>
            </a:r>
            <a:r>
              <a:rPr lang="ru-RU" dirty="0" smtClean="0">
                <a:ea typeface="Calibri"/>
                <a:cs typeface="Calibri"/>
              </a:rPr>
              <a:t/>
            </a:r>
            <a:br>
              <a:rPr lang="ru-RU" dirty="0" smtClean="0">
                <a:ea typeface="Calibri"/>
                <a:cs typeface="Calibri"/>
              </a:rPr>
            </a:br>
            <a:r>
              <a:rPr lang="ru-RU" dirty="0" smtClean="0">
                <a:effectLst/>
                <a:latin typeface="Times New Roman"/>
                <a:ea typeface="Calibri"/>
                <a:cs typeface="Calibri"/>
              </a:rPr>
              <a:t>- взаимные ожидания каждого члена относительно других;</a:t>
            </a:r>
            <a:r>
              <a:rPr lang="ru-RU" dirty="0" smtClean="0">
                <a:ea typeface="Calibri"/>
                <a:cs typeface="Calibri"/>
              </a:rPr>
              <a:t/>
            </a:r>
            <a:br>
              <a:rPr lang="ru-RU" dirty="0" smtClean="0">
                <a:ea typeface="Calibri"/>
                <a:cs typeface="Calibri"/>
              </a:rPr>
            </a:br>
            <a:r>
              <a:rPr lang="ru-RU" dirty="0" smtClean="0">
                <a:effectLst/>
                <a:latin typeface="Times New Roman"/>
                <a:ea typeface="Calibri"/>
                <a:cs typeface="Calibri"/>
              </a:rPr>
              <a:t>- достаточно продолжительный срок существования.</a:t>
            </a:r>
            <a:r>
              <a:rPr lang="ru-RU" dirty="0" smtClean="0">
                <a:ea typeface="Calibri"/>
                <a:cs typeface="Calibri"/>
              </a:rPr>
              <a:t/>
            </a:r>
            <a:br>
              <a:rPr lang="ru-RU" dirty="0" smtClean="0">
                <a:ea typeface="Calibri"/>
                <a:cs typeface="Calibri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99" y="1600200"/>
            <a:ext cx="372660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85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800" b="1" dirty="0" smtClean="0">
                <a:effectLst/>
                <a:latin typeface="Times New Roman"/>
                <a:ea typeface="Calibri"/>
                <a:cs typeface="Calibri"/>
              </a:rPr>
              <a:t>ТИПОЛОГИЯ СОЦИАЛЬНЫХ СТРУКТУР</a:t>
            </a:r>
            <a:r>
              <a:rPr lang="ru-RU" sz="2800" dirty="0">
                <a:ea typeface="Calibri"/>
                <a:cs typeface="Calibri"/>
              </a:rPr>
              <a:t/>
            </a:r>
            <a:br>
              <a:rPr lang="ru-RU" sz="2800" dirty="0">
                <a:ea typeface="Calibri"/>
                <a:cs typeface="Calibri"/>
              </a:rPr>
            </a:br>
            <a:r>
              <a:rPr lang="ru-RU" sz="2800" b="1" dirty="0" smtClean="0">
                <a:effectLst/>
                <a:latin typeface="Times New Roman"/>
                <a:ea typeface="Calibri"/>
                <a:cs typeface="Calibri"/>
              </a:rPr>
              <a:t> </a:t>
            </a:r>
            <a:r>
              <a:rPr lang="ru-RU" sz="2800" dirty="0">
                <a:ea typeface="Calibri"/>
                <a:cs typeface="Calibri"/>
              </a:rPr>
              <a:t/>
            </a:r>
            <a:br>
              <a:rPr lang="ru-RU" sz="2800" dirty="0">
                <a:ea typeface="Calibri"/>
                <a:cs typeface="Calibri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Социально-территориальная структура</a:t>
            </a:r>
          </a:p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 Социально-профессиональная структура</a:t>
            </a:r>
          </a:p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 Социально-демографическая структура</a:t>
            </a:r>
          </a:p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 Социально-этническая структура</a:t>
            </a:r>
          </a:p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 Социально-классовая структура</a:t>
            </a:r>
          </a:p>
          <a:p>
            <a:endParaRPr lang="ru-RU" sz="2000" b="1" dirty="0">
              <a:latin typeface="Times New Roman"/>
            </a:endParaRPr>
          </a:p>
          <a:p>
            <a:endParaRPr lang="ru-RU" sz="2000" b="1" dirty="0" smtClean="0">
              <a:latin typeface="Times New Roman"/>
            </a:endParaRPr>
          </a:p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класс</a:t>
            </a:r>
            <a:r>
              <a:rPr lang="ru-RU" sz="2000" i="1" dirty="0" smtClean="0">
                <a:effectLst/>
                <a:latin typeface="Times New Roman"/>
                <a:ea typeface="Calibri"/>
              </a:rPr>
              <a:t> – это определенная совокупность людей, выполняющих одни и те же социальные функции и имеющие одни  и те же интересы и общественные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 условия.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17007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700" b="1" dirty="0" smtClean="0">
                <a:effectLst/>
                <a:latin typeface="Times New Roman"/>
                <a:ea typeface="Calibri"/>
                <a:cs typeface="Calibri"/>
              </a:rPr>
              <a:t>Социальное неравенство </a:t>
            </a:r>
            <a:r>
              <a:rPr lang="ru-RU" sz="2700" dirty="0" smtClean="0">
                <a:effectLst/>
                <a:latin typeface="Times New Roman"/>
                <a:ea typeface="Calibri"/>
                <a:cs typeface="Calibri"/>
              </a:rPr>
              <a:t>– </a:t>
            </a:r>
            <a:r>
              <a:rPr lang="ru-RU" sz="2700" i="1" dirty="0" smtClean="0">
                <a:effectLst/>
                <a:latin typeface="Times New Roman"/>
                <a:ea typeface="Calibri"/>
                <a:cs typeface="Calibri"/>
              </a:rPr>
              <a:t>положение, при котором люди не имеют равного доступа к социальным благам (материальным и духовным).</a:t>
            </a:r>
            <a:r>
              <a:rPr lang="ru-RU" sz="2700" dirty="0">
                <a:ea typeface="Calibri"/>
                <a:cs typeface="Calibri"/>
              </a:rPr>
              <a:t/>
            </a:r>
            <a:br>
              <a:rPr lang="ru-RU" sz="2700" dirty="0">
                <a:ea typeface="Calibri"/>
                <a:cs typeface="Calibri"/>
              </a:rPr>
            </a:br>
            <a:r>
              <a:rPr lang="ru-RU" sz="2700" dirty="0" smtClean="0">
                <a:effectLst/>
                <a:latin typeface="Times New Roman"/>
                <a:ea typeface="Calibri"/>
                <a:cs typeface="Calibri"/>
              </a:rPr>
              <a:t> </a:t>
            </a:r>
            <a:r>
              <a:rPr lang="ru-RU" sz="1600" dirty="0">
                <a:ea typeface="Calibri"/>
                <a:cs typeface="Calibri"/>
              </a:rPr>
              <a:t/>
            </a:r>
            <a:br>
              <a:rPr lang="ru-RU" sz="1600" dirty="0">
                <a:ea typeface="Calibri"/>
                <a:cs typeface="Calibri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136904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3026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488</Words>
  <Application>Microsoft Office PowerPoint</Application>
  <PresentationFormat>Экран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Социальная морфология</vt:lpstr>
      <vt:lpstr>Социальная структура общества -</vt:lpstr>
      <vt:lpstr>Общества – это объединения людей, имеющих закрепленную собственную территорию, общие культурные ценности, общие социальные нормы и осознанную социокультурную идентичность (самопричисление) его членов. </vt:lpstr>
      <vt:lpstr>общества</vt:lpstr>
      <vt:lpstr>Общность можно определить как реально существующее, относительно целостное множество индивидов, которое выступает самостоятельным субъектом социального и исторического действия.</vt:lpstr>
      <vt:lpstr>Группа – это совокупность людей, объединенных каким-либо социально-значимым фактором: пол, возраст, национальность, профессия, место жительства, доход, власть, образование и др. Социальная группа – это относительно устойчивая совокупность людей, имеющих общие интересы, ценности и нормы поведения, складывающиеся в ходе исторического развития  определенного общества</vt:lpstr>
      <vt:lpstr>Р.Мертон называет три условия, при которых совокупность людей считается группой: </vt:lpstr>
      <vt:lpstr>ТИПОЛОГИЯ СОЦИАЛЬНЫХ СТРУКТУР   </vt:lpstr>
      <vt:lpstr>Социальное неравенство – положение, при котором люди не имеют равного доступа к социальным благам (материальным и духовным).   </vt:lpstr>
      <vt:lpstr>Анализ вертикального расслоения общества отражается в теории стратификации. Термин стратификация  от латинского  stratum – слой + facio - делать</vt:lpstr>
      <vt:lpstr>КЛАССЫ СОВРЕМЕННОГО ОБЩЕСТВА </vt:lpstr>
      <vt:lpstr>Средний класс в западной социологии определяется как профессиональные группы неручного труда, находящиеся между высшим и рабочим классами. </vt:lpstr>
      <vt:lpstr>                обционизм </vt:lpstr>
      <vt:lpstr>характерные черты «классического» западного среднего класса</vt:lpstr>
      <vt:lpstr>Презентация PowerPoint</vt:lpstr>
      <vt:lpstr>Презентация PowerPoint</vt:lpstr>
      <vt:lpstr>Социальная мобильность</vt:lpstr>
      <vt:lpstr>Социальный лифт – канал вертикальной мобильности или канал вертикальной циркуляции (по Сорокину), способствует перемещению индивидов по социальной лестнице: вверх или вниз</vt:lpstr>
      <vt:lpstr>Миграция –  перемещение, переезд через границы страны, региона мотивированное его стремлением к улучшению условий своей жизни</vt:lpstr>
      <vt:lpstr>Маргинальность (от лат.margo – край) – пограничное, переходное, положение индивида  или группы, утративших свою привычную среду обитания и образ жизни, и не принявших  ценности и нормы новой социальной группы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морфология</dc:title>
  <dc:creator>User</dc:creator>
  <cp:lastModifiedBy>User</cp:lastModifiedBy>
  <cp:revision>14</cp:revision>
  <dcterms:created xsi:type="dcterms:W3CDTF">2020-09-10T18:06:28Z</dcterms:created>
  <dcterms:modified xsi:type="dcterms:W3CDTF">2020-09-10T20:30:28Z</dcterms:modified>
</cp:coreProperties>
</file>