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0"/>
  </p:notesMasterIdLst>
  <p:sldIdLst>
    <p:sldId id="256" r:id="rId2"/>
    <p:sldId id="375" r:id="rId3"/>
    <p:sldId id="376" r:id="rId4"/>
    <p:sldId id="257" r:id="rId5"/>
    <p:sldId id="305" r:id="rId6"/>
    <p:sldId id="258" r:id="rId7"/>
    <p:sldId id="306" r:id="rId8"/>
    <p:sldId id="309" r:id="rId9"/>
    <p:sldId id="356" r:id="rId10"/>
    <p:sldId id="336" r:id="rId11"/>
    <p:sldId id="337" r:id="rId12"/>
    <p:sldId id="338" r:id="rId13"/>
    <p:sldId id="339" r:id="rId14"/>
    <p:sldId id="340" r:id="rId15"/>
    <p:sldId id="342" r:id="rId16"/>
    <p:sldId id="341" r:id="rId17"/>
    <p:sldId id="343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51" r:id="rId26"/>
    <p:sldId id="352" r:id="rId27"/>
    <p:sldId id="353" r:id="rId28"/>
    <p:sldId id="354" r:id="rId29"/>
    <p:sldId id="357" r:id="rId30"/>
    <p:sldId id="355" r:id="rId31"/>
    <p:sldId id="358" r:id="rId32"/>
    <p:sldId id="359" r:id="rId33"/>
    <p:sldId id="360" r:id="rId34"/>
    <p:sldId id="361" r:id="rId35"/>
    <p:sldId id="362" r:id="rId36"/>
    <p:sldId id="363" r:id="rId37"/>
    <p:sldId id="364" r:id="rId38"/>
    <p:sldId id="365" r:id="rId39"/>
    <p:sldId id="366" r:id="rId40"/>
    <p:sldId id="263" r:id="rId41"/>
    <p:sldId id="317" r:id="rId42"/>
    <p:sldId id="326" r:id="rId43"/>
    <p:sldId id="327" r:id="rId44"/>
    <p:sldId id="313" r:id="rId45"/>
    <p:sldId id="314" r:id="rId46"/>
    <p:sldId id="311" r:id="rId47"/>
    <p:sldId id="308" r:id="rId48"/>
    <p:sldId id="320" r:id="rId49"/>
    <p:sldId id="283" r:id="rId50"/>
    <p:sldId id="302" r:id="rId51"/>
    <p:sldId id="301" r:id="rId52"/>
    <p:sldId id="300" r:id="rId53"/>
    <p:sldId id="368" r:id="rId54"/>
    <p:sldId id="369" r:id="rId55"/>
    <p:sldId id="299" r:id="rId56"/>
    <p:sldId id="298" r:id="rId57"/>
    <p:sldId id="297" r:id="rId58"/>
    <p:sldId id="286" r:id="rId5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954" autoAdjust="0"/>
  </p:normalViewPr>
  <p:slideViewPr>
    <p:cSldViewPr>
      <p:cViewPr varScale="1">
        <p:scale>
          <a:sx n="99" d="100"/>
          <a:sy n="99" d="100"/>
        </p:scale>
        <p:origin x="18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48A93-4CB0-4238-A452-441DABEF8C8A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213C7F-8D37-42A4-8687-62D9D2522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7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13C7F-8D37-42A4-8687-62D9D252248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271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13C7F-8D37-42A4-8687-62D9D252248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164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13C7F-8D37-42A4-8687-62D9D252248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637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13C7F-8D37-42A4-8687-62D9D252248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309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13C7F-8D37-42A4-8687-62D9D2522482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405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B518-7EF1-499D-B4B1-6172B3DD653D}" type="datetime1">
              <a:rPr lang="ru-RU" smtClean="0"/>
              <a:t>16.01.2026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122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C5256-13CE-44C4-8364-8D9774C3AF4C}" type="datetime1">
              <a:rPr lang="ru-RU" smtClean="0"/>
              <a:t>16.01.2026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16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9E25B-DE3A-4F50-ACE8-2D8E7B904782}" type="datetime1">
              <a:rPr lang="ru-RU" smtClean="0"/>
              <a:t>16.01.2026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176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676CD-8924-4BAE-B6FD-13BDFF8D3940}" type="datetime1">
              <a:rPr lang="ru-RU" smtClean="0"/>
              <a:t>16.01.2026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AE65-5073-47A1-AB07-1D78AC8FB3A1}" type="datetime1">
              <a:rPr lang="ru-RU" smtClean="0"/>
              <a:t>16.01.2026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289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E2970-56A2-4F6F-8518-8B03A1C55AF0}" type="datetime1">
              <a:rPr lang="ru-RU" smtClean="0"/>
              <a:t>16.01.2026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670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7F952-88E2-41A1-8B7C-17CA535D6870}" type="datetime1">
              <a:rPr lang="ru-RU" smtClean="0"/>
              <a:t>16.01.2026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23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8066-BCC6-4882-BEF4-B81D94200D14}" type="datetime1">
              <a:rPr lang="ru-RU" smtClean="0"/>
              <a:t>16.01.2026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247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D7899-FBE2-4192-BE9E-0C738BDBF487}" type="datetime1">
              <a:rPr lang="ru-RU" smtClean="0"/>
              <a:t>16.01.2026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638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7AE29-6934-481C-97A8-03927B3A6763}" type="datetime1">
              <a:rPr lang="ru-RU" smtClean="0"/>
              <a:t>16.01.2026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727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33565-1D8C-43F6-B021-DFCC2CF723D0}" type="datetime1">
              <a:rPr lang="ru-RU" smtClean="0"/>
              <a:t>16.01.2026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055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7B2E3-EA26-4221-9DD5-0E111A395DC8}" type="datetime1">
              <a:rPr lang="ru-RU" smtClean="0"/>
              <a:t>16.01.2026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82658-ACF6-45E3-A0B9-5002026F2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04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7360" y="1772816"/>
            <a:ext cx="7344816" cy="2238355"/>
          </a:xfrm>
        </p:spPr>
        <p:txBody>
          <a:bodyPr>
            <a:normAutofit fontScale="92500"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ПРЕДМЕТАМ ДЕТСКОГО ОБИХОДА: 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ОДЕЖДА, ОБУВЬ, ИГРУШКИ</a:t>
            </a:r>
            <a:endParaRPr lang="ru-RU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268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z/zJ4Q5HUaLvluoBKqgMZAI8cF2TRpOtXCPdx97n/slide-8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6"/>
          <a:stretch/>
        </p:blipFill>
        <p:spPr bwMode="auto">
          <a:xfrm>
            <a:off x="215516" y="1406874"/>
            <a:ext cx="8712968" cy="53146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10</a:t>
            </a:fld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ОДЕЖДЕ РАЗЛИЧАЮТ ТРИ СЛОЯ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067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СЛОЙ (БЕЛЬЕ)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https://cf.ppt-online.org/files/slide/z/zJ4Q5HUaLvluoBKqgMZAI8cF2TRpOtXCPdx97n/slide-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52736"/>
            <a:ext cx="8435280" cy="5668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051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2794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ЕЩЕ ПРО БЕЛЬЕ…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https://cf.ppt-online.org/files/slide/z/zJ4Q5HUaLvluoBKqgMZAI8cF2TRpOtXCPdx97n/slide-1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06570"/>
            <a:ext cx="7776864" cy="53234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580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49920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НИТКАХ…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https://cf.ppt-online.org/files/slide/z/zJ4Q5HUaLvluoBKqgMZAI8cF2TRpOtXCPdx97n/slide-1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4023"/>
            <a:ext cx="8229600" cy="53614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159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https://cf.ppt-online.org/files/slide/z/zJ4Q5HUaLvluoBKqgMZAI8cF2TRpOtXCPdx97n/slide-13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/>
          <a:stretch/>
        </p:blipFill>
        <p:spPr bwMode="auto">
          <a:xfrm>
            <a:off x="457200" y="1556792"/>
            <a:ext cx="8229600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14</a:t>
            </a:fld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706686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ПОКРОЮ ОДЕЖДЫ</a:t>
            </a:r>
            <a:b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939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z/zJ4Q5HUaLvluoBKqgMZAI8cF2TRpOtXCPdx97n/slide-1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8363272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15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706686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НОСКАМ</a:t>
            </a:r>
            <a:b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347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СЛОЙ ОДЕЖДЫ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 descr="https://cf.ppt-online.org/files/slide/z/zJ4Q5HUaLvluoBKqgMZAI8cF2TRpOtXCPdx97n/slide-10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2"/>
          <a:stretch/>
        </p:blipFill>
        <p:spPr bwMode="auto">
          <a:xfrm>
            <a:off x="323528" y="1340768"/>
            <a:ext cx="8363272" cy="5380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26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z/zJ4Q5HUaLvluoBKqgMZAI8cF2TRpOtXCPdx97n/slide-1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68760"/>
            <a:ext cx="8363272" cy="54527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17</a:t>
            </a:fld>
            <a:endParaRPr lang="ru-RU"/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СЛОЙ ОДЕЖДЫ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147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z/zJ4Q5HUaLvluoBKqgMZAI8cF2TRpOtXCPdx97n/slide-18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8507288" cy="51646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18</a:t>
            </a:fld>
            <a:endParaRPr lang="ru-RU"/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СЛОЙ ОДЕЖДЫ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823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z/zJ4Q5HUaLvluoBKqgMZAI8cF2TRpOtXCPdx97n/slide-20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85"/>
          <a:stretch/>
        </p:blipFill>
        <p:spPr bwMode="auto">
          <a:xfrm>
            <a:off x="251520" y="1268760"/>
            <a:ext cx="8568952" cy="54527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19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КОМНАТНАЯ ОДЕЖДЫ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37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3" y="1628800"/>
            <a:ext cx="7776865" cy="4752528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широкий спектр вещей для детей, включающий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мебель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(кровати, столы, шкафы),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одежду, обувь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товары для ухода (коляски),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(погремушки, конструкторы, куклы, развивающие игры), товары для творчества (пластилин, краски, бумага),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обучения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спортивный инвентарь (мячи, самокаты, велосипеды), а также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книги и учебники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обеспечить всестороннее развитие и комфорт ребенка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2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67543" y="476672"/>
            <a:ext cx="8208913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</a:t>
            </a:r>
            <a:r>
              <a:rPr lang="ru-RU" dirty="0" smtClean="0"/>
              <a:t> </a:t>
            </a:r>
            <a:r>
              <a:rPr lang="ru-RU" sz="3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ОБИХОДА</a:t>
            </a:r>
          </a:p>
        </p:txBody>
      </p:sp>
    </p:spTree>
    <p:extLst>
      <p:ext uri="{BB962C8B-B14F-4D97-AF65-F5344CB8AC3E}">
        <p14:creationId xmlns:p14="http://schemas.microsoft.com/office/powerpoint/2010/main" val="3028373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https://cf.ppt-online.org/files/slide/z/zJ4Q5HUaLvluoBKqgMZAI8cF2TRpOtXCPdx97n/slide-11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7"/>
          <a:stretch/>
        </p:blipFill>
        <p:spPr bwMode="auto">
          <a:xfrm>
            <a:off x="457200" y="1412776"/>
            <a:ext cx="8363272" cy="530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20</a:t>
            </a:fld>
            <a:endParaRPr lang="ru-RU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СЛОЙ ОДЕЖДЫ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9358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z/zJ4Q5HUaLvluoBKqgMZAI8cF2TRpOtXCPdx97n/slide-21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/>
          <a:stretch/>
        </p:blipFill>
        <p:spPr bwMode="auto">
          <a:xfrm>
            <a:off x="323528" y="1268760"/>
            <a:ext cx="8496944" cy="54527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21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ОДЕЖДА В ОСЕННЕ-ВЕСЕННИЙ ПЕРИОД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294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РЕКОМЕНДАЦИИ К ВЕРХНЕЙ ОДЕЖДЕ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https://cf.ppt-online.org/files/slide/z/zJ4Q5HUaLvluoBKqgMZAI8cF2TRpOtXCPdx97n/slide-22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4" b="13770"/>
          <a:stretch/>
        </p:blipFill>
        <p:spPr bwMode="auto">
          <a:xfrm>
            <a:off x="323528" y="1340768"/>
            <a:ext cx="8496944" cy="5380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023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z/zJ4Q5HUaLvluoBKqgMZAI8cF2TRpOtXCPdx97n/slide-23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/>
          <a:stretch/>
        </p:blipFill>
        <p:spPr bwMode="auto">
          <a:xfrm>
            <a:off x="323528" y="1340768"/>
            <a:ext cx="8568952" cy="5380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23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ЗИМНЯЯ ОДЕЖДА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016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ГОЛОВНЫЕ УБОРЫ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https://cf.ppt-online.org/files/slide/z/zJ4Q5HUaLvluoBKqgMZAI8cF2TRpOtXCPdx97n/slide-25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0" b="9460"/>
          <a:stretch/>
        </p:blipFill>
        <p:spPr bwMode="auto">
          <a:xfrm>
            <a:off x="395536" y="1124744"/>
            <a:ext cx="8496944" cy="55967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6939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562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ОБЩИЕ ГИГИЕНИЧЕСКИЕ ТРЕБОВАНИЯ К ОБУВИ</a:t>
            </a:r>
            <a:endParaRPr lang="ru-RU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https://cf.ppt-online.org/files/slide/z/zJ4Q5HUaLvluoBKqgMZAI8cF2TRpOtXCPdx97n/slide-2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568952" cy="51646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710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z/zJ4Q5HUaLvluoBKqgMZAI8cF2TRpOtXCPdx97n/slide-2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1"/>
            <a:ext cx="8568952" cy="51646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26</a:t>
            </a:fld>
            <a:endParaRPr lang="ru-RU"/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562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ОБЩИЕ ГИГИЕНИЧЕСКИЕ ТРЕБОВАНИЯ К ОБУВИ</a:t>
            </a:r>
            <a:endParaRPr lang="ru-RU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212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17170"/>
            <a:ext cx="8229600" cy="60555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ЗИМНЯЯ ОБУВЬ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https://cf.ppt-online.org/files/slide/z/zJ4Q5HUaLvluoBKqgMZAI8cF2TRpOtXCPdx97n/slide-2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66738"/>
            <a:ext cx="8496944" cy="57547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356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z/zJ4Q5HUaLvluoBKqgMZAI8cF2TRpOtXCPdx97n/slide-3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496944" cy="55967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28</a:t>
            </a:fld>
            <a:endParaRPr lang="ru-RU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57200" y="217170"/>
            <a:ext cx="8229600" cy="60555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ЗИМНЯЯ ОБУВЬ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7740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29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51240"/>
            <a:ext cx="8229600" cy="50700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ЗАДАЧЕЙ ГИГИЕНИЧЕСКОЙ ЭКСПЕРТИЗЫ ЯВЛЯЕТСЯ УСТАНОВЛЕНИЕ КАЧЕСТВА И БЕЗОПАСНОСТИ 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ИЗДЕЛИЙ И  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ИХ НОРМАТИВНЫМ ДОКУМЕНТАМ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300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3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67543" y="786184"/>
            <a:ext cx="820891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РАЗБЕРЕМ ВОПРОСЫ, СВЯЗАННЫЕ С ГИГИЕНИЧЕСКИМИ ТРЕБОВАНИЯМИ К </a:t>
            </a:r>
          </a:p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ОДЕЖДЕ, ОБУВИ,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ИГРУШКАМ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9711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Гигиеническая оценка одежды из синтетических тканей включает :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5" b="5660"/>
          <a:stretch/>
        </p:blipFill>
        <p:spPr bwMode="auto">
          <a:xfrm>
            <a:off x="323528" y="1412776"/>
            <a:ext cx="8640960" cy="530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30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75176"/>
            <a:ext cx="8229600" cy="6055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ГИГИЕНИЧЕСКАЯ ОЦЕНКА КАЧЕСТВА ОДЕЖДЫ ИЗ СИНТЕТИЧЕСКИХ МАТЕРИАЛОВ ВКЛЮЧАЕТ;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8417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31</a:t>
            </a:fld>
            <a:endParaRPr lang="ru-RU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827584" y="375176"/>
            <a:ext cx="7859216" cy="571812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ГИГИЕНИЧЕСКУЮ ОЦЕНКУ ОДЕЖДЫ НАЧИНАЮТ </a:t>
            </a:r>
            <a:b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ПРОВЕДЕНИЯ САНИТАРНО-ХИМИЧЕСКИХ ИССЛЕДОВАНИЙ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0454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Количество образцов зависит от объема исследований.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4"/>
          <a:stretch/>
        </p:blipFill>
        <p:spPr bwMode="auto">
          <a:xfrm>
            <a:off x="251520" y="1484784"/>
            <a:ext cx="8568952" cy="52366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32</a:t>
            </a:fld>
            <a:endParaRPr lang="ru-RU"/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457200" y="375176"/>
            <a:ext cx="8229600" cy="60555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ОБРАЗЦОВ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1722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m/m3e7uhxEAa9lUL4C0t5zrvnsXyHSOWi8MgcdpF/slide-7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36900"/>
            <a:ext cx="8229600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33</a:t>
            </a:fld>
            <a:endParaRPr lang="ru-RU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57200" y="375176"/>
            <a:ext cx="8229600" cy="60555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ОБРАЗЦОВ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406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https://cf.ppt-online.org/files/slide/m/m3e7uhxEAa9lUL4C0t5zrvnsXyHSOWi8MgcdpF/slide-7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687066"/>
            <a:ext cx="8047806" cy="50543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34</a:t>
            </a:fld>
            <a:endParaRPr lang="ru-RU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ОБРАЗЦОВ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6860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7097"/>
            <a:ext cx="8229600" cy="562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САНИТАРНО-ХИМИЧЕСКИХ ИССЛЕДОВАНИЙ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cf.ppt-online.org/files/slide/m/m3e7uhxEAa9lUL4C0t5zrvnsXyHSOWi8MgcdpF/slide-8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424936" cy="50206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3632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m/m3e7uhxEAa9lUL4C0t5zrvnsXyHSOWi8MgcdpF/slide-8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496943" cy="60486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2367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Токсикологические исследования: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12"/>
          <a:stretch/>
        </p:blipFill>
        <p:spPr bwMode="auto">
          <a:xfrm>
            <a:off x="323528" y="1412776"/>
            <a:ext cx="8424935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37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75176"/>
            <a:ext cx="8229600" cy="6055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ТОКСИКОЛОГИЧЕСКИЕ  ИССЛЕДОВАНИЙ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2584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m/m3e7uhxEAa9lUL4C0t5zrvnsXyHSOWi8MgcdpF/slide-8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352927" cy="59766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1018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m/m3e7uhxEAa9lUL4C0t5zrvnsXyHSOWi8MgcdpF/slide-9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424936" cy="61727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90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Гигиена белья и одежды детей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2" t="20312" b="9374"/>
          <a:stretch/>
        </p:blipFill>
        <p:spPr bwMode="auto">
          <a:xfrm>
            <a:off x="467543" y="1484784"/>
            <a:ext cx="8352929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4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7543" y="188640"/>
            <a:ext cx="8208913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7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ОДЕЖДА</a:t>
            </a:r>
            <a:endParaRPr lang="ru-RU" sz="37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9962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z/zJ4Q5HUaLvluoBKqgMZAI8cF2TRpOtXCPdx97n/slide-2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4"/>
          <a:stretch/>
        </p:blipFill>
        <p:spPr bwMode="auto">
          <a:xfrm>
            <a:off x="488062" y="1196752"/>
            <a:ext cx="8332410" cy="5492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40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75176"/>
            <a:ext cx="8229600" cy="60555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СВОЙСТВА ТКАНИ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720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z/zJ4Q5HUaLvluoBKqgMZAI8cF2TRpOtXCPdx97n/slide-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24744"/>
            <a:ext cx="8291264" cy="55446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41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0555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СВОЙСТВА ТКАНИ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3779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z/zJ4Q5HUaLvluoBKqgMZAI8cF2TRpOtXCPdx97n/slide-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568952" cy="532859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42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75176"/>
            <a:ext cx="8229600" cy="60555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ГИГРОСКОПИЧНОСТЬ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871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z/zJ4Q5HUaLvluoBKqgMZAI8cF2TRpOtXCPdx97n/slide-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476672"/>
            <a:ext cx="7704856" cy="58326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0313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m/m3e7uhxEAa9lUL4C0t5zrvnsXyHSOWi8MgcdpF/slide-62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50"/>
          <a:stretch/>
        </p:blipFill>
        <p:spPr bwMode="auto">
          <a:xfrm>
            <a:off x="323528" y="1628800"/>
            <a:ext cx="8496944" cy="50926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44</a:t>
            </a:fld>
            <a:endParaRPr lang="ru-RU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57200" y="375176"/>
            <a:ext cx="8229600" cy="60555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КАПИЛЯРНОСТЬ МАТЕРИАЛОВ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28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m/m3e7uhxEAa9lUL4C0t5zrvnsXyHSOWi8MgcdpF/slide-5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496944" cy="49685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45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75176"/>
            <a:ext cx="8229600" cy="60555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ПАРОПРОНИЦАЕМОСТЬ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7381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m/m3e7uhxEAa9lUL4C0t5zrvnsXyHSOWi8MgcdpF/slide-54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3"/>
          <a:stretch/>
        </p:blipFill>
        <p:spPr bwMode="auto">
          <a:xfrm>
            <a:off x="323528" y="1268760"/>
            <a:ext cx="8496944" cy="532859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46</a:t>
            </a:fld>
            <a:endParaRPr lang="ru-RU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57200" y="375176"/>
            <a:ext cx="8229600" cy="60555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ВОЗДУХОПРОНИЦАЕМОСТЬ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0815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К отрицательным свойствам относятся прежде всего: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68" b="22581"/>
          <a:stretch/>
        </p:blipFill>
        <p:spPr bwMode="auto">
          <a:xfrm>
            <a:off x="539552" y="2204864"/>
            <a:ext cx="8147247" cy="43204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47</a:t>
            </a:fld>
            <a:endParaRPr lang="ru-RU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57200" y="375176"/>
            <a:ext cx="8229600" cy="6055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ОТРИЦАТЕЛЬНЫМ СВОЙСТВАМ ТКАНИ ОТНОСЯТСЯ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7607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Микробиологическое исследование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/>
          <a:stretch/>
        </p:blipFill>
        <p:spPr bwMode="auto">
          <a:xfrm>
            <a:off x="323528" y="1556792"/>
            <a:ext cx="8496944" cy="51646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48</a:t>
            </a:fld>
            <a:endParaRPr lang="ru-RU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57200" y="375176"/>
            <a:ext cx="8229600" cy="6055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МИКРОБИОЛОГИЧЕСКОЕ ИССЛЕДОВАНИЕ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0302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z/zJ4Q5HUaLvluoBKqgMZAI8cF2TRpOtXCPdx97n/slide-33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/>
          <a:stretch/>
        </p:blipFill>
        <p:spPr bwMode="auto">
          <a:xfrm>
            <a:off x="323528" y="1171774"/>
            <a:ext cx="8496944" cy="55497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49</a:t>
            </a:fld>
            <a:endParaRPr lang="ru-RU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57200" y="375176"/>
            <a:ext cx="8229600" cy="6055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ДЕТСКОЙ ИГРУШКЕ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131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Гигиеническое значение одежды: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34"/>
          <a:stretch/>
        </p:blipFill>
        <p:spPr bwMode="auto">
          <a:xfrm>
            <a:off x="323528" y="1700808"/>
            <a:ext cx="8568952" cy="502066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5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3" y="116632"/>
            <a:ext cx="820891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7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ГИГИЕНИЧЕСКОЕ ЗНАЧЕНИЕ ОДЕЖДЫ</a:t>
            </a:r>
            <a:endParaRPr lang="ru-RU" sz="37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7831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9412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ГИГИЕНИЧЕСКОЙ БЕЗОПАСНОСТИ ИГРУШЕК ВКЛЮЧАЮТ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34456"/>
            <a:ext cx="8229600" cy="581096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sz="2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органолептические </a:t>
            </a:r>
            <a:r>
              <a:rPr lang="ru-RU" sz="2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(запах, привкус);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факторы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(уровень звука, уровень напряженности электростатического поля, уровень напряженности электромагнитного поля радиочастотного диапазона, уровень напряженности электрического поля, уровень интенсивности интегрального потока инфракрасного излучения, уровень локальной вибрации, удельная эффективная активность естественных радионуклидов);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санитарно-химические показатели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(миграция в модельные среды вредных химических веществ, перечень которых определяется в зависимости от химического состава материала, и нормы выделения вредных химических веществ из игрушек);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токсиколого-гигиенические показатели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(раздражающее действие на слизистые, индекс токсичности);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микробиологические показатели. </a:t>
            </a:r>
          </a:p>
          <a:p>
            <a:pPr marL="0" indent="0" algn="ctr">
              <a:buNone/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при подтверждении гигиенической безопасности выявляется несоответствие игрушки любому из контролируемых показателей, она признается несоответствующей, и дальнейшие исследования </a:t>
            </a: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прекращаются</a:t>
            </a:r>
            <a:endParaRPr lang="ru-RU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6989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ОРГАНОЛЕПТИЧЕСКИЕ ПОКАЗАТЕЛИ 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400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Интенсивность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запаха игрушки 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естественных условиях и водной вытяжке не должна превышать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игрушках, предназначенных для детей до 1 года, 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баллов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для детей старше 1 года.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Интенсивность запаха образца и водной вытяжки игрушек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старше 3 лет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должна превышать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баллов. 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предназначенные для детей до 3 лет, и игрушки, контактирующие с полостью рта, не должны обладать привкусом интенсивностью более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233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ФАКТОРЫ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72184"/>
            <a:ext cx="8229600" cy="584929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ОЗВУЧЕННЫЕ ИГРУШКИ ДОЛЖНЫ СООТВЕТСТВОВАТЬ СЛЕДУЮЩИМ ТРЕБОВАНИЯМ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Эквивалентный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звука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игрушек, кроме игрушек-моделей для спортивных игр, должен быть: 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до 3 лет – не более 60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от 3 до 6 лет – не более 65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старше 6 лет – не более 70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Эквивалентный уровень звука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игрушек, для игры на открытом воздухе, кроме игрушек, издающих импульсный звук, должен быть не более 75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уровень звука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 должен быть: 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до 3 лет – не более 70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от 3 до 6 лет – не более 75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старше 6 лет – не более 80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уровень звука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 для игры на открытом воздухе должен быть не более 85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уровень звука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игрушек, издающих импульсный звук, должен быть не более 90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9778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0010"/>
            <a:ext cx="8229600" cy="74271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ФАКТОРЫ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885" y="1064712"/>
            <a:ext cx="8260915" cy="56567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напряженности электростатического поля на поверхности игрушек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должен превышать 15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/м.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напряженности электромагнитного поля, излучаемого радиоуправляемыми, электронными и электротехническими игрушками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должен превышать 25 В/м при диапазоне частот 0,3 – 300 кГц, 15 В/м при диапазоне частот 0,3 – 3 МГц, 10 В/м при диапазоне частот 3 – 30 МГц, 3 В/м при диапазоне частот 30 – 300 МГц, 10 мкВт/см2 при диапазоне частот 0,3 – 300 ГГц.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напряженности электрического поля тока промышленной частоты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(50 Гц), создаваемого игрушкой, не должен превышать 0,5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/м.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интенсивности интегрального потока инфракрасного излучения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должен превышать 100 Вт/м2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9374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локальной вибрации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игрушках, имеющих источник вибрации, не должны превышать 63 дБ при среднегеометрической частоте октавных полос 8 Гц и 16 Гц, 69 дБ – при 31,5 Гц, 75 дБ – при 63 Гц, 81 дБ – при 125 Гц, 87 дБ – при 250 Гц, 93 дБ – при 500 Гц, 99 дБ – при 1000 Гц. Корректированный уровень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виброускорения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должен превышать 66 дБ. 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Удельная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эффективная активность естественных радионуклидов в природных материалах и изделиях из 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входящих в состав наборов для игр, наборов для детского творчества, не должна превышать 370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Бк/кг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54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80010"/>
            <a:ext cx="8229600" cy="74271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ФАКТОРЫ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317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104124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САНИТАРНО-ХИМИЧЕСКИЕ ПОКАЗАТЕЛИ 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307" y="1124744"/>
            <a:ext cx="8069893" cy="5219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миграции в модельную среду (водную, воздушную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вредных химических веществ из игрушек не должен превышать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вредных химических веществ в модельную среду (соляную кислоту),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содержащихся в 1 кг любых материалов игрушки,  кроме формующихся масс и красок, наносимых пальцами, не должно превышать следующих норм: сурьма – 60 мг; хром – 60 мг; свинец – 90 мг; мышьяк – 25 мг; ртуть – 60 мг; барий – 1000 мг; кадмий – 75 мг; селен – 500 мг.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вредных химических веществ в модельную среду (соляную кислоту),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содержащихся в 1 кг формующихся масс и красок, наносимых пальцами, не должно превышать следующих норм: сурьма – 60 мг; хром – 25 мг; мышьяк – 25 мг; свинец – 90 мг; барий – 250 мг; ртуть – 25 мг; кадмий – 50 мг; селен – 500 мг.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4061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462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ТОКСИКОЛОГО-ГИГИЕНИЧЕСКИЕ ПОКАЗАТЕЛИ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70187"/>
            <a:ext cx="8424936" cy="53512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предназначенные для детей до 3 лет, а также игрушки, функционально контактирующие с полостью рта ребенка,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должны оказывать раздражающего действия на слизистые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должны оказывать местное кожно-раздражающее действие или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токсичности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игрушек, определяемый в водной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среде,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в пределах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70 до 120 % включительно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воздушной среде –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80 до 120 % включительно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2319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576" y="438546"/>
            <a:ext cx="8229600" cy="70609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МИКРОБИОЛОГИЧЕСКИЕ ПОКАЗАТЕЛИ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Микробиологические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игрушек должны соответствовать, указанным в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таблице</a:t>
            </a:r>
            <a:endParaRPr lang="ru-RU" sz="1200" b="1" dirty="0">
              <a:solidFill>
                <a:srgbClr val="0070C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57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403623"/>
              </p:ext>
            </p:extLst>
          </p:nvPr>
        </p:nvGraphicFramePr>
        <p:xfrm>
          <a:off x="251520" y="2344406"/>
          <a:ext cx="8640960" cy="4084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746840"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игрушек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микроорганизмов (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мезофилов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аэробов и факультативных анаэробов) </a:t>
                      </a:r>
                    </a:p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КОЕ*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Дрожжи,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дрожжеподоб-ные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плесневые грибы, в 1 г </a:t>
                      </a:r>
                    </a:p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 см</a:t>
                      </a:r>
                      <a:r>
                        <a:rPr lang="ru-RU" sz="16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1 см</a:t>
                      </a:r>
                      <a:r>
                        <a:rPr lang="ru-RU" sz="16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) </a:t>
                      </a:r>
                    </a:p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игрушек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Бактерии семейства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энтеробактерии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1 г (1 см</a:t>
                      </a:r>
                      <a:r>
                        <a:rPr lang="ru-RU" sz="16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</a:t>
                      </a:r>
                    </a:p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см</a:t>
                      </a:r>
                      <a:r>
                        <a:rPr lang="ru-RU" sz="16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) </a:t>
                      </a:r>
                    </a:p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игрушек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Патогенные стафилококки, в 1 г (1 см</a:t>
                      </a:r>
                      <a:r>
                        <a:rPr lang="ru-RU" sz="16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</a:t>
                      </a:r>
                    </a:p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см</a:t>
                      </a:r>
                      <a:r>
                        <a:rPr lang="ru-RU" sz="16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) игрушек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Псевдомонас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аэрогиноза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1 г (1 см</a:t>
                      </a:r>
                      <a:r>
                        <a:rPr lang="ru-RU" sz="16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</a:t>
                      </a:r>
                    </a:p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см</a:t>
                      </a:r>
                      <a:r>
                        <a:rPr lang="ru-RU" sz="16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) игрушек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5017"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Игрушки с наполнителями для детей до 1 года, формующиеся массы и краски, наносимые пальцами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более 10</a:t>
                      </a:r>
                      <a:r>
                        <a:rPr lang="ru-RU" sz="16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  <a:p>
                      <a:pPr marL="0" algn="ctr">
                        <a:spcBef>
                          <a:spcPts val="0"/>
                        </a:spcBef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0"/>
                        </a:spcBef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8853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72816"/>
            <a:ext cx="7772400" cy="40507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b="1" dirty="0"/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БЛАГОДАРИМ ЗА ВНИМАНИЕ!</a:t>
            </a:r>
            <a:endParaRPr lang="ru-RU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958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z/zJ4Q5HUaLvluoBKqgMZAI8cF2TRpOtXCPdx97n/slide-1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4" r="6542" b="11111"/>
          <a:stretch/>
        </p:blipFill>
        <p:spPr bwMode="auto">
          <a:xfrm>
            <a:off x="467543" y="2132856"/>
            <a:ext cx="8424937" cy="45886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6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3" y="116632"/>
            <a:ext cx="8208913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7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ЗАЩИТНЫЕ СВОЙСТВА ОДЕЖДЫ ВАЖНЫ ДЛЯ ДЕТЕЙ, потому что</a:t>
            </a:r>
            <a:endParaRPr lang="ru-RU" sz="37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332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6686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ОБЩИЕ ТРЕБОВАНИЯ К ОДЕЖДЕ</a:t>
            </a:r>
            <a:b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зависимо от типа  назначения, покроя и формы одежда должна СООТВЕТСТВОВАТЬ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https://cf.ppt-online.org/files/slide/m/m3e7uhxEAa9lUL4C0t5zrvnsXyHSOWi8MgcdpF/slide-48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94"/>
          <a:stretch/>
        </p:blipFill>
        <p:spPr bwMode="auto">
          <a:xfrm>
            <a:off x="308670" y="2204864"/>
            <a:ext cx="8583810" cy="46199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8615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m/m3e7uhxEAa9lUL4C0t5zrvnsXyHSOWi8MgcdpF/slide-4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64" y="1940992"/>
            <a:ext cx="8207936" cy="478048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8</a:t>
            </a:fld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706686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ОБЩИЕ ТРЕБОВАНИЯ К ОДЕЖДЕ</a:t>
            </a:r>
            <a:b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зависимо от типа  назначения, покроя и формы одежда должна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502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В зависимости от возраста выделяют одежду для: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" t="22807" r="11215" b="12281"/>
          <a:stretch/>
        </p:blipFill>
        <p:spPr bwMode="auto">
          <a:xfrm>
            <a:off x="395536" y="2132856"/>
            <a:ext cx="8424935" cy="44644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2658-ACF6-45E3-A0B9-5002026F2D17}" type="slidenum">
              <a:rPr lang="ru-RU" smtClean="0"/>
              <a:t>9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ОБЩИЕ ТРЕБОВАНИЯ К ОДЕЖДЕ</a:t>
            </a:r>
            <a:b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зависимости от возраста выделяют одежду для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322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</TotalTime>
  <Words>1237</Words>
  <Application>Microsoft Office PowerPoint</Application>
  <PresentationFormat>Экран (4:3)</PresentationFormat>
  <Paragraphs>178</Paragraphs>
  <Slides>58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4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ОБЩИЕ ТРЕБОВАНИЯ К ОДЕЖДЕ не зависимо от типа  назначения, покроя и формы одежда должна СООТВЕТСТВОВАТЬ</vt:lpstr>
      <vt:lpstr>ОБЩИЕ ТРЕБОВАНИЯ К ОДЕЖДЕ не зависимо от типа  назначения, покроя и формы одежда должна</vt:lpstr>
      <vt:lpstr>ОБЩИЕ ТРЕБОВАНИЯ К ОДЕЖДЕ  в зависимости от возраста выделяют одежду для</vt:lpstr>
      <vt:lpstr>В ОДЕЖДЕ РАЗЛИЧАЮТ ТРИ СЛОЯ</vt:lpstr>
      <vt:lpstr>ПЕРВЫЙ СЛОЙ (БЕЛЬЕ)</vt:lpstr>
      <vt:lpstr>ЕЩЕ ПРО БЕЛЬЕ…</vt:lpstr>
      <vt:lpstr>О НИТКАХ…</vt:lpstr>
      <vt:lpstr>ГИГИЕНИЧЕСКИЕ ТРЕБОВАНИЯ К ПОКРОЮ ОДЕЖДЫ </vt:lpstr>
      <vt:lpstr>ГИГИЕНИЧЕСКИЕ ТРЕБОВАНИЯ К НОСКАМ </vt:lpstr>
      <vt:lpstr>ВТОРОЙ СЛОЙ ОДЕЖДЫ</vt:lpstr>
      <vt:lpstr>ВТОРОЙ СЛОЙ ОДЕЖДЫ</vt:lpstr>
      <vt:lpstr>ВТОРОЙ СЛОЙ ОДЕЖДЫ</vt:lpstr>
      <vt:lpstr>КОМНАТНАЯ ОДЕЖДЫ</vt:lpstr>
      <vt:lpstr>ТРЕТИЙ СЛОЙ ОДЕЖДЫ</vt:lpstr>
      <vt:lpstr>ОДЕЖДА В ОСЕННЕ-ВЕСЕННИЙ ПЕРИОД</vt:lpstr>
      <vt:lpstr>ОБЩИЕ РЕКОМЕНДАЦИИ К ВЕРХНЕЙ ОДЕЖДЕ</vt:lpstr>
      <vt:lpstr>ЗИМНЯЯ ОДЕЖДА</vt:lpstr>
      <vt:lpstr>ГОЛОВНЫЕ УБОРЫ</vt:lpstr>
      <vt:lpstr>ОБЩИЕ ГИГИЕНИЧЕСКИЕ ТРЕБОВАНИЯ К ОБУВИ</vt:lpstr>
      <vt:lpstr>ОБЩИЕ ГИГИЕНИЧЕСКИЕ ТРЕБОВАНИЯ К ОБУВИ</vt:lpstr>
      <vt:lpstr>ЗИМНЯЯ ОБУВЬ</vt:lpstr>
      <vt:lpstr>ЗИМНЯЯ ОБУВЬ</vt:lpstr>
      <vt:lpstr>ОСНОВНОЙ ЗАДАЧЕЙ ГИГИЕНИЧЕСКОЙ ЭКСПЕРТИЗЫ ЯВЛЯЕТСЯ УСТАНОВЛЕНИЕ КАЧЕСТВА И БЕЗОПАСНОСТИ ИЗДЕЛИЙ И  СООТВЕТСТВИЕ ИХ НОРМАТИВНЫМ ДОКУМЕНТАМ</vt:lpstr>
      <vt:lpstr>ГИГИЕНИЧЕСКАЯ ОЦЕНКА КАЧЕСТВА ОДЕЖДЫ ИЗ СИНТЕТИЧЕСКИХ МАТЕРИАЛОВ ВКЛЮЧАЕТ;</vt:lpstr>
      <vt:lpstr>ГИГИЕНИЧЕСКУЮ ОЦЕНКУ ОДЕЖДЫ НАЧИНАЮТ  С ПРОВЕДЕНИЯ САНИТАРНО-ХИМИЧЕСКИХ ИССЛЕДОВАНИЙ</vt:lpstr>
      <vt:lpstr>КОЛИЧЕСТВО ОБРАЗЦОВ</vt:lpstr>
      <vt:lpstr>КОЛИЧЕСТВО ОБРАЗЦОВ</vt:lpstr>
      <vt:lpstr>КОЛИЧЕСТВО ОБРАЗЦОВ</vt:lpstr>
      <vt:lpstr>ЦЕЛЬ САНИТАРНО-ХИМИЧЕСКИХ ИССЛЕДОВАНИЙ</vt:lpstr>
      <vt:lpstr>Презентация PowerPoint</vt:lpstr>
      <vt:lpstr>ТОКСИКОЛОГИЧЕСКИЕ  ИССЛЕДОВАНИЙ</vt:lpstr>
      <vt:lpstr>Презентация PowerPoint</vt:lpstr>
      <vt:lpstr>Презентация PowerPoint</vt:lpstr>
      <vt:lpstr>ГИГИЕНИЧЕСКИЕ СВОЙСТВА ТКАНИ</vt:lpstr>
      <vt:lpstr>ГИГИЕНИЧЕСКИЕ СВОЙСТВА ТКАНИ</vt:lpstr>
      <vt:lpstr>ГИГРОСКОПИЧНОСТЬ</vt:lpstr>
      <vt:lpstr>Презентация PowerPoint</vt:lpstr>
      <vt:lpstr>КАПИЛЯРНОСТЬ МАТЕРИАЛОВ</vt:lpstr>
      <vt:lpstr>ПАРОПРОНИЦАЕМОСТЬ</vt:lpstr>
      <vt:lpstr>ВОЗДУХОПРОНИЦАЕМОСТЬ</vt:lpstr>
      <vt:lpstr>К ОТРИЦАТЕЛЬНЫМ СВОЙСТВАМ ТКАНИ ОТНОСЯТСЯ</vt:lpstr>
      <vt:lpstr>МИКРОБИОЛОГИЧЕСКОЕ ИССЛЕДОВАНИЕ</vt:lpstr>
      <vt:lpstr>ГИГИЕНИЧЕСКИЕ ТРЕБОВАНИЯ К ДЕТСКОЙ ИГРУШКЕ</vt:lpstr>
      <vt:lpstr>ТРЕБОВАНИЯ ГИГИЕНИЧЕСКОЙ БЕЗОПАСНОСТИ ИГРУШЕК ВКЛЮЧАЮТ</vt:lpstr>
      <vt:lpstr>ОРГАНОЛЕПТИЧЕСКИЕ ПОКАЗАТЕЛИ </vt:lpstr>
      <vt:lpstr>ФИЗИЧЕСКИЕ ФАКТОРЫ</vt:lpstr>
      <vt:lpstr>ФИЗИЧЕСКИЕ ФАКТОРЫ</vt:lpstr>
      <vt:lpstr>ФИЗИЧЕСКИЕ ФАКТОРЫ</vt:lpstr>
      <vt:lpstr>САНИТАРНО-ХИМИЧЕСКИЕ ПОКАЗАТЕЛИ </vt:lpstr>
      <vt:lpstr>ТОКСИКОЛОГО-ГИГИЕНИЧЕСКИЕ ПОКАЗАТЕЛИ</vt:lpstr>
      <vt:lpstr>МИКРОБИОЛОГИЧЕСКИЕ ПОКАЗАТЕЛИ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Юлия Андреевна</cp:lastModifiedBy>
  <cp:revision>43</cp:revision>
  <cp:lastPrinted>2022-10-12T12:10:47Z</cp:lastPrinted>
  <dcterms:created xsi:type="dcterms:W3CDTF">2020-08-25T20:04:52Z</dcterms:created>
  <dcterms:modified xsi:type="dcterms:W3CDTF">2026-01-16T04:34:01Z</dcterms:modified>
</cp:coreProperties>
</file>