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44"/>
  </p:notesMasterIdLst>
  <p:sldIdLst>
    <p:sldId id="311" r:id="rId2"/>
    <p:sldId id="257" r:id="rId3"/>
    <p:sldId id="385" r:id="rId4"/>
    <p:sldId id="384" r:id="rId5"/>
    <p:sldId id="259" r:id="rId6"/>
    <p:sldId id="258" r:id="rId7"/>
    <p:sldId id="313" r:id="rId8"/>
    <p:sldId id="314" r:id="rId9"/>
    <p:sldId id="260" r:id="rId10"/>
    <p:sldId id="261" r:id="rId11"/>
    <p:sldId id="264" r:id="rId12"/>
    <p:sldId id="265" r:id="rId13"/>
    <p:sldId id="266" r:id="rId14"/>
    <p:sldId id="267" r:id="rId15"/>
    <p:sldId id="270" r:id="rId16"/>
    <p:sldId id="386" r:id="rId17"/>
    <p:sldId id="268" r:id="rId18"/>
    <p:sldId id="269" r:id="rId19"/>
    <p:sldId id="277" r:id="rId20"/>
    <p:sldId id="278" r:id="rId21"/>
    <p:sldId id="279" r:id="rId22"/>
    <p:sldId id="281" r:id="rId23"/>
    <p:sldId id="315" r:id="rId24"/>
    <p:sldId id="316" r:id="rId25"/>
    <p:sldId id="317" r:id="rId26"/>
    <p:sldId id="318" r:id="rId27"/>
    <p:sldId id="321" r:id="rId28"/>
    <p:sldId id="320" r:id="rId29"/>
    <p:sldId id="375" r:id="rId30"/>
    <p:sldId id="370" r:id="rId31"/>
    <p:sldId id="371" r:id="rId32"/>
    <p:sldId id="372" r:id="rId33"/>
    <p:sldId id="373" r:id="rId34"/>
    <p:sldId id="374" r:id="rId35"/>
    <p:sldId id="344" r:id="rId36"/>
    <p:sldId id="350" r:id="rId37"/>
    <p:sldId id="351" r:id="rId38"/>
    <p:sldId id="352" r:id="rId39"/>
    <p:sldId id="353" r:id="rId40"/>
    <p:sldId id="355" r:id="rId41"/>
    <p:sldId id="366" r:id="rId42"/>
    <p:sldId id="340" r:id="rId4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284374-F389-42E1-87AF-42CF82B2A418}" type="datetimeFigureOut">
              <a:rPr lang="ru-RU" smtClean="0"/>
              <a:t>06.01.2026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900"/>
            <a:ext cx="5486400" cy="3916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911491-14AA-4DF0-8446-C479E3609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254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911491-14AA-4DF0-8446-C479E36098E1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184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E949-E8FF-48EF-A7FE-F8E8BF3AE8D7}" type="datetime1">
              <a:rPr lang="ru-RU" smtClean="0"/>
              <a:t>06.01.2026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980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B1191-758C-4C56-B5AC-70A1898D0DBE}" type="datetime1">
              <a:rPr lang="ru-RU" smtClean="0"/>
              <a:t>06.01.2026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519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E6F0F-A100-4D58-8DA2-69EA195BA36B}" type="datetime1">
              <a:rPr lang="ru-RU" smtClean="0"/>
              <a:t>06.01.2026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655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F8F32-C338-4667-A3B1-FDEC6EBF92A8}" type="datetime1">
              <a:rPr lang="ru-RU" smtClean="0"/>
              <a:t>06.01.2026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967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2B1D9-51B0-456B-AD91-855AA85ECD45}" type="datetime1">
              <a:rPr lang="ru-RU" smtClean="0"/>
              <a:t>06.01.2026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438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5AF92-6CC1-4858-B64A-65ADCF8D3961}" type="datetime1">
              <a:rPr lang="ru-RU" smtClean="0"/>
              <a:t>06.01.2026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475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1134F-967C-4D7E-A7B5-7CE52CCEBB48}" type="datetime1">
              <a:rPr lang="ru-RU" smtClean="0"/>
              <a:t>06.01.2026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588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FB26F-F354-4923-BA94-30DBD30F12A2}" type="datetime1">
              <a:rPr lang="ru-RU" smtClean="0"/>
              <a:t>06.01.2026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6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620E1-C383-428C-96BA-DF3E561301E9}" type="datetime1">
              <a:rPr lang="ru-RU" smtClean="0"/>
              <a:t>06.01.2026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990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2A38D-AE68-4BD2-BE48-27E0EDD92CF1}" type="datetime1">
              <a:rPr lang="ru-RU" smtClean="0"/>
              <a:t>06.01.2026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644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4E08A-AB67-42AC-919D-8E026BE0D9FF}" type="datetime1">
              <a:rPr lang="ru-RU" smtClean="0"/>
              <a:t>06.01.2026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010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28772-A81E-437C-9EAD-6E62EE2065C6}" type="datetime1">
              <a:rPr lang="ru-RU" smtClean="0"/>
              <a:t>06.01.2026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AB926A-10FE-447B-A10B-CADDE15E4D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472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76864" y="1340768"/>
            <a:ext cx="6798736" cy="151216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3600" b="1" dirty="0"/>
          </a:p>
          <a:p>
            <a:pPr marL="0" indent="0" algn="ctr">
              <a:lnSpc>
                <a:spcPct val="170000"/>
              </a:lnSpc>
              <a:buNone/>
            </a:pP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ГИГИЕНА ТРУДОВОГО ОБУЧЕНИЯ И ВОСПИТАНИЯ</a:t>
            </a:r>
          </a:p>
          <a:p>
            <a:pPr marL="0" indent="0" algn="ctr">
              <a:lnSpc>
                <a:spcPct val="170000"/>
              </a:lnSpc>
              <a:buNone/>
            </a:pP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ДЕТЕЙ И ПОДРОСТКОВ</a:t>
            </a:r>
            <a:endParaRPr lang="en-US" sz="3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70000"/>
              </a:lnSpc>
              <a:buNone/>
            </a:pP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516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1433" y="260648"/>
            <a:ext cx="8229600" cy="85010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 ЗНАЧЕНИИ РУЧНОГО ТРУДА В РАЗВИТИИ ЧЕЛОВЕЧЕСКОЙ ЦИВИЛИЗАЦИИ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648692"/>
            <a:ext cx="8640960" cy="53087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Рука является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только органом труда, она также и продукт его»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 «Благодаря совместной деятельности руки, органов речи и мозга не только у каждого в отдельности, но также и в обществе, люди приобрели способность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выполнять всё более сложные операции, ставить себе всё более высокие цели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достигать их». 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Далее …«более скромные произведения работающей руки отступили на задний план, тем более, что планирующая работу голова уже на очень ранней ступени развития общества (например, уже в простой семье) имела возможность заставить не свои, а чужие руки выполнять намеченную ею работу»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«Всю заслугу быстрого развития цивилизации стали приписывать голове, развитию и деятельности мозга». 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(цит. по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 Энгельсу, 1896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392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64765" y="44624"/>
            <a:ext cx="7422936" cy="12164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ПРИНЦИПЫ ОРГАНИЗАЦИИ ТРУДОВОГО ВОСПИТАНИЯ И ОБУЧЕНИЯ ШКОЛЬНИКОВ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340768"/>
            <a:ext cx="8856984" cy="551723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оптимального и эффективного функционирования системы трудового и производственного обучения детей и подростков лежит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научная организация труда, базирующаяся на соблюдении определенных физиолого-гигиенических принципов: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организации и проведении трудового обучения;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характера трудовой деятельности и ее построения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возрастно-половым особенностям и состоянию здоровья учащихся;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физических и других видов нагрузок, оказывающее тренирующее воздействие на организм;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ациональный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трудового обучения;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санитарно-гигиенические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трудовой деятельности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безопасные для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46128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1433" y="116632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РОЛЬ СЕМЬИ В ТРУДОВОМ ВОСПИТАНИИ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 воспитание должно начинаться в семье.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семейной атмосферы человек испытывает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протяжении всей жизни. </a:t>
            </a:r>
            <a:endParaRPr lang="ru-RU" sz="3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 особенно важны такие стороны воспитания, как утверждение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трудового образа жизни, подготовка к самостоятельной жизни и ответственному выполнению функций труженика, семьянина, 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гражданина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40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76867" y="116632"/>
            <a:ext cx="6798734" cy="130386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 ВОСПИТАНИЕ ДОШКОЛЬНИКОВ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628800"/>
            <a:ext cx="8568952" cy="5229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Организованная подготовка детей к труду начинается в дошкольном возрасте. 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Трудовая деятельность в этот период находится в стадии зарождения и проявляется, как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подражательная деятельность, развивающая у дошкольников сообразительность, наблюдательность, внимание, мышление и память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осуществляется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единстве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обучением и направлено на формирование у воспитанников положительного эмоционального отношения к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601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1433" y="116632"/>
            <a:ext cx="8229600" cy="99412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ТРУДОВОЙ ДЕЯТЕЛЬНОСТИ ДОШКОЛЬНИКОВ 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5924" y="1223320"/>
            <a:ext cx="8756556" cy="5634680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самообслуживание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труд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связан с процессами одевания, раздевания, соблюдением правил личной гигиены, уходом за своей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одеждой; 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хозяйственно-бытовой </a:t>
            </a:r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 -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поддержание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чистоты и порядка в помещении и на участке, помощь взрослым при организации режимных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процессов;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 в природе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уход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растениями и животными в уголке природы, на огороде, в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цветнике; 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ручной труд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изготовление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игрушек и поделок из картона, бумаги, пластилина и природного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материала;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 в этом возрасте должен быть тесно связан с игрой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быть посильным, полезным, систематическим,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отвечать гигиеническим требованиям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 условиям организации и осуществления, способствовать развитию творчества </a:t>
            </a:r>
            <a:r>
              <a:rPr lang="ru-RU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endParaRPr lang="ru-RU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26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-27384"/>
            <a:ext cx="8640960" cy="130386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ПОДБОРА ОБОРУДОВАНИЯ ДЛЯ ТРУДОВОГО ВОСПИТАНИЯ ДОШКОЛЬНИКОВ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412776"/>
            <a:ext cx="8856984" cy="53087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Безопасность: </a:t>
            </a: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инструменты должны быть адаптированы к возрасту детей.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Привлекательность: </a:t>
            </a: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яркие цвета, приятные формы.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Доступность: </a:t>
            </a: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всё должно быть в достаточном количестве и легко доступно для детей. </a:t>
            </a: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Трудовая деятельность дошкольников должна реализовываться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потенциала развивающей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предметно-пространственной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соответствующим наполнением</a:t>
            </a:r>
          </a:p>
          <a:p>
            <a:pPr marL="0" indent="0" algn="just">
              <a:buNone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128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-27384"/>
            <a:ext cx="8640960" cy="130386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ДЛЯ ТРУДОВОГО ВОСПИТАНИЯ ДОШКОЛЬНИКОВ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276483"/>
            <a:ext cx="8496944" cy="632898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ПО ВИДАМ ТРУДА</a:t>
            </a:r>
          </a:p>
          <a:p>
            <a:pPr marL="0" indent="0" algn="just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Хозяйственно-бытовой труд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фартучки и нарукавники, щетки, совки, веники, тазики, губки, швабры, лейки, подносы, ведра.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 в уголке природы/на участке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лейки, лопатки, грабельки, совки, ведерки, тачки, носилки, перчатки, кормушки для птиц.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Ручной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труд: 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тканью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детские ножницы, иголки (у воспитателя), нитки, пуговицы, кусочки ткани, вата, поролон, детские швейные машинки.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деревом: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пилы, молотки, ножовки, шило, дрель (под присмотром), бруски дерева, шпон, спички, стружка, коробки из-под спичек</a:t>
            </a:r>
          </a:p>
          <a:p>
            <a:pPr marL="0" indent="0" algn="just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098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44624"/>
            <a:ext cx="8229600" cy="106613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С ТРУДОВЫМ ВОСПИТАНИЕМ ДОШКОЛЬНИКОВ в настоящее время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196752"/>
            <a:ext cx="8712968" cy="537321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2000 года трудовое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дошкольников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рассматривалось как необходимое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важнейшее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 успешной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 детей к обучению в школе.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воспитанные с ранних лет в труде, отличались в школе самостоятельностью, организованностью, активностью, творческим мышление, а так же опрятностью, умением себя обслужить.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введенные новым СанПиН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сделали почти невозможным труд детей в природе и даже по самообслуживанию: если раньше детей учили заправлять кровати после сна, то теперь это делает только помощник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воспитателя,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превращая детей лишь в созерцателей  трудовой деятельности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5685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-27384"/>
            <a:ext cx="8496944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РОЛЬ ШКОЛЫ В ТРУДОВОМ ВОСПИТАНИИ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1412776"/>
            <a:ext cx="8280920" cy="49685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основательную трудовую подготовку подрастающее поколение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общеобразовательных учреждений. </a:t>
            </a:r>
            <a:endParaRPr lang="ru-RU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Трудовая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школьников направлена на формирование у них трудолюбия, социально-ценных мотивов труда и нравственно-психологических качеств.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достигается в динамике при грамотной организации педагогами трудового и производственного обучения детей и подростков с учетом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физиолого-гигиенических принципов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891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44625"/>
            <a:ext cx="7776864" cy="115212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НОРМИРОВАНИЕ ТРУДОВОЙ ДЕЯТЕЛЬНОСТИ ДЕТЕЙ И ПОДРОСТКОВ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216644"/>
            <a:ext cx="8496944" cy="574074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 и производственное обучение детей и подростков представляет качественно новый вид деятельности по сравнению с обычной учебной работой школьников, поэтому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подлежит нормированию и регламентированию. 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Нормирование труда детей и подростков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определение необходимых затрат труда (или времени) на выполнение определенного объема работы в заданных условиях с учетом возрастных анатомо-физиологических особенностей растущего организма. 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Нормирование труда обучающихся общеобразовательных учреждений должно осуществляться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возраста, пола и состояния здоровья. 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 трудовой деятельности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еѐ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объем, тяжесть и напряженность для растущего организма во многом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отличается от таковых взрослого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40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116632"/>
            <a:ext cx="7704857" cy="10565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28650" y="1700808"/>
            <a:ext cx="7886700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 воспитание и обучение это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формирования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трудолюбия, навыков, уважения к труду и сознательного отношения к работе через вовлечение в различные виды деятельности (самообслуживание, хозяйственный, ручной, общественно полезный труд). </a:t>
            </a: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система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всестороннее развитие личности, привитие ответственности, самостоятельности и подготовку к будущей жизни, включая профессиональное самоопределение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0998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4726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возрастом происходит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постепенное увеличение физических нагрузок и усложнение трудовых операций. </a:t>
            </a:r>
          </a:p>
          <a:p>
            <a:pPr marL="0" indent="0" algn="just">
              <a:buNone/>
            </a:pP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Постепенность увеличения нагрузки обучающихся </a:t>
            </a:r>
            <a:r>
              <a:rPr lang="ru-RU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выполнении трудовых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операций прослеживается </a:t>
            </a:r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даже в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выборе материала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которым приходится работать. Величина физических усилий во многом зависит от свойств обрабатываемого материала, в частности, сопротивляемости на сжатие или растяжение. </a:t>
            </a:r>
          </a:p>
          <a:p>
            <a:pPr marL="0" indent="0" algn="just">
              <a:buNone/>
            </a:pP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из принципа постепенности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все материалы, которые могут использоваться в условиях общеобразовательного учреждения, располагаются в следующем порядке: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бумага – ткань – картон – глина – пластилин – проволока – фанера – дерево – металл (жесть и мягкое железо</a:t>
            </a:r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20</a:t>
            </a:fld>
            <a:endParaRPr lang="ru-RU"/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755576" y="44625"/>
            <a:ext cx="7776864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НОРМИРОВАНИЕ ТРУДОВОЙ ДЕЯТЕЛЬНОСТИ ДЕТЕЙ И ПОДРОСТКОВ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6018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1433" y="116632"/>
            <a:ext cx="8229600" cy="106613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ПОЛОВОЙ ДИМОРФИЗМ И ЕГО ВЛИЯНИЕ НА ТРУДОВОЕ ВОСПИТАНИЕ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53285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Существенное значение в организации трудовой деятельности обучающихся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 половые различия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функциональных возможности девочек и мальчиков, начиная с 10-12 лет.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разница в мышечной силе мальчиков и девочек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12 лет достигает 2,5-3 кг.</a:t>
            </a:r>
            <a:r>
              <a:rPr lang="ru-RU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мере взросления эти различия увеличиваются. Физические возможности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13-14-летних девочек - 86%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таковых возможностей мальчиков, </a:t>
            </a:r>
          </a:p>
          <a:p>
            <a:pPr marL="0" indent="0" algn="just">
              <a:buNone/>
            </a:pP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15-16 лет – 80%,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17-18 лет – только 77%. </a:t>
            </a:r>
          </a:p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Гендерная обусловленность физических возможностей требует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дифференцированного подхода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трудовому обучению в средней и старшей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26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4340" y="332656"/>
            <a:ext cx="896966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7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ВРАЧЕЙ-ГИГИЕНИСТОВ ПО КОНТРОЛЮ ЗА ТРУДОВЫМ ОБУЧЕНИЕМ </a:t>
            </a:r>
            <a:r>
              <a:rPr lang="ru-RU" sz="27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</a:t>
            </a: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556792"/>
            <a:ext cx="8424936" cy="52565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Одной из гарантий обеспечения охраны здоровья детей в процессе трудового обучения выступает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систематический надзор за его содержанием и условиями проведения с целью своевременного устранения и коррекции имеющихся нарушений, что является одним из неотъемлемых направлений деятельности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осуществляемой врачом-специалистом отделений гигиены детей и подростков территориальных центров гигиены и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эпидемиологии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8916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268760"/>
            <a:ext cx="8568952" cy="5452716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своевременное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характера трудовой деятельности обучающихся общеобразовательных учреждений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(профили подготовки, освоения конкретных профессий при организации УПК, виды общественно полезного, производительного труда);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рабочих мест для прохождения производственной практики учащимися старших классов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трудовых объединений школьников;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документами, отражающими соответствие характера труда состоянию здоровья, и их оценка с учетом полноты охвата углубленными медицинскими осмотрами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23</a:t>
            </a:fld>
            <a:endParaRPr lang="ru-RU"/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74340" y="-99392"/>
            <a:ext cx="896966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9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ОБЯЗАННОСТИ ВРАЧА ГИГИЕНИСТА ВХОДИТ</a:t>
            </a:r>
            <a:endParaRPr lang="ru-RU" sz="2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969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1124744"/>
            <a:ext cx="7638020" cy="547260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врачебно-профессиональных консультаций и заключений о профпригодности к избранному профилю обучения или профессии, наличия рекомендаций в отношении детей с отклонениями в состоянии здоровья в листках здоровья;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периодический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фактического содержания трудового обучения школьников в плане соблюдения его соответствия утвержденным учебным программам;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систематическое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надзорных мероприятий за обеспечением должных условий организации всех форм трудовой и производственной деятельности обучающихся общеобразовательных учреждений;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вынесение </a:t>
            </a: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предложений руководителям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учреждений по совершенствованию организации и условий проведения трудового и производственного обучения школьников;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24</a:t>
            </a:fld>
            <a:endParaRPr lang="ru-RU"/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174340" y="-99392"/>
            <a:ext cx="896966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9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ОБЯЗАННОСТИ ВРАЧА ГИГИЕНИСТА ВХОДИТ</a:t>
            </a:r>
            <a:endParaRPr lang="ru-RU" sz="29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6696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566124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текущей надзорной деятельности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обозначенному аспекту осуществляется детальное изучение документов, отражающих организацию и режим трудового обучения и воспитания обучающихся </a:t>
            </a:r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подконтрольных объектов надзора: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расписание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уроков;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годовой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учебных занятий, трудовой и производственной практики обучающихся 5-11 классов;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график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 самообслуживанию и другим видам общественно полезного производительного труда;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утвержденный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 трудовых объединений школьников в период летних каникул;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трудовой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 между дирекцией учреждения образования (УПК) и базовым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предприятием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25</a:t>
            </a:fld>
            <a:endParaRPr lang="ru-RU"/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74340" y="-99392"/>
            <a:ext cx="896966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ОБЯЗАННОСТИ ВРАЧА ГИГИЕНИСТА ВХОДИТ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6468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7504" y="980728"/>
            <a:ext cx="8856984" cy="574074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фактических условий труда предусматривается с учетом профиля мастерских, кабинетов, лабораторий. 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комплексной проверке готовности учреждения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к началу учебного года осуществляется гигиеническая оценка помещений и кабинетов трудового обучения. 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тематическом, комплексном внеплановом обследовании или мониторинге учреждения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в течение учебного года контролируется: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труда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(его соответствие возрасту, полу и состоянию здоровья обучающихся);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труда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(длительность труда, его место в общем режиме дня и в режиме учебных занятий, построение трудового процесса);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которых осуществляется трудовая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26</a:t>
            </a:fld>
            <a:endParaRPr lang="ru-RU"/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74340" y="-99392"/>
            <a:ext cx="896966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ОБЯЗАННОСТИ ВРАЧА ГИГИЕНИСТА ВХОДИТ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2817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4340" y="980728"/>
            <a:ext cx="8646132" cy="597666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условий организации труда школьников проводится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непосредственном обследовании мастерских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всем параметрам на соответствие гигиеническим требованиям и исключающим возможность контакта обучающихся с неблагоприятными факторами.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Оценке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подвергаются: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правильность эксплуатации осветительных установок;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санитарное состояние помещений;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правил техники безопасности. 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Визуальное обследование и санитарное описание объекта надзора дополняется инструментальными и лабораторными исследованиями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общей освещенности и освещенности рабочих мест, параметров микроклимата, шума, эффективности вентиляции, концентрации пыли и химических веществ в мастерских и кабинетах трудового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27</a:t>
            </a:fld>
            <a:endParaRPr lang="ru-RU"/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74340" y="-99392"/>
            <a:ext cx="896966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ОБЯЗАННОСТИ ВРАЧА ГИГИЕНИСТА ВХОДИТ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8907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260648"/>
            <a:ext cx="8424936" cy="6460828"/>
          </a:xfrm>
        </p:spPr>
        <p:txBody>
          <a:bodyPr>
            <a:noAutofit/>
          </a:bodyPr>
          <a:lstStyle/>
          <a:p>
            <a:pPr algn="just"/>
            <a:endParaRPr lang="ru-RU" sz="2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ПРОВЕРКИ ОФОРМЛЯЕТСЯ СПРАВКА ИЛИ АКТ ОБСЛЕДОВАНИЯ С ВЫНЕСЕНИЕМ ПРЕДПИСАНИЙ ПО УСТРАНЕНИЮ ВЫЯВЛЕННЫХ НАРУШЕНИЙ И СОВЕРШЕНСТВОВАНИЮ РАБОТЫ ПО РАЦИОНАЛЬНОЙ ОРГАНИЗАЦИИ ТРУДОВОЙ ДЕЯТЕЛЬНОСТИ ОБУЧАЮЩИХСЯ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15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presentacii.ru/documents_2/84efbf05b5fdabb64d81e3a8d22f04ac/img13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8" t="23008" r="10577" b="16094"/>
          <a:stretch/>
        </p:blipFill>
        <p:spPr bwMode="auto">
          <a:xfrm>
            <a:off x="251520" y="1700808"/>
            <a:ext cx="8568952" cy="489654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29</a:t>
            </a:fld>
            <a:endParaRPr lang="ru-RU"/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74340" y="116632"/>
            <a:ext cx="896966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 РАЦИОНАЛЬНО ОРГАНИЗОВАННАЯ ТРУДОВАЯ ДЕЯТЕДБНОСТЬ ОКАЗЫВАЕТ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ПОЛОЖИТЕЛЬ НОЕ ВЛИЯНИЕ НА ОРГАНИЗМ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901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116632"/>
            <a:ext cx="7704857" cy="10565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700808"/>
            <a:ext cx="8712968" cy="48965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процесс вовлечения обучающихся в разнообразные </a:t>
            </a:r>
            <a:r>
              <a:rPr lang="ru-RU" sz="3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организованные виды общественно полезного труда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передачи им производственного опыта, трудовых умений и навыков, развития у них творческого практического мышления, трудолюбия и человеческого сознания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0698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presentacii.ru/documents_2/84efbf05b5fdabb64d81e3a8d22f04ac/img23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4" t="16682" r="8657" b="15356"/>
          <a:stretch/>
        </p:blipFill>
        <p:spPr bwMode="auto">
          <a:xfrm>
            <a:off x="323528" y="1340768"/>
            <a:ext cx="8424936" cy="538070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30</a:t>
            </a:fld>
            <a:endParaRPr lang="ru-RU"/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74340" y="116632"/>
            <a:ext cx="896966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ТРУДОВАЯ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2503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presentacii.ru/documents_2/84efbf05b5fdabb64d81e3a8d22f04ac/img30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2" t="42977" r="10575" b="11676"/>
          <a:stretch/>
        </p:blipFill>
        <p:spPr bwMode="auto">
          <a:xfrm>
            <a:off x="251520" y="2204864"/>
            <a:ext cx="8568952" cy="439248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31</a:t>
            </a:fld>
            <a:endParaRPr lang="ru-RU"/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323528" y="116632"/>
            <a:ext cx="8820472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 ПРИНИМАЮТСЯ НА РАБОТУ ТОЛЬКО ПОСЛЕ ОБЯЗАТЕЛЬНОГО МЕДИЦИНСКОГО ОСМОТРА И ДО 18 лет ПОДЛЕЖАТ ЕЖЕГОДНОМУ МЕДИЦИНСКОМУ ОСМОТРУ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4380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presentacii.ru/documents_2/84efbf05b5fdabb64d81e3a8d22f04ac/img31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7" t="21081" r="16038" b="29732"/>
          <a:stretch/>
        </p:blipFill>
        <p:spPr bwMode="auto">
          <a:xfrm>
            <a:off x="174340" y="1412776"/>
            <a:ext cx="8718139" cy="525658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32</a:t>
            </a:fld>
            <a:endParaRPr lang="ru-RU"/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74340" y="116632"/>
            <a:ext cx="896966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ТРУД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 </a:t>
            </a: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ЗАЩИЩАЮТ ВРЕМЕНЕМ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6922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presentacii.ru/documents_2/84efbf05b5fdabb64d81e3a8d22f04ac/img32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" t="42179" r="14151" b="36231"/>
          <a:stretch/>
        </p:blipFill>
        <p:spPr bwMode="auto">
          <a:xfrm>
            <a:off x="336104" y="2132856"/>
            <a:ext cx="8646132" cy="338437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33</a:t>
            </a:fld>
            <a:endParaRPr lang="ru-RU"/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74340" y="116632"/>
            <a:ext cx="896966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ТРУДОУСТРОЙСТВЕ УЧАЩИХСЯ ПОДРОСТКОВ ПРОДОЛЖИТЕЛЬНОСТЬ РАБОТЫ ДОЛЖНА СОСТАВЛЯТЬ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1877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presentacii.ru/documents_2/84efbf05b5fdabb64d81e3a8d22f04ac/img33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5" t="14057" r="10909" b="15651"/>
          <a:stretch/>
        </p:blipFill>
        <p:spPr bwMode="auto">
          <a:xfrm>
            <a:off x="251520" y="620688"/>
            <a:ext cx="8640960" cy="597666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34</a:t>
            </a:fld>
            <a:endParaRPr lang="ru-RU"/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74340" y="116632"/>
            <a:ext cx="896966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3448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presentacii.ru/documents_2/84efbf05b5fdabb64d81e3a8d22f04ac/img15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0" t="22809" r="6604" b="14660"/>
          <a:stretch/>
        </p:blipFill>
        <p:spPr bwMode="auto">
          <a:xfrm>
            <a:off x="174340" y="1484784"/>
            <a:ext cx="8646132" cy="525658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35</a:t>
            </a:fld>
            <a:endParaRPr lang="ru-RU"/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74340" y="116632"/>
            <a:ext cx="896966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ОБУЧЕНИЯ И ТРУДА ПОДРОСТКИ МОГУТ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0462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73616" cy="138085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ТРУД ПОДРОСТКОВ НА ПРОИЗВОДСТВАХ  СВЯЗАННЫХ С ХИМИЧЕСКИМИ ВЕЩЕСТВАМИ 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presentacii.ru/documents_2/84efbf05b5fdabb64d81e3a8d22f04ac/img24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4" t="17683" r="8654" b="19624"/>
          <a:stretch/>
        </p:blipFill>
        <p:spPr bwMode="auto">
          <a:xfrm>
            <a:off x="357818" y="1484784"/>
            <a:ext cx="8496944" cy="511256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8408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presentacii.ru/documents_2/84efbf05b5fdabb64d81e3a8d22f04ac/img25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1" t="33234" r="11676" b="20872"/>
          <a:stretch/>
        </p:blipFill>
        <p:spPr bwMode="auto">
          <a:xfrm>
            <a:off x="323528" y="1124744"/>
            <a:ext cx="8568952" cy="547260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37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73616" cy="138085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ТРУД ПОДРОСТКОВ НА ПРОИЗВОДСТВАХ  СВЯЗАННЫХ С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БИОЛОГИЧЕСКИМИ ФАКТОРАМИ</a:t>
            </a:r>
            <a:b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8111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presentacii.ru/documents_2/84efbf05b5fdabb64d81e3a8d22f04ac/img26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6" t="21645" r="10577" b="24703"/>
          <a:stretch/>
        </p:blipFill>
        <p:spPr bwMode="auto">
          <a:xfrm>
            <a:off x="323528" y="1268760"/>
            <a:ext cx="8496944" cy="525658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38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73616" cy="138085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ТРУД ПОДРОСТКОВ НА ПРОИЗВОДСТВАХ  СВЯЗАННЫХ С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ФИЗИЧЕСКИМИ ФАКТОРАМИ</a:t>
            </a:r>
            <a:b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6882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presentacii.ru/documents_2/84efbf05b5fdabb64d81e3a8d22f04ac/img27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8" t="15248" r="14762" b="14062"/>
          <a:stretch/>
        </p:blipFill>
        <p:spPr bwMode="auto">
          <a:xfrm>
            <a:off x="323528" y="1340769"/>
            <a:ext cx="8373616" cy="518457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39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73616" cy="138085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ТРУД ПОДРОСТКОВ НА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ПРОИЗВОДСТВАХ, 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СВЯЗАННЫХ С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ВИБРАЦИЕЙ</a:t>
            </a:r>
            <a:b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553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04857" cy="100811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ЦЕЛИ ТРУДОВОГО ОБУЧЕНИЯ И ВОСПИТАНИЯ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30194" y="1700808"/>
            <a:ext cx="7885155" cy="52129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трудолюбия: 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потребности в труде как основной жизненной потребности.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навыков: 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практическим умениям, навыкам работы и сотрудничества.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личности: 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ответственности, аккуратности, дисциплинированности, коллективизма, инициативности и творческого мышления.</a:t>
            </a:r>
          </a:p>
          <a:p>
            <a:pPr marL="0" indent="0" algn="ctr">
              <a:buNone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жизни: 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Успешная подготовка к школе, выбору профессии, социализации и интеграции в общество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0817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https://presentacii.ru/documents_2/84efbf05b5fdabb64d81e3a8d22f04ac/img29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8" t="14457" r="10952" b="30704"/>
          <a:stretch/>
        </p:blipFill>
        <p:spPr bwMode="auto">
          <a:xfrm>
            <a:off x="323528" y="1700809"/>
            <a:ext cx="8424936" cy="502066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40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23528" y="-45720"/>
            <a:ext cx="8373616" cy="142657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ТРУД ПОДРОСТКОВ НА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ПРОИЗВОДСТВАХ,  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СВЯЗАННЫХ С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ОСВЕЩЕННОСТЬЮ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8481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presentacii.ru/documents_2/84efbf05b5fdabb64d81e3a8d22f04ac/img40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0" t="18954" r="11638" b="44310"/>
          <a:stretch/>
        </p:blipFill>
        <p:spPr bwMode="auto">
          <a:xfrm>
            <a:off x="323528" y="1196752"/>
            <a:ext cx="8496944" cy="187220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41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23528" y="-45720"/>
            <a:ext cx="8373616" cy="142657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ОГРАНИЧЕНИЕ НАПРЯЖЕННОСТИ ТРУДА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3" descr="https://presentacii.ru/documents_2/84efbf05b5fdabb64d81e3a8d22f04ac/img43.jpg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6" t="13083" r="12822" b="17351"/>
          <a:stretch/>
        </p:blipFill>
        <p:spPr bwMode="auto">
          <a:xfrm>
            <a:off x="323528" y="3082529"/>
            <a:ext cx="8496944" cy="345638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483278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6864" y="1772816"/>
            <a:ext cx="7715615" cy="252028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4000" b="1" dirty="0"/>
          </a:p>
          <a:p>
            <a:pPr marL="0" indent="0" algn="ctr">
              <a:buNone/>
            </a:pPr>
            <a:endParaRPr lang="ru-RU" sz="4000" b="1" dirty="0"/>
          </a:p>
          <a:p>
            <a:pPr marL="0" indent="0" algn="ctr">
              <a:buNone/>
            </a:pPr>
            <a:r>
              <a:rPr lang="ru-RU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Благодарим  за внимание!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894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1432" y="332656"/>
            <a:ext cx="8431047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 ВОСПИТАНИЕ И ОБУЧЕНИЕ</a:t>
            </a:r>
            <a:b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НАПРАВЛЕНЫ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1431" y="1556792"/>
            <a:ext cx="8431047" cy="51646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положительного эмоционального отношения к труду и его обязательности как необходимой составной части жизнедеятельности человека, основы его общественного существования и развития.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– важная и неотъемлемая часть социализации детей и подростков.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Оно призвано прививать уважение к самому процессу и людям труда, знакомить обучающихся с миром профессий, побуждать их к сознательному выбору профессии и получению первоначальной профессиональной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502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59830" y="260648"/>
            <a:ext cx="8404657" cy="100811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 И ПРОИЗВОДСТВЕННОЕ ОБУЧЕНИЕ ДЕТЕЙ И ПОДРОСТКОВ 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СИСТЕМА ВКЛЮЧАЕТ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936724"/>
            <a:ext cx="8640960" cy="48766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взаимосвязанных элементов: </a:t>
            </a:r>
          </a:p>
          <a:p>
            <a:pPr marL="0" indent="0" algn="just"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 воспитание –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личности готовности к труду и отношений между участниками процесса трудовой деятельности. </a:t>
            </a:r>
          </a:p>
          <a:p>
            <a:pPr marL="0" indent="0" algn="just"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 обучение –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обучающихся знаний, умений и навыков, создание опыта применения, развития сил и способностей в различных видах деятельности. </a:t>
            </a:r>
          </a:p>
          <a:p>
            <a:pPr marL="0" indent="0" algn="just"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Производственное обучение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процесс формирования профессиональных знаний, умений и навыков в овладении профессии и их освоение на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693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33109"/>
            <a:ext cx="8229600" cy="99412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РОЛЬ ТРУДОВОГО ВОСПИТАНИЯ В </a:t>
            </a:r>
            <a:b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ВОСПИТАНИИ ЧЕЛОВЕКА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1825624"/>
            <a:ext cx="5760640" cy="48958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создания и укрепления воспитательного коллектива с учетом  глубокой веры в человека (индивида, личность) путем воспитания и обучения через привлечение к посильному труду для достижения понятных и обозримых целей к общей пользе. </a:t>
            </a:r>
          </a:p>
          <a:p>
            <a:pPr marL="0" indent="0" algn="just">
              <a:buNone/>
            </a:pPr>
            <a:r>
              <a:rPr lang="ru-RU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А.С. Макаренко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версии ЮНЕСКО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4 педагогов, определивших способ педагогического мышления в XX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веке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Makarenko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63414" y="1825406"/>
            <a:ext cx="302176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976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1556792"/>
            <a:ext cx="5184576" cy="51646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«Трудовое воспитание – это образно говоря, гармония трех понятий: надо, трудно и прекрасно…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быть не может воспитания вне труда и без труда, потому что без труда во всей его сложности и многогранности человека нельзя воспитать».</a:t>
            </a:r>
          </a:p>
          <a:p>
            <a:pPr marL="0" indent="0" algn="just"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 А. Сухомлинский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учитель, Герой социалистического труда  </a:t>
            </a:r>
          </a:p>
        </p:txBody>
      </p:sp>
      <p:pic>
        <p:nvPicPr>
          <p:cNvPr id="5" name="Объект 4" descr="https://multiurok.ru/img/312085/image_59cc5047cb167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96136" y="1916832"/>
            <a:ext cx="3024336" cy="410445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8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755576" y="233109"/>
            <a:ext cx="8229600" cy="99412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РОЛЬ ТРУДОВОГО ВОСПИТАНИЯ В </a:t>
            </a:r>
            <a:b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ВОСПИТАНИИ ЧЕЛОВЕКА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210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260648"/>
            <a:ext cx="7560840" cy="70609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ТРУДА В СОЦИАЛИЗАЦИИ ЧЕЛОВЕЧЕСТВА</a:t>
            </a:r>
            <a:endParaRPr lang="ru-RU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 descr="https://cf.ppt-online.org/files/slide/m/M7Jci0IzqxaGpYCyoQl2P4ZvjubORsDVShrF5e/slide-4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7" b="7764"/>
          <a:stretch/>
        </p:blipFill>
        <p:spPr bwMode="auto">
          <a:xfrm>
            <a:off x="251520" y="1412776"/>
            <a:ext cx="8640960" cy="530869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B926A-10FE-447B-A10B-CADDE15E4D0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1215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1247</TotalTime>
  <Words>1994</Words>
  <Application>Microsoft Office PowerPoint</Application>
  <PresentationFormat>Экран (4:3)</PresentationFormat>
  <Paragraphs>198</Paragraphs>
  <Slides>42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8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ОПРЕДЕЛЕНИЕ</vt:lpstr>
      <vt:lpstr>ОПРЕДЕЛЕНИЕ</vt:lpstr>
      <vt:lpstr>ЦЕЛИ ТРУДОВОГО ОБУЧЕНИЯ И ВОСПИТАНИЯ</vt:lpstr>
      <vt:lpstr>ТРУДОВОЕ ВОСПИТАНИЕ И ОБУЧЕНИЕ НАПРАВЛЕНЫ</vt:lpstr>
      <vt:lpstr>ТРУДОВОЕ И ПРОИЗВОДСТВЕННОЕ ОБУЧЕНИЕ ДЕТЕЙ И ПОДРОСТКОВ  КАК СИСТЕМА ВКЛЮЧАЕТ</vt:lpstr>
      <vt:lpstr>РОЛЬ ТРУДОВОГО ВОСПИТАНИЯ В  ВОСПИТАНИИ ЧЕЛОВЕКА</vt:lpstr>
      <vt:lpstr>РОЛЬ ТРУДОВОГО ВОСПИТАНИЯ В  ВОСПИТАНИИ ЧЕЛОВЕКА</vt:lpstr>
      <vt:lpstr>ЗНАЧЕНИЕ ТРУДА В СОЦИАЛИЗАЦИИ ЧЕЛОВЕЧЕСТВА</vt:lpstr>
      <vt:lpstr>О ЗНАЧЕНИИ РУЧНОГО ТРУДА В РАЗВИТИИ ЧЕЛОВЕЧЕСКОЙ ЦИВИЛИЗАЦИИ</vt:lpstr>
      <vt:lpstr> ГИГИЕНИЧЕСКИЕ ПРИНЦИПЫ ОРГАНИЗАЦИИ ТРУДОВОГО ВОСПИТАНИЯ И ОБУЧЕНИЯ ШКОЛЬНИКОВ </vt:lpstr>
      <vt:lpstr>РОЛЬ СЕМЬИ В ТРУДОВОМ ВОСПИТАНИИ</vt:lpstr>
      <vt:lpstr>ТРУДОВОЕ ВОСПИТАНИЕ ДОШКОЛЬНИКОВ</vt:lpstr>
      <vt:lpstr>ВИДЫ ТРУДОВОЙ ДЕЯТЕЛЬНОСТИ ДОШКОЛЬНИКОВ </vt:lpstr>
      <vt:lpstr>ПРИНЦИПЫ ПОДБОРА ОБОРУДОВАНИЯ ДЛЯ ТРУДОВОГО ВОСПИТАНИЯ ДОШКОЛЬНИКОВ</vt:lpstr>
      <vt:lpstr>ОБОРУДОВАНИЕ ДЛЯ ТРУДОВОГО ВОСПИТАНИЯ ДОШКОЛЬНИКОВ</vt:lpstr>
      <vt:lpstr>ПРОБЛЕМЫ С ТРУДОВЫМ ВОСПИТАНИЕМ ДОШКОЛЬНИКОВ в настоящее время</vt:lpstr>
      <vt:lpstr>РОЛЬ ШКОЛЫ В ТРУДОВОМ ВОСПИТАНИИ</vt:lpstr>
      <vt:lpstr>НОРМИРОВАНИЕ ТРУДОВОЙ ДЕЯТЕЛЬНОСТИ ДЕТЕЙ И ПОДРОСТКОВ</vt:lpstr>
      <vt:lpstr>Презентация PowerPoint</vt:lpstr>
      <vt:lpstr>ПОЛОВОЙ ДИМОРФИЗМ И ЕГО ВЛИЯНИЕ НА ТРУДОВОЕ ВОСПИТАНИЕ</vt:lpstr>
      <vt:lpstr> ДЕЯТЕЛЬНОСТЬ ВРАЧЕЙ-ГИГИЕНИСТОВ ПО КОНТРОЛЮ ЗА ТРУДОВЫМ ОБУЧЕНИЕМ ШКОЛЬНИКОВ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ЗАПРЕЩАЕТСЯ ТРУД ПОДРОСТКОВ НА ПРОИЗВОДСТВАХ  СВЯЗАННЫХ С ХИМИЧЕСКИМИ ВЕЩЕСТВАМИ </vt:lpstr>
      <vt:lpstr>ЗАПРЕЩАЕТСЯ ТРУД ПОДРОСТКОВ НА ПРОИЗВОДСТВАХ  СВЯЗАННЫХ С БИОЛОГИЧЕСКИМИ ФАКТОРАМИ </vt:lpstr>
      <vt:lpstr>ЗАПРЕЩАЕТСЯ ТРУД ПОДРОСТКОВ НА ПРОИЗВОДСТВАХ  СВЯЗАННЫХ С ФИЗИЧЕСКИМИ ФАКТОРАМИ </vt:lpstr>
      <vt:lpstr>ЗАПРЕЩАЕТСЯ ТРУД ПОДРОСТКОВ НА ПРОИЗВОДСТВАХ,  СВЯЗАННЫХ С ВИБРАЦИЕЙ </vt:lpstr>
      <vt:lpstr>ЗАПРЕЩАЕТСЯ ТРУД ПОДРОСТКОВ НА ПРОИЗВОДСТВАХ,  СВЯЗАННЫХ С ОСВЕЩЕННОСТЬЮ</vt:lpstr>
      <vt:lpstr>ОГРАНИЧЕНИЕ НАПРЯЖЕННОСТИ ТРУДА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лекции 1</dc:title>
  <dc:creator>Олег</dc:creator>
  <cp:lastModifiedBy>Julia</cp:lastModifiedBy>
  <cp:revision>52</cp:revision>
  <cp:lastPrinted>2022-10-08T05:52:42Z</cp:lastPrinted>
  <dcterms:created xsi:type="dcterms:W3CDTF">2020-08-23T08:38:09Z</dcterms:created>
  <dcterms:modified xsi:type="dcterms:W3CDTF">2026-01-06T14:56:11Z</dcterms:modified>
</cp:coreProperties>
</file>