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56" r:id="rId2"/>
    <p:sldId id="286" r:id="rId3"/>
    <p:sldId id="257" r:id="rId4"/>
    <p:sldId id="289" r:id="rId5"/>
    <p:sldId id="287" r:id="rId6"/>
    <p:sldId id="288" r:id="rId7"/>
    <p:sldId id="290" r:id="rId8"/>
    <p:sldId id="258" r:id="rId9"/>
    <p:sldId id="259" r:id="rId10"/>
    <p:sldId id="269" r:id="rId11"/>
    <p:sldId id="291" r:id="rId12"/>
    <p:sldId id="282" r:id="rId13"/>
    <p:sldId id="304" r:id="rId14"/>
    <p:sldId id="283" r:id="rId15"/>
    <p:sldId id="285" r:id="rId16"/>
    <p:sldId id="293" r:id="rId17"/>
    <p:sldId id="294" r:id="rId18"/>
    <p:sldId id="295" r:id="rId19"/>
    <p:sldId id="297" r:id="rId20"/>
    <p:sldId id="298" r:id="rId21"/>
    <p:sldId id="299" r:id="rId22"/>
    <p:sldId id="300" r:id="rId23"/>
    <p:sldId id="301" r:id="rId24"/>
    <p:sldId id="30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9076" autoAdjust="0"/>
  </p:normalViewPr>
  <p:slideViewPr>
    <p:cSldViewPr>
      <p:cViewPr varScale="1">
        <p:scale>
          <a:sx n="77" d="100"/>
          <a:sy n="77" d="100"/>
        </p:scale>
        <p:origin x="1397" y="43"/>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CF96C-7305-4B4C-8E09-660CDA7C03FD}" type="datetimeFigureOut">
              <a:rPr lang="ru-RU" smtClean="0"/>
              <a:t>10.09.2020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5BB62-2A08-4AF3-9AF8-91F57C636B37}" type="slidenum">
              <a:rPr lang="ru-RU" smtClean="0"/>
              <a:t>‹#›</a:t>
            </a:fld>
            <a:endParaRPr lang="ru-RU"/>
          </a:p>
        </p:txBody>
      </p:sp>
    </p:spTree>
    <p:extLst>
      <p:ext uri="{BB962C8B-B14F-4D97-AF65-F5344CB8AC3E}">
        <p14:creationId xmlns:p14="http://schemas.microsoft.com/office/powerpoint/2010/main" val="63166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65BB62-2A08-4AF3-9AF8-91F57C636B37}" type="slidenum">
              <a:rPr lang="ru-RU" smtClean="0"/>
              <a:t>3</a:t>
            </a:fld>
            <a:endParaRPr lang="ru-RU"/>
          </a:p>
        </p:txBody>
      </p:sp>
    </p:spTree>
    <p:extLst>
      <p:ext uri="{BB962C8B-B14F-4D97-AF65-F5344CB8AC3E}">
        <p14:creationId xmlns:p14="http://schemas.microsoft.com/office/powerpoint/2010/main" val="328542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65BB62-2A08-4AF3-9AF8-91F57C636B37}" type="slidenum">
              <a:rPr lang="ru-RU" smtClean="0"/>
              <a:t>9</a:t>
            </a:fld>
            <a:endParaRPr lang="ru-RU"/>
          </a:p>
        </p:txBody>
      </p:sp>
    </p:spTree>
    <p:extLst>
      <p:ext uri="{BB962C8B-B14F-4D97-AF65-F5344CB8AC3E}">
        <p14:creationId xmlns:p14="http://schemas.microsoft.com/office/powerpoint/2010/main" val="338043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65BB62-2A08-4AF3-9AF8-91F57C636B37}" type="slidenum">
              <a:rPr lang="ru-RU" smtClean="0"/>
              <a:t>14</a:t>
            </a:fld>
            <a:endParaRPr lang="ru-RU"/>
          </a:p>
        </p:txBody>
      </p:sp>
    </p:spTree>
    <p:extLst>
      <p:ext uri="{BB962C8B-B14F-4D97-AF65-F5344CB8AC3E}">
        <p14:creationId xmlns:p14="http://schemas.microsoft.com/office/powerpoint/2010/main" val="18358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65BB62-2A08-4AF3-9AF8-91F57C636B37}" type="slidenum">
              <a:rPr lang="ru-RU" smtClean="0"/>
              <a:t>19</a:t>
            </a:fld>
            <a:endParaRPr lang="ru-RU"/>
          </a:p>
        </p:txBody>
      </p:sp>
    </p:spTree>
    <p:extLst>
      <p:ext uri="{BB962C8B-B14F-4D97-AF65-F5344CB8AC3E}">
        <p14:creationId xmlns:p14="http://schemas.microsoft.com/office/powerpoint/2010/main" val="3692508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B4C71EC6-210F-42DE-9C53-41977AD35B3D}" type="datetimeFigureOut">
              <a:rPr lang="ru-RU" smtClean="0"/>
              <a:t>10.09.2020</a:t>
            </a:fld>
            <a:endParaRPr lang="ru-RU"/>
          </a:p>
        </p:txBody>
      </p:sp>
      <p:sp>
        <p:nvSpPr>
          <p:cNvPr id="5" name="Footer Placeholder 4"/>
          <p:cNvSpPr>
            <a:spLocks noGrp="1"/>
          </p:cNvSpPr>
          <p:nvPr>
            <p:ph type="ftr" sz="quarter" idx="11"/>
          </p:nvPr>
        </p:nvSpPr>
        <p:spPr>
          <a:xfrm>
            <a:off x="1900237" y="5410202"/>
            <a:ext cx="3843665" cy="365125"/>
          </a:xfrm>
        </p:spPr>
        <p:txBody>
          <a:bodyPr/>
          <a:lstStyle/>
          <a:p>
            <a:endParaRPr lang="ru-RU"/>
          </a:p>
        </p:txBody>
      </p:sp>
      <p:sp>
        <p:nvSpPr>
          <p:cNvPr id="6" name="Slide Number Placeholder 5"/>
          <p:cNvSpPr>
            <a:spLocks noGrp="1"/>
          </p:cNvSpPr>
          <p:nvPr>
            <p:ph type="sldNum" sz="quarter" idx="12"/>
          </p:nvPr>
        </p:nvSpPr>
        <p:spPr>
          <a:xfrm>
            <a:off x="7915603" y="5410200"/>
            <a:ext cx="578317"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1145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4385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1236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64817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178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10.09.2020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9283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10.09.2020</a:t>
            </a:fld>
            <a:endParaRPr lang="ru-RU"/>
          </a:p>
        </p:txBody>
      </p:sp>
      <p:sp>
        <p:nvSpPr>
          <p:cNvPr id="4" name="Footer Placeholder 3"/>
          <p:cNvSpPr>
            <a:spLocks noGrp="1"/>
          </p:cNvSpPr>
          <p:nvPr>
            <p:ph type="ftr" sz="quarter" idx="11"/>
          </p:nvPr>
        </p:nvSpPr>
        <p:spPr/>
        <p:txBody>
          <a:bodyPr/>
          <a:lstStyle>
            <a:lvl1pPr>
              <a:defRPr cap="all" baseline="0"/>
            </a:lvl1p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98506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2664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7339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ru-RU"/>
              <a:t>Образец заголовка</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B4C71EC6-210F-42DE-9C53-41977AD35B3D}" type="datetimeFigureOut">
              <a:rPr lang="ru-RU" smtClean="0"/>
              <a:t>10.09.2020</a:t>
            </a:fld>
            <a:endParaRPr lang="ru-RU"/>
          </a:p>
        </p:txBody>
      </p:sp>
      <p:sp>
        <p:nvSpPr>
          <p:cNvPr id="50" name="Footer Placeholder 4"/>
          <p:cNvSpPr>
            <a:spLocks noGrp="1"/>
          </p:cNvSpPr>
          <p:nvPr>
            <p:ph type="ftr" sz="quarter" idx="11"/>
          </p:nvPr>
        </p:nvSpPr>
        <p:spPr>
          <a:xfrm>
            <a:off x="856059" y="5883276"/>
            <a:ext cx="4679482" cy="365125"/>
          </a:xfrm>
        </p:spPr>
        <p:txBody>
          <a:bodyPr/>
          <a:lstStyle/>
          <a:p>
            <a:endParaRPr lang="ru-RU"/>
          </a:p>
        </p:txBody>
      </p:sp>
      <p:sp>
        <p:nvSpPr>
          <p:cNvPr id="51" name="Slide Number Placeholder 5"/>
          <p:cNvSpPr>
            <a:spLocks noGrp="1"/>
          </p:cNvSpPr>
          <p:nvPr>
            <p:ph type="sldNum" sz="quarter" idx="12"/>
          </p:nvPr>
        </p:nvSpPr>
        <p:spPr>
          <a:xfrm>
            <a:off x="7707241" y="5883275"/>
            <a:ext cx="578317"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058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8100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8994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56058" y="3073398"/>
            <a:ext cx="3658793"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3073398"/>
            <a:ext cx="3656408"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554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3709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5793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727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3452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C71EC6-210F-42DE-9C53-41977AD35B3D}" type="datetimeFigureOut">
              <a:rPr lang="ru-RU" smtClean="0"/>
              <a:t>10.09.2020</a:t>
            </a:fld>
            <a:endParaRPr lang="ru-RU"/>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5450241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F%D0%BB%D0%B0%D1%82%D0%BE%D0%B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9C%D0%B0%D0%BA%D0%B8%D0%B0%D0%B2%D0%B5%D0%BB%D0%BB%D0%B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B%D0%B5%D0%B2%D0%B8%D0%B0%D1%84%D0%B0%D0%BD_(%D0%93%D0%BE%D0%B1%D0%B1%D1%81)" TargetMode="External"/><Relationship Id="rId2" Type="http://schemas.openxmlformats.org/officeDocument/2006/relationships/hyperlink" Target="https://ru.wikipedia.org/wiki/%D0%93%D0%BE%D0%B1%D0%B1%D1%81,_%D0%A2%D0%BE%D0%BC%D0%B0%D1%81" TargetMode="External"/><Relationship Id="rId1" Type="http://schemas.openxmlformats.org/officeDocument/2006/relationships/slideLayout" Target="../slideLayouts/slideLayout2.xml"/><Relationship Id="rId6" Type="http://schemas.openxmlformats.org/officeDocument/2006/relationships/hyperlink" Target="https://ru.wikipedia.org/wiki/%D0%9A%D0%BE%D0%BD%D0%B4%D0%BE%D1%80%D1%81%D0%B5,_%D0%9C%D0%B0%D1%80%D0%B8_%D0%96%D0%B0%D0%BD_%D0%90%D0%BD%D1%82%D1%83%D0%B0%D0%BD" TargetMode="External"/><Relationship Id="rId5" Type="http://schemas.openxmlformats.org/officeDocument/2006/relationships/hyperlink" Target="https://ru.wikipedia.org/wiki/%D0%A2%D1%8E%D1%80%D0%B3%D0%BE,_%D0%90%D0%BD%D0%BD_%D0%A0%D0%BE%D0%B1%D0%B5%D1%80_%D0%96%D0%B0%D0%BA" TargetMode="External"/><Relationship Id="rId4" Type="http://schemas.openxmlformats.org/officeDocument/2006/relationships/hyperlink" Target="https://ru.wikipedia.org/wiki/%D0%9B%D0%BE%D0%BA%D0%BA,_%D0%94%D0%B6%D0%BE%D0%B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ru.wikipedia.org/wiki/1903" TargetMode="External"/><Relationship Id="rId4" Type="http://schemas.openxmlformats.org/officeDocument/2006/relationships/hyperlink" Target="https://ru.wikipedia.org/wiki/18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a:noAutofit/>
          </a:bodyPr>
          <a:lstStyle/>
          <a:p>
            <a:r>
              <a:rPr lang="ru-RU" dirty="0">
                <a:solidFill>
                  <a:srgbClr val="FF0000"/>
                </a:solidFill>
                <a:latin typeface="Times New Roman" pitchFamily="18" charset="0"/>
                <a:cs typeface="Times New Roman" pitchFamily="18" charset="0"/>
              </a:rPr>
              <a:t>Возникновение и этапы развития социального знания</a:t>
            </a:r>
            <a:br>
              <a:rPr lang="ru-RU" dirty="0">
                <a:solidFill>
                  <a:srgbClr val="FF0000"/>
                </a:solidFill>
              </a:rPr>
            </a:br>
            <a:endParaRPr lang="ru-RU" dirty="0">
              <a:solidFill>
                <a:srgbClr val="FF0000"/>
              </a:solidFill>
            </a:endParaRPr>
          </a:p>
        </p:txBody>
      </p:sp>
      <p:sp>
        <p:nvSpPr>
          <p:cNvPr id="3" name="Подзаголовок 2"/>
          <p:cNvSpPr>
            <a:spLocks noGrp="1"/>
          </p:cNvSpPr>
          <p:nvPr>
            <p:ph type="subTitle" idx="1"/>
          </p:nvPr>
        </p:nvSpPr>
        <p:spPr>
          <a:xfrm>
            <a:off x="4860032" y="4653136"/>
            <a:ext cx="4758711" cy="1749243"/>
          </a:xfrm>
        </p:spPr>
        <p:txBody>
          <a:bodyPr>
            <a:noAutofit/>
          </a:bodyPr>
          <a:lstStyle/>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1026" name="Picture 2" descr="C:\Users\User\Desktop\социология\social_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78066">
            <a:off x="5988321" y="1180882"/>
            <a:ext cx="2386391" cy="17441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социология\Без названия (1).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8106">
            <a:off x="900169" y="914099"/>
            <a:ext cx="3256008" cy="252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5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1" y="0"/>
            <a:ext cx="7100316" cy="980728"/>
          </a:xfrm>
        </p:spPr>
        <p:txBody>
          <a:bodyPr/>
          <a:lstStyle/>
          <a:p>
            <a:r>
              <a:rPr lang="ru-RU" b="1" dirty="0">
                <a:solidFill>
                  <a:srgbClr val="FF0000"/>
                </a:solidFill>
              </a:rPr>
              <a:t>ЭМИЛЬ </a:t>
            </a:r>
            <a:r>
              <a:rPr lang="ru-RU" b="1" dirty="0" err="1">
                <a:solidFill>
                  <a:srgbClr val="FF0000"/>
                </a:solidFill>
              </a:rPr>
              <a:t>ДЮРКГеЙМ</a:t>
            </a:r>
            <a:endParaRPr lang="ru-RU" b="1" dirty="0">
              <a:solidFill>
                <a:srgbClr val="FF0000"/>
              </a:solidFill>
            </a:endParaRPr>
          </a:p>
        </p:txBody>
      </p:sp>
      <p:sp>
        <p:nvSpPr>
          <p:cNvPr id="3" name="Объект 2"/>
          <p:cNvSpPr>
            <a:spLocks noGrp="1"/>
          </p:cNvSpPr>
          <p:nvPr>
            <p:ph idx="1"/>
          </p:nvPr>
        </p:nvSpPr>
        <p:spPr>
          <a:xfrm>
            <a:off x="125883" y="692696"/>
            <a:ext cx="6390333" cy="5387429"/>
          </a:xfrm>
        </p:spPr>
        <p:txBody>
          <a:bodyPr>
            <a:normAutofit fontScale="92500" lnSpcReduction="10000"/>
          </a:bodyPr>
          <a:lstStyle/>
          <a:p>
            <a:pPr marL="0" indent="0">
              <a:buNone/>
            </a:pPr>
            <a:r>
              <a:rPr lang="ru-RU" sz="2100" dirty="0">
                <a:latin typeface="Times New Roman" pitchFamily="18" charset="0"/>
                <a:cs typeface="Times New Roman" pitchFamily="18" charset="0"/>
              </a:rPr>
              <a:t>1-ый профессор социологии во Франции</a:t>
            </a:r>
          </a:p>
          <a:p>
            <a:pPr marL="0" indent="0">
              <a:buNone/>
            </a:pPr>
            <a:r>
              <a:rPr lang="ru-RU" sz="2100" dirty="0">
                <a:latin typeface="Times New Roman" pitchFamily="18" charset="0"/>
                <a:cs typeface="Times New Roman" pitchFamily="18" charset="0"/>
              </a:rPr>
              <a:t>Основатель французской школы социологии структурно-функционального анализа, автор концепции коллективного сознания. </a:t>
            </a:r>
          </a:p>
          <a:p>
            <a:pPr marL="0" indent="0" algn="l">
              <a:buNone/>
            </a:pPr>
            <a:r>
              <a:rPr lang="ru-RU" b="1" dirty="0">
                <a:solidFill>
                  <a:srgbClr val="FF0000"/>
                </a:solidFill>
                <a:latin typeface="Times New Roman" panose="02020603050405020304" pitchFamily="18" charset="0"/>
                <a:cs typeface="Times New Roman" panose="02020603050405020304" pitchFamily="18" charset="0"/>
              </a:rPr>
              <a:t>Основные </a:t>
            </a:r>
            <a:r>
              <a:rPr lang="ru-RU" b="1" dirty="0" err="1">
                <a:solidFill>
                  <a:srgbClr val="FF0000"/>
                </a:solidFill>
                <a:latin typeface="Times New Roman" panose="02020603050405020304" pitchFamily="18" charset="0"/>
                <a:cs typeface="Times New Roman" panose="02020603050405020304" pitchFamily="18" charset="0"/>
              </a:rPr>
              <a:t>труды</a:t>
            </a:r>
            <a:r>
              <a:rPr lang="ru-RU" sz="2100" b="1" dirty="0" err="1">
                <a:solidFill>
                  <a:srgbClr val="FF0000"/>
                </a:solidFill>
                <a:latin typeface="Times New Roman" panose="02020603050405020304" pitchFamily="18" charset="0"/>
                <a:cs typeface="Times New Roman" panose="02020603050405020304" pitchFamily="18" charset="0"/>
              </a:rPr>
              <a:t>:</a:t>
            </a:r>
            <a:r>
              <a:rPr lang="ru-RU" sz="2100" b="1" dirty="0" err="1">
                <a:latin typeface="Times New Roman" panose="02020603050405020304" pitchFamily="18" charset="0"/>
                <a:cs typeface="Times New Roman" panose="02020603050405020304" pitchFamily="18" charset="0"/>
              </a:rPr>
              <a:t>«</a:t>
            </a:r>
            <a:r>
              <a:rPr lang="ru-RU" sz="2100" b="0" i="0" dirty="0" err="1">
                <a:effectLst/>
                <a:latin typeface="Times New Roman" panose="02020603050405020304" pitchFamily="18" charset="0"/>
                <a:cs typeface="Times New Roman" panose="02020603050405020304" pitchFamily="18" charset="0"/>
              </a:rPr>
              <a:t>Элементы</a:t>
            </a:r>
            <a:r>
              <a:rPr lang="ru-RU" sz="2100" b="0" i="0" dirty="0">
                <a:effectLst/>
                <a:latin typeface="Times New Roman" panose="02020603050405020304" pitchFamily="18" charset="0"/>
                <a:cs typeface="Times New Roman" panose="02020603050405020304" pitchFamily="18" charset="0"/>
              </a:rPr>
              <a:t> социологии», «О разделении общественного </a:t>
            </a:r>
            <a:r>
              <a:rPr lang="ru-RU" sz="2100" b="0" i="0" dirty="0" err="1">
                <a:effectLst/>
                <a:latin typeface="Times New Roman" panose="02020603050405020304" pitchFamily="18" charset="0"/>
                <a:cs typeface="Times New Roman" panose="02020603050405020304" pitchFamily="18" charset="0"/>
              </a:rPr>
              <a:t>труда»,«Правила</a:t>
            </a:r>
            <a:r>
              <a:rPr lang="ru-RU" sz="2100" b="0" i="0" dirty="0">
                <a:effectLst/>
                <a:latin typeface="Times New Roman" panose="02020603050405020304" pitchFamily="18" charset="0"/>
                <a:cs typeface="Times New Roman" panose="02020603050405020304" pitchFamily="18" charset="0"/>
              </a:rPr>
              <a:t> социологического метода», «Самоубийство» .</a:t>
            </a:r>
          </a:p>
          <a:p>
            <a:pPr marL="0" indent="0">
              <a:buNone/>
            </a:pPr>
            <a:r>
              <a:rPr lang="ru-RU" b="1" dirty="0">
                <a:solidFill>
                  <a:srgbClr val="FF0000"/>
                </a:solidFill>
                <a:latin typeface="Times New Roman" panose="02020603050405020304" pitchFamily="18" charset="0"/>
                <a:cs typeface="Times New Roman" panose="02020603050405020304" pitchFamily="18" charset="0"/>
              </a:rPr>
              <a:t>Основные понятия:</a:t>
            </a:r>
            <a:r>
              <a:rPr lang="ru-RU" sz="2400" b="0" i="0" dirty="0">
                <a:effectLst/>
                <a:latin typeface="Times New Roman" panose="02020603050405020304" pitchFamily="18" charset="0"/>
                <a:cs typeface="Times New Roman" panose="02020603050405020304" pitchFamily="18" charset="0"/>
              </a:rPr>
              <a:t> </a:t>
            </a:r>
            <a:r>
              <a:rPr lang="ru-RU" sz="2000" b="0" i="0" dirty="0">
                <a:effectLst/>
                <a:latin typeface="Times New Roman" panose="02020603050405020304" pitchFamily="18" charset="0"/>
                <a:cs typeface="Times New Roman" panose="02020603050405020304" pitchFamily="18" charset="0"/>
              </a:rPr>
              <a:t>механическая</a:t>
            </a:r>
            <a:r>
              <a:rPr lang="ru-RU" sz="2400" b="0" i="0" dirty="0">
                <a:effectLst/>
                <a:latin typeface="Times New Roman" panose="02020603050405020304" pitchFamily="18" charset="0"/>
                <a:cs typeface="Times New Roman" panose="02020603050405020304" pitchFamily="18" charset="0"/>
              </a:rPr>
              <a:t> </a:t>
            </a:r>
            <a:r>
              <a:rPr lang="ru-RU" sz="2000" b="0" i="0" dirty="0">
                <a:effectLst/>
                <a:latin typeface="Times New Roman" panose="02020603050405020304" pitchFamily="18" charset="0"/>
                <a:cs typeface="Times New Roman" panose="02020603050405020304" pitchFamily="18" charset="0"/>
              </a:rPr>
              <a:t>и</a:t>
            </a:r>
            <a:r>
              <a:rPr lang="ru-RU" sz="2400" b="0" i="0" dirty="0">
                <a:effectLst/>
                <a:latin typeface="Times New Roman" panose="02020603050405020304" pitchFamily="18" charset="0"/>
                <a:cs typeface="Times New Roman" panose="02020603050405020304" pitchFamily="18" charset="0"/>
              </a:rPr>
              <a:t> </a:t>
            </a:r>
            <a:r>
              <a:rPr lang="ru-RU" sz="2000" b="0" i="0" dirty="0">
                <a:effectLst/>
                <a:latin typeface="Times New Roman" panose="02020603050405020304" pitchFamily="18" charset="0"/>
                <a:cs typeface="Times New Roman" panose="02020603050405020304" pitchFamily="18" charset="0"/>
              </a:rPr>
              <a:t>органическая солидарность, аномия, социальный факт Типы самоубийства: эгоистическое, альтруистическое, </a:t>
            </a:r>
            <a:r>
              <a:rPr lang="ru-RU" sz="2000" b="0" i="0" dirty="0" err="1">
                <a:effectLst/>
                <a:latin typeface="Times New Roman" panose="02020603050405020304" pitchFamily="18" charset="0"/>
                <a:cs typeface="Times New Roman" panose="02020603050405020304" pitchFamily="18" charset="0"/>
              </a:rPr>
              <a:t>аномическое</a:t>
            </a:r>
            <a:r>
              <a:rPr lang="ru-RU" sz="2000" b="0" i="0" dirty="0">
                <a:effectLst/>
                <a:latin typeface="Times New Roman" panose="02020603050405020304" pitchFamily="18" charset="0"/>
                <a:cs typeface="Times New Roman" panose="02020603050405020304" pitchFamily="18" charset="0"/>
              </a:rPr>
              <a:t> и фаталистическое</a:t>
            </a:r>
            <a:r>
              <a:rPr lang="ru-RU" sz="2000" b="1" dirty="0">
                <a:solidFill>
                  <a:srgbClr val="FF0000"/>
                </a:solidFill>
                <a:latin typeface="Times New Roman" panose="02020603050405020304" pitchFamily="18" charset="0"/>
                <a:cs typeface="Times New Roman" panose="02020603050405020304" pitchFamily="18" charset="0"/>
              </a:rPr>
              <a:t> </a:t>
            </a:r>
          </a:p>
          <a:p>
            <a:pPr marL="0" indent="0">
              <a:buNone/>
            </a:pPr>
            <a:r>
              <a:rPr lang="ru-RU" b="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Цитата: </a:t>
            </a:r>
            <a:r>
              <a:rPr lang="ru-RU" sz="2100" b="0" i="0" dirty="0">
                <a:effectLst/>
                <a:latin typeface="Times New Roman" panose="02020603050405020304" pitchFamily="18" charset="0"/>
              </a:rPr>
              <a:t>Единственная сила, способная умерять индивидуальный эгоизм, — это сила группы.</a:t>
            </a:r>
            <a:br>
              <a:rPr lang="ru-RU" dirty="0"/>
            </a:br>
            <a:endParaRPr lang="ru-RU" dirty="0">
              <a:latin typeface="Times New Roman" pitchFamily="18" charset="0"/>
              <a:cs typeface="Times New Roman" pitchFamily="18" charset="0"/>
            </a:endParaRPr>
          </a:p>
        </p:txBody>
      </p:sp>
      <p:pic>
        <p:nvPicPr>
          <p:cNvPr id="3074" name="Picture 2" descr="C:\Users\User\Desktop\социология\200px-Emile_Durkhe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289" y="1484784"/>
            <a:ext cx="2401828" cy="33985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67262" y="5025388"/>
            <a:ext cx="2025218" cy="369332"/>
          </a:xfrm>
          <a:prstGeom prst="rect">
            <a:avLst/>
          </a:prstGeom>
        </p:spPr>
        <p:txBody>
          <a:bodyPr wrap="square">
            <a:spAutoFit/>
          </a:bodyPr>
          <a:lstStyle/>
          <a:p>
            <a:r>
              <a:rPr lang="ru-RU" b="1" dirty="0"/>
              <a:t>1858  - 1917</a:t>
            </a:r>
            <a:endParaRPr lang="ru-RU" dirty="0"/>
          </a:p>
        </p:txBody>
      </p:sp>
    </p:spTree>
    <p:extLst>
      <p:ext uri="{BB962C8B-B14F-4D97-AF65-F5344CB8AC3E}">
        <p14:creationId xmlns:p14="http://schemas.microsoft.com/office/powerpoint/2010/main" val="237633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B58296-1027-4281-AE8A-9F56C7625082}"/>
              </a:ext>
            </a:extLst>
          </p:cNvPr>
          <p:cNvSpPr>
            <a:spLocks noGrp="1"/>
          </p:cNvSpPr>
          <p:nvPr>
            <p:ph type="title"/>
          </p:nvPr>
        </p:nvSpPr>
        <p:spPr>
          <a:xfrm>
            <a:off x="683568" y="116632"/>
            <a:ext cx="7128792" cy="650242"/>
          </a:xfrm>
        </p:spPr>
        <p:txBody>
          <a:bodyPr>
            <a:normAutofit/>
          </a:bodyPr>
          <a:lstStyle/>
          <a:p>
            <a:r>
              <a:rPr lang="ru-RU" dirty="0"/>
              <a:t>                 </a:t>
            </a:r>
            <a:r>
              <a:rPr lang="ru-RU" b="1" dirty="0">
                <a:solidFill>
                  <a:srgbClr val="FF0000"/>
                </a:solidFill>
              </a:rPr>
              <a:t>МАКС   ВЕБЕР    </a:t>
            </a:r>
            <a:r>
              <a:rPr lang="ru-RU" sz="2400" b="1" dirty="0">
                <a:solidFill>
                  <a:srgbClr val="FF0000"/>
                </a:solidFill>
              </a:rPr>
              <a:t>1864-1920</a:t>
            </a:r>
          </a:p>
        </p:txBody>
      </p:sp>
      <p:sp>
        <p:nvSpPr>
          <p:cNvPr id="4" name="Объект 3">
            <a:extLst>
              <a:ext uri="{FF2B5EF4-FFF2-40B4-BE49-F238E27FC236}">
                <a16:creationId xmlns:a16="http://schemas.microsoft.com/office/drawing/2014/main" id="{5099AA18-CCCC-4686-858D-0B19678F1D90}"/>
              </a:ext>
            </a:extLst>
          </p:cNvPr>
          <p:cNvSpPr>
            <a:spLocks noGrp="1"/>
          </p:cNvSpPr>
          <p:nvPr>
            <p:ph sz="half" idx="1"/>
          </p:nvPr>
        </p:nvSpPr>
        <p:spPr>
          <a:xfrm>
            <a:off x="0" y="980728"/>
            <a:ext cx="4479354" cy="5229200"/>
          </a:xfrm>
        </p:spPr>
        <p:txBody>
          <a:bodyPr>
            <a:normAutofit/>
          </a:bodyPr>
          <a:lstStyle/>
          <a:p>
            <a:pPr marL="0" indent="0">
              <a:lnSpc>
                <a:spcPct val="100000"/>
              </a:lnSpc>
              <a:spcBef>
                <a:spcPts val="600"/>
              </a:spcBef>
              <a:buNone/>
            </a:pPr>
            <a:r>
              <a:rPr lang="ru-RU" sz="1800" dirty="0">
                <a:latin typeface="Times New Roman" panose="02020603050405020304" pitchFamily="18" charset="0"/>
                <a:cs typeface="Times New Roman" panose="02020603050405020304" pitchFamily="18" charset="0"/>
              </a:rPr>
              <a:t>Основатель «понимающей социологии», теории социальных действий и концепции идеальных типов</a:t>
            </a:r>
          </a:p>
          <a:p>
            <a:pPr marL="0" indent="0">
              <a:lnSpc>
                <a:spcPct val="100000"/>
              </a:lnSpc>
              <a:spcBef>
                <a:spcPts val="600"/>
              </a:spcBef>
              <a:buNone/>
            </a:pPr>
            <a:r>
              <a:rPr lang="ru-RU" sz="2000" b="1" dirty="0">
                <a:solidFill>
                  <a:srgbClr val="FF0000"/>
                </a:solidFill>
                <a:latin typeface="Times New Roman" panose="02020603050405020304" pitchFamily="18" charset="0"/>
                <a:cs typeface="Times New Roman" panose="02020603050405020304" pitchFamily="18" charset="0"/>
              </a:rPr>
              <a:t>Основные </a:t>
            </a:r>
            <a:r>
              <a:rPr lang="ru-RU" sz="2000" b="1" dirty="0" err="1">
                <a:solidFill>
                  <a:srgbClr val="FF0000"/>
                </a:solidFill>
                <a:latin typeface="Times New Roman" panose="02020603050405020304" pitchFamily="18" charset="0"/>
                <a:cs typeface="Times New Roman" panose="02020603050405020304" pitchFamily="18" charset="0"/>
              </a:rPr>
              <a:t>труды</a:t>
            </a:r>
            <a:r>
              <a:rPr lang="ru-RU" sz="1800" dirty="0" err="1">
                <a:solidFill>
                  <a:srgbClr val="FF0000"/>
                </a:solidFill>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«Протестантская</a:t>
            </a:r>
            <a:r>
              <a:rPr lang="ru-RU" sz="1800" dirty="0">
                <a:latin typeface="Times New Roman" panose="02020603050405020304" pitchFamily="18" charset="0"/>
                <a:cs typeface="Times New Roman" panose="02020603050405020304" pitchFamily="18" charset="0"/>
              </a:rPr>
              <a:t> этика и дух </a:t>
            </a:r>
            <a:r>
              <a:rPr lang="ru-RU" sz="1800" dirty="0" err="1">
                <a:latin typeface="Times New Roman" panose="02020603050405020304" pitchFamily="18" charset="0"/>
                <a:cs typeface="Times New Roman" panose="02020603050405020304" pitchFamily="18" charset="0"/>
              </a:rPr>
              <a:t>капитализма»,</a:t>
            </a:r>
            <a:r>
              <a:rPr lang="ru-RU" sz="1800" b="0" i="0" dirty="0" err="1">
                <a:effectLst/>
                <a:latin typeface="Times New Roman" panose="02020603050405020304" pitchFamily="18" charset="0"/>
                <a:cs typeface="Times New Roman" panose="02020603050405020304" pitchFamily="18" charset="0"/>
              </a:rPr>
              <a:t>«О</a:t>
            </a:r>
            <a:r>
              <a:rPr lang="ru-RU" sz="1800" b="0" i="0" dirty="0">
                <a:effectLst/>
                <a:latin typeface="Times New Roman" panose="02020603050405020304" pitchFamily="18" charset="0"/>
                <a:cs typeface="Times New Roman" panose="02020603050405020304" pitchFamily="18" charset="0"/>
              </a:rPr>
              <a:t> некоторых категориях понимающей социологии»,</a:t>
            </a:r>
            <a:r>
              <a:rPr lang="ru-RU" sz="1800" dirty="0">
                <a:latin typeface="Times New Roman" panose="02020603050405020304" pitchFamily="18" charset="0"/>
                <a:cs typeface="Times New Roman" panose="02020603050405020304" pitchFamily="18" charset="0"/>
              </a:rPr>
              <a:t> «История хозяйства».</a:t>
            </a:r>
          </a:p>
          <a:p>
            <a:pPr marL="0" indent="0">
              <a:lnSpc>
                <a:spcPct val="100000"/>
              </a:lnSpc>
              <a:spcBef>
                <a:spcPts val="600"/>
              </a:spcBef>
              <a:buNone/>
            </a:pPr>
            <a:r>
              <a:rPr lang="ru-RU" sz="1800" b="1" dirty="0">
                <a:solidFill>
                  <a:srgbClr val="FF0000"/>
                </a:solidFill>
                <a:latin typeface="Times New Roman" panose="02020603050405020304" pitchFamily="18" charset="0"/>
                <a:cs typeface="Times New Roman" panose="02020603050405020304" pitchFamily="18" charset="0"/>
              </a:rPr>
              <a:t>Основные понятия: </a:t>
            </a:r>
            <a:r>
              <a:rPr lang="ru-RU" sz="1800" dirty="0">
                <a:latin typeface="Times New Roman" panose="02020603050405020304" pitchFamily="18" charset="0"/>
                <a:cs typeface="Times New Roman" panose="02020603050405020304" pitchFamily="18" charset="0"/>
              </a:rPr>
              <a:t>идеальный тип, рациональность, социальное действие, капитализм. Основные типы </a:t>
            </a:r>
            <a:r>
              <a:rPr lang="ru-RU" sz="1800" dirty="0" err="1">
                <a:latin typeface="Times New Roman" panose="02020603050405020304" pitchFamily="18" charset="0"/>
                <a:cs typeface="Times New Roman" panose="02020603050405020304" pitchFamily="18" charset="0"/>
              </a:rPr>
              <a:t>соц.действия</a:t>
            </a:r>
            <a:r>
              <a:rPr lang="ru-RU" sz="1800" dirty="0">
                <a:latin typeface="Times New Roman" panose="02020603050405020304" pitchFamily="18" charset="0"/>
                <a:cs typeface="Times New Roman" panose="02020603050405020304" pitchFamily="18" charset="0"/>
              </a:rPr>
              <a:t>: традиционное, ценностно-рациональное, целерациональное и аффективное</a:t>
            </a:r>
          </a:p>
        </p:txBody>
      </p:sp>
      <p:pic>
        <p:nvPicPr>
          <p:cNvPr id="1030" name="Picture 6">
            <a:extLst>
              <a:ext uri="{FF2B5EF4-FFF2-40B4-BE49-F238E27FC236}">
                <a16:creationId xmlns:a16="http://schemas.microsoft.com/office/drawing/2014/main" id="{BFD8F872-BE97-46BD-8532-B3A5261841F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1911702"/>
            <a:ext cx="4729260" cy="30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5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86800" cy="2016224"/>
          </a:xfrm>
        </p:spPr>
        <p:txBody>
          <a:bodyPr/>
          <a:lstStyle/>
          <a:p>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Развитие социологической</a:t>
            </a:r>
            <a:br>
              <a:rPr lang="ru-RU"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мысли в России</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FF0000"/>
              </a:solidFill>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55663" y="2307823"/>
            <a:ext cx="3659187" cy="342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2204864"/>
            <a:ext cx="2956816" cy="27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62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Николай Данилевский</a:t>
            </a:r>
          </a:p>
        </p:txBody>
      </p:sp>
      <p:sp>
        <p:nvSpPr>
          <p:cNvPr id="3" name="Объект 2"/>
          <p:cNvSpPr>
            <a:spLocks noGrp="1"/>
          </p:cNvSpPr>
          <p:nvPr>
            <p:ph sz="half" idx="1"/>
          </p:nvPr>
        </p:nvSpPr>
        <p:spPr>
          <a:xfrm>
            <a:off x="14858" y="1700808"/>
            <a:ext cx="4499992" cy="5148554"/>
          </a:xfrm>
        </p:spPr>
        <p:txBody>
          <a:bodyPr>
            <a:normAutofit/>
          </a:bodyPr>
          <a:lstStyle/>
          <a:p>
            <a:pPr marL="0" indent="0">
              <a:lnSpc>
                <a:spcPct val="100000"/>
              </a:lnSpc>
              <a:spcBef>
                <a:spcPts val="600"/>
              </a:spcBef>
              <a:buNone/>
            </a:pPr>
            <a:r>
              <a:rPr lang="ru-RU" sz="2000" dirty="0">
                <a:latin typeface="Times New Roman" panose="02020603050405020304" pitchFamily="18" charset="0"/>
                <a:cs typeface="Times New Roman" panose="02020603050405020304" pitchFamily="18" charset="0"/>
              </a:rPr>
              <a:t>Автор первой антиэволюционистской модели общественного прогресса - концепции культурно-исторических типов, развивал идеи панславизма.</a:t>
            </a:r>
            <a:br>
              <a:rPr lang="ru-RU" dirty="0"/>
            </a:br>
            <a:r>
              <a:rPr lang="ru-RU" b="1" dirty="0">
                <a:solidFill>
                  <a:srgbClr val="FF0000"/>
                </a:solidFill>
                <a:latin typeface="Times New Roman" panose="02020603050405020304" pitchFamily="18" charset="0"/>
                <a:cs typeface="Times New Roman" panose="02020603050405020304" pitchFamily="18" charset="0"/>
              </a:rPr>
              <a:t>Основные труды</a:t>
            </a:r>
            <a:r>
              <a:rPr lang="ru-RU" dirty="0">
                <a:solidFill>
                  <a:srgbClr val="FF0000"/>
                </a:solidFill>
                <a:latin typeface="Times New Roman" panose="02020603050405020304" pitchFamily="18" charset="0"/>
                <a:cs typeface="Times New Roman" panose="02020603050405020304" pitchFamily="18" charset="0"/>
              </a:rPr>
              <a:t>:</a:t>
            </a:r>
          </a:p>
          <a:p>
            <a:pPr marL="0" indent="0">
              <a:lnSpc>
                <a:spcPct val="100000"/>
              </a:lnSpc>
              <a:spcBef>
                <a:spcPts val="600"/>
              </a:spcBef>
              <a:buNone/>
            </a:pPr>
            <a:r>
              <a:rPr lang="ru-RU" sz="1900" b="0" i="0" dirty="0">
                <a:effectLst/>
                <a:latin typeface="Times New Roman" panose="02020603050405020304" pitchFamily="18" charset="0"/>
                <a:cs typeface="Times New Roman" panose="02020603050405020304" pitchFamily="18" charset="0"/>
              </a:rPr>
              <a:t>«Россия и Европа: Взгляд на культурные и политические отношения Славянского мира к Германо-Романскому», «Политика», </a:t>
            </a:r>
            <a:r>
              <a:rPr lang="ru-RU" sz="1800" b="0" i="0" dirty="0">
                <a:effectLst/>
                <a:latin typeface="Times New Roman" panose="02020603050405020304" pitchFamily="18" charset="0"/>
                <a:cs typeface="Times New Roman" panose="02020603050405020304" pitchFamily="18" charset="0"/>
              </a:rPr>
              <a:t>«Дарвинизм. Критическое исследование».</a:t>
            </a:r>
          </a:p>
          <a:p>
            <a:pPr marL="0" indent="0">
              <a:lnSpc>
                <a:spcPct val="100000"/>
              </a:lnSpc>
              <a:spcBef>
                <a:spcPts val="600"/>
              </a:spcBef>
              <a:buNone/>
            </a:pPr>
            <a:r>
              <a:rPr lang="ru-RU" sz="2400" b="1" dirty="0">
                <a:solidFill>
                  <a:srgbClr val="FF0000"/>
                </a:solidFill>
                <a:latin typeface="Times New Roman" panose="02020603050405020304" pitchFamily="18" charset="0"/>
                <a:cs typeface="Times New Roman" panose="02020603050405020304" pitchFamily="18" charset="0"/>
              </a:rPr>
              <a:t>Основные понятия: </a:t>
            </a:r>
            <a:r>
              <a:rPr lang="ru-RU" sz="1800" dirty="0">
                <a:latin typeface="Times New Roman" panose="02020603050405020304" pitchFamily="18" charset="0"/>
                <a:cs typeface="Times New Roman" panose="02020603050405020304" pitchFamily="18" charset="0"/>
              </a:rPr>
              <a:t>морфологический принцип, однотипные структурные единицы, естественные системы, культурно-исторический тип,  жизненный цикл, цивилизация</a:t>
            </a:r>
            <a:br>
              <a:rPr lang="ru-RU" dirty="0"/>
            </a:br>
            <a:endParaRPr lang="ru-RU" dirty="0">
              <a:solidFill>
                <a:srgbClr val="333333"/>
              </a:solidFill>
              <a:latin typeface="Arial"/>
            </a:endParaRPr>
          </a:p>
        </p:txBody>
      </p:sp>
      <p:sp>
        <p:nvSpPr>
          <p:cNvPr id="4" name="Объект 3"/>
          <p:cNvSpPr>
            <a:spLocks noGrp="1"/>
          </p:cNvSpPr>
          <p:nvPr>
            <p:ph sz="half" idx="2"/>
          </p:nvPr>
        </p:nvSpPr>
        <p:spPr/>
        <p:txBody>
          <a:bodyPr>
            <a:normAutofit/>
          </a:bodyPr>
          <a:lstStyle/>
          <a:p>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867" y="1603592"/>
            <a:ext cx="4499992" cy="524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6F3D168-26A0-4894-8B8E-E779CBFA8799}"/>
              </a:ext>
            </a:extLst>
          </p:cNvPr>
          <p:cNvSpPr txBox="1"/>
          <p:nvPr/>
        </p:nvSpPr>
        <p:spPr>
          <a:xfrm>
            <a:off x="4654866" y="2712830"/>
            <a:ext cx="45719" cy="369332"/>
          </a:xfrm>
          <a:prstGeom prst="rect">
            <a:avLst/>
          </a:prstGeom>
          <a:noFill/>
        </p:spPr>
        <p:txBody>
          <a:bodyPr wrap="square">
            <a:spAutoFit/>
          </a:bodyPr>
          <a:lstStyle/>
          <a:p>
            <a:r>
              <a:rPr lang="ru-RU" b="0" i="0" dirty="0">
                <a:solidFill>
                  <a:srgbClr val="000000"/>
                </a:solidFill>
                <a:effectLst/>
                <a:latin typeface="Roboto"/>
              </a:rPr>
              <a:t>"</a:t>
            </a:r>
            <a:endParaRPr lang="ru-RU" dirty="0"/>
          </a:p>
        </p:txBody>
      </p:sp>
    </p:spTree>
    <p:extLst>
      <p:ext uri="{BB962C8B-B14F-4D97-AF65-F5344CB8AC3E}">
        <p14:creationId xmlns:p14="http://schemas.microsoft.com/office/powerpoint/2010/main" val="63063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Максим Ковалевский</a:t>
            </a:r>
          </a:p>
        </p:txBody>
      </p:sp>
      <p:sp>
        <p:nvSpPr>
          <p:cNvPr id="3" name="Объект 2"/>
          <p:cNvSpPr>
            <a:spLocks noGrp="1"/>
          </p:cNvSpPr>
          <p:nvPr>
            <p:ph sz="half" idx="1"/>
          </p:nvPr>
        </p:nvSpPr>
        <p:spPr>
          <a:xfrm>
            <a:off x="0" y="1628800"/>
            <a:ext cx="4514850" cy="5199856"/>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Создатель историко-сравнительного метода в социологии, проводил</a:t>
            </a:r>
            <a:r>
              <a:rPr lang="ru-RU" sz="2000" b="0" i="0" dirty="0">
                <a:solidFill>
                  <a:srgbClr val="323232"/>
                </a:solidFill>
                <a:effectLst/>
                <a:latin typeface="Arial" panose="020B0604020202020204" pitchFamily="34" charset="0"/>
              </a:rPr>
              <a:t> </a:t>
            </a:r>
            <a:r>
              <a:rPr lang="ru-RU" sz="2000" b="0" i="0" dirty="0">
                <a:effectLst/>
                <a:latin typeface="Times New Roman" panose="02020603050405020304" pitchFamily="18" charset="0"/>
                <a:cs typeface="Times New Roman" panose="02020603050405020304" pitchFamily="18" charset="0"/>
              </a:rPr>
              <a:t> анализ соц. явлений на основе их происхождения, исследовал образование основных соц. институтов – семьи, собственности, гос-ва. </a:t>
            </a:r>
          </a:p>
          <a:p>
            <a:pPr marL="0" indent="0">
              <a:buNone/>
            </a:pPr>
            <a:r>
              <a:rPr lang="ru-RU" sz="2000" b="1" dirty="0">
                <a:solidFill>
                  <a:srgbClr val="FF0000"/>
                </a:solidFill>
                <a:latin typeface="Times New Roman" panose="02020603050405020304" pitchFamily="18" charset="0"/>
                <a:cs typeface="Times New Roman" panose="02020603050405020304" pitchFamily="18" charset="0"/>
              </a:rPr>
              <a:t>Основные </a:t>
            </a:r>
            <a:r>
              <a:rPr lang="ru-RU" sz="2000" b="1" dirty="0" err="1">
                <a:solidFill>
                  <a:srgbClr val="FF0000"/>
                </a:solidFill>
                <a:latin typeface="Times New Roman" panose="02020603050405020304" pitchFamily="18" charset="0"/>
                <a:cs typeface="Times New Roman" panose="02020603050405020304" pitchFamily="18" charset="0"/>
              </a:rPr>
              <a:t>труды</a:t>
            </a:r>
            <a:r>
              <a:rPr lang="ru-RU" sz="2000" dirty="0" err="1">
                <a:solidFill>
                  <a:srgbClr val="FF0000"/>
                </a:solidFill>
                <a:latin typeface="Times New Roman" panose="02020603050405020304" pitchFamily="18" charset="0"/>
                <a:cs typeface="Times New Roman" panose="02020603050405020304" pitchFamily="18" charset="0"/>
              </a:rPr>
              <a:t>:</a:t>
            </a:r>
            <a:r>
              <a:rPr lang="ru-RU" sz="1800" b="0" i="0" dirty="0" err="1">
                <a:effectLst/>
                <a:latin typeface="Times New Roman" panose="02020603050405020304" pitchFamily="18" charset="0"/>
                <a:cs typeface="Times New Roman" panose="02020603050405020304" pitchFamily="18" charset="0"/>
              </a:rPr>
              <a:t>«Социология</a:t>
            </a:r>
            <a:r>
              <a:rPr lang="ru-RU" sz="1800" b="0" i="0" dirty="0">
                <a:effectLst/>
                <a:latin typeface="Times New Roman" panose="02020603050405020304" pitchFamily="18" charset="0"/>
                <a:cs typeface="Times New Roman" panose="02020603050405020304" pitchFamily="18" charset="0"/>
              </a:rPr>
              <a:t> и сравнительная история права», «Очерк развития социологических учений», «Современные социологи», «Социология», «Социологи на западе и в России» </a:t>
            </a:r>
          </a:p>
          <a:p>
            <a:pPr marL="0" indent="0">
              <a:buNone/>
            </a:pPr>
            <a:r>
              <a:rPr lang="ru-RU" sz="2000" b="1" dirty="0">
                <a:solidFill>
                  <a:srgbClr val="FF0000"/>
                </a:solidFill>
                <a:latin typeface="Times New Roman" panose="02020603050405020304" pitchFamily="18" charset="0"/>
                <a:cs typeface="Times New Roman" panose="02020603050405020304" pitchFamily="18" charset="0"/>
              </a:rPr>
              <a:t>Основные понятия: </a:t>
            </a:r>
            <a:r>
              <a:rPr lang="ru-RU" sz="1800" dirty="0">
                <a:latin typeface="Times New Roman" panose="02020603050405020304" pitchFamily="18" charset="0"/>
                <a:cs typeface="Times New Roman" panose="02020603050405020304" pitchFamily="18" charset="0"/>
              </a:rPr>
              <a:t>эволюция, организация, генетическая социология</a:t>
            </a:r>
          </a:p>
          <a:p>
            <a:pPr marL="0" indent="0">
              <a:buNone/>
            </a:pP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648200" y="1124744"/>
            <a:ext cx="4343400" cy="5199856"/>
          </a:xfrm>
        </p:spPr>
        <p:txBody>
          <a:bodyPr/>
          <a:lstStyle/>
          <a:p>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442798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64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0" y="116632"/>
            <a:ext cx="7429499" cy="1152128"/>
          </a:xfrm>
        </p:spPr>
        <p:txBody>
          <a:bodyPr/>
          <a:lstStyle/>
          <a:p>
            <a:r>
              <a:rPr lang="ru-RU" dirty="0">
                <a:solidFill>
                  <a:srgbClr val="FF0000"/>
                </a:solidFill>
              </a:rPr>
              <a:t>      </a:t>
            </a:r>
            <a:r>
              <a:rPr lang="ru-RU" b="1" dirty="0">
                <a:solidFill>
                  <a:srgbClr val="FF0000"/>
                </a:solidFill>
              </a:rPr>
              <a:t>Питирим </a:t>
            </a:r>
            <a:r>
              <a:rPr lang="ru-RU" b="1" dirty="0" err="1">
                <a:solidFill>
                  <a:srgbClr val="FF0000"/>
                </a:solidFill>
              </a:rPr>
              <a:t>сорокин</a:t>
            </a:r>
            <a:endParaRPr lang="ru-RU" b="1" dirty="0">
              <a:solidFill>
                <a:srgbClr val="FF0000"/>
              </a:solidFill>
            </a:endParaRPr>
          </a:p>
        </p:txBody>
      </p:sp>
      <p:sp>
        <p:nvSpPr>
          <p:cNvPr id="3" name="Объект 2"/>
          <p:cNvSpPr>
            <a:spLocks noGrp="1"/>
          </p:cNvSpPr>
          <p:nvPr>
            <p:ph sz="half" idx="1"/>
          </p:nvPr>
        </p:nvSpPr>
        <p:spPr>
          <a:xfrm>
            <a:off x="105123" y="1484784"/>
            <a:ext cx="4409727" cy="5373216"/>
          </a:xfrm>
        </p:spPr>
        <p:txBody>
          <a:bodyPr>
            <a:normAutofit fontScale="92500" lnSpcReduction="20000"/>
          </a:bodyPr>
          <a:lstStyle/>
          <a:p>
            <a:pPr marL="0" indent="0">
              <a:buNone/>
            </a:pPr>
            <a:r>
              <a:rPr lang="ru-RU" sz="2200" dirty="0">
                <a:latin typeface="Times New Roman" panose="02020603050405020304" pitchFamily="18" charset="0"/>
                <a:cs typeface="Times New Roman" panose="02020603050405020304" pitchFamily="18" charset="0"/>
              </a:rPr>
              <a:t>Основатель социологического факультета </a:t>
            </a:r>
            <a:r>
              <a:rPr lang="ru-RU" sz="2200">
                <a:latin typeface="Times New Roman" panose="02020603050405020304" pitchFamily="18" charset="0"/>
                <a:cs typeface="Times New Roman" panose="02020603050405020304" pitchFamily="18" charset="0"/>
              </a:rPr>
              <a:t>в Гарвардском </a:t>
            </a:r>
            <a:r>
              <a:rPr lang="ru-RU" sz="2200" dirty="0">
                <a:latin typeface="Times New Roman" panose="02020603050405020304" pitchFamily="18" charset="0"/>
                <a:cs typeface="Times New Roman" panose="02020603050405020304" pitchFamily="18" charset="0"/>
              </a:rPr>
              <a:t>университете. Основная идея его социологии- идея </a:t>
            </a:r>
            <a:r>
              <a:rPr lang="ru-RU" sz="2200" dirty="0" err="1">
                <a:latin typeface="Times New Roman" panose="02020603050405020304" pitchFamily="18" charset="0"/>
                <a:cs typeface="Times New Roman" panose="02020603050405020304" pitchFamily="18" charset="0"/>
              </a:rPr>
              <a:t>интегрализма</a:t>
            </a:r>
            <a:r>
              <a:rPr lang="ru-RU" sz="2200" dirty="0">
                <a:latin typeface="Times New Roman" panose="02020603050405020304" pitchFamily="18" charset="0"/>
                <a:cs typeface="Times New Roman" panose="02020603050405020304" pitchFamily="18" charset="0"/>
              </a:rPr>
              <a:t>- </a:t>
            </a:r>
          </a:p>
          <a:p>
            <a:pPr marL="0" indent="0">
              <a:buNone/>
            </a:pPr>
            <a:r>
              <a:rPr lang="ru-RU" sz="2200" b="0" i="0" dirty="0">
                <a:effectLst/>
                <a:latin typeface="Times New Roman" panose="02020603050405020304" pitchFamily="18" charset="0"/>
                <a:cs typeface="Times New Roman" panose="02020603050405020304" pitchFamily="18" charset="0"/>
              </a:rPr>
              <a:t>создание обобщающей теории структуры и динамики различных социокультурных систем</a:t>
            </a:r>
            <a:endParaRPr lang="ru-RU" sz="2200" b="1" dirty="0">
              <a:latin typeface="Times New Roman" panose="02020603050405020304" pitchFamily="18" charset="0"/>
              <a:cs typeface="Times New Roman" panose="02020603050405020304" pitchFamily="18" charset="0"/>
            </a:endParaRPr>
          </a:p>
          <a:p>
            <a:pPr marL="0" indent="0">
              <a:buNone/>
            </a:pPr>
            <a:r>
              <a:rPr lang="ru-RU" sz="2400" b="1" dirty="0">
                <a:solidFill>
                  <a:srgbClr val="FF0000"/>
                </a:solidFill>
                <a:latin typeface="Times New Roman" panose="02020603050405020304" pitchFamily="18" charset="0"/>
                <a:cs typeface="Times New Roman" panose="02020603050405020304" pitchFamily="18" charset="0"/>
              </a:rPr>
              <a:t>Основные труды</a:t>
            </a:r>
            <a:r>
              <a:rPr lang="ru-RU" sz="2400" dirty="0">
                <a:solidFill>
                  <a:srgbClr val="FF0000"/>
                </a:solidFill>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Система социологии», «</a:t>
            </a:r>
            <a:r>
              <a:rPr lang="ru-RU" sz="1800" dirty="0" err="1">
                <a:latin typeface="Times New Roman" panose="02020603050405020304" pitchFamily="18" charset="0"/>
                <a:cs typeface="Times New Roman" panose="02020603050405020304" pitchFamily="18" charset="0"/>
              </a:rPr>
              <a:t>Социальнвя</a:t>
            </a:r>
            <a:r>
              <a:rPr lang="ru-RU" sz="1800" dirty="0">
                <a:latin typeface="Times New Roman" panose="02020603050405020304" pitchFamily="18" charset="0"/>
                <a:cs typeface="Times New Roman" panose="02020603050405020304" pitchFamily="18" charset="0"/>
              </a:rPr>
              <a:t> мобильность», «Социальная и культурная динамика», «Человек. Цивилизация. Общество.»</a:t>
            </a:r>
          </a:p>
          <a:p>
            <a:pPr marL="0" indent="0">
              <a:buNone/>
            </a:pPr>
            <a:r>
              <a:rPr lang="ru-RU" sz="2400" b="1" dirty="0">
                <a:solidFill>
                  <a:srgbClr val="FF0000"/>
                </a:solidFill>
                <a:latin typeface="Times New Roman" panose="02020603050405020304" pitchFamily="18" charset="0"/>
                <a:cs typeface="Times New Roman" panose="02020603050405020304" pitchFamily="18" charset="0"/>
              </a:rPr>
              <a:t>Основные понятия: </a:t>
            </a:r>
            <a:r>
              <a:rPr lang="ru-RU" sz="1800" dirty="0">
                <a:latin typeface="Times New Roman" panose="02020603050405020304" pitchFamily="18" charset="0"/>
                <a:cs typeface="Times New Roman" panose="02020603050405020304" pitchFamily="18" charset="0"/>
              </a:rPr>
              <a:t>социокультурная система, флуктуация,</a:t>
            </a:r>
            <a:r>
              <a:rPr lang="ru-RU" sz="1400" b="0" i="0" dirty="0">
                <a:solidFill>
                  <a:srgbClr val="555555"/>
                </a:solidFill>
                <a:effectLst/>
                <a:latin typeface="-apple-system"/>
              </a:rPr>
              <a:t> </a:t>
            </a:r>
            <a:r>
              <a:rPr lang="ru-RU" sz="1800" b="0" i="0" dirty="0">
                <a:effectLst/>
                <a:latin typeface="Times New Roman" panose="02020603050405020304" pitchFamily="18" charset="0"/>
                <a:cs typeface="Times New Roman" panose="02020603050405020304" pitchFamily="18" charset="0"/>
              </a:rPr>
              <a:t>суперсистемы: </a:t>
            </a:r>
            <a:r>
              <a:rPr lang="ru-RU" sz="1800" b="0" i="0" dirty="0" err="1">
                <a:effectLst/>
                <a:latin typeface="Times New Roman" panose="02020603050405020304" pitchFamily="18" charset="0"/>
                <a:cs typeface="Times New Roman" panose="02020603050405020304" pitchFamily="18" charset="0"/>
              </a:rPr>
              <a:t>идеациональная</a:t>
            </a:r>
            <a:r>
              <a:rPr lang="ru-RU" sz="1800" b="0" i="0" dirty="0">
                <a:effectLst/>
                <a:latin typeface="Times New Roman" panose="02020603050405020304" pitchFamily="18" charset="0"/>
                <a:cs typeface="Times New Roman" panose="02020603050405020304" pitchFamily="18" charset="0"/>
              </a:rPr>
              <a:t>, идеалистическая и чувственная, социальная стратификация, социальная мобильность</a:t>
            </a:r>
            <a:endParaRPr lang="ru-RU" sz="1800" dirty="0">
              <a:latin typeface="Times New Roman" panose="02020603050405020304" pitchFamily="18" charset="0"/>
              <a:cs typeface="Times New Roman" panose="02020603050405020304" pitchFamily="18" charset="0"/>
            </a:endParaRPr>
          </a:p>
          <a:p>
            <a:pPr marL="0" lvl="0" indent="0">
              <a:buClr>
                <a:srgbClr val="F0A22E"/>
              </a:buClr>
              <a:buNone/>
            </a:pPr>
            <a:endParaRPr lang="ru-RU" dirty="0">
              <a:solidFill>
                <a:srgbClr val="333333"/>
              </a:solidFill>
              <a:latin typeface="Arial"/>
            </a:endParaRPr>
          </a:p>
        </p:txBody>
      </p:sp>
      <p:sp>
        <p:nvSpPr>
          <p:cNvPr id="4" name="Объект 3"/>
          <p:cNvSpPr>
            <a:spLocks noGrp="1"/>
          </p:cNvSpPr>
          <p:nvPr>
            <p:ph sz="half" idx="2"/>
          </p:nvPr>
        </p:nvSpPr>
        <p:spPr/>
        <p:txBody>
          <a:bodyPr>
            <a:normAutofit fontScale="92500" lnSpcReduction="20000"/>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268760"/>
            <a:ext cx="460851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99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963688"/>
          </a:xfrm>
        </p:spPr>
        <p:txBody>
          <a:bodyPr/>
          <a:lstStyle/>
          <a:p>
            <a:r>
              <a:rPr lang="ru-RU" dirty="0">
                <a:solidFill>
                  <a:srgbClr val="FF0000"/>
                </a:solidFill>
              </a:rPr>
              <a:t>Современная западная социология</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4096867" cy="383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2204864"/>
            <a:ext cx="295116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42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786" y="836712"/>
            <a:ext cx="8686800" cy="3744416"/>
          </a:xfrm>
        </p:spPr>
        <p:txBody>
          <a:bodyPr>
            <a:noAutofit/>
          </a:bodyPr>
          <a:lstStyle/>
          <a:p>
            <a:r>
              <a:rPr lang="ru-RU" sz="5400" dirty="0">
                <a:solidFill>
                  <a:srgbClr val="FF0000"/>
                </a:solidFill>
              </a:rPr>
              <a:t>МАКРОСОЦИОЛОГИЧЕСКИЕ ТЕОРИИ:</a:t>
            </a:r>
            <a:br>
              <a:rPr lang="ru-RU" sz="5400" dirty="0">
                <a:solidFill>
                  <a:srgbClr val="FF0000"/>
                </a:solidFill>
              </a:rPr>
            </a:br>
            <a:br>
              <a:rPr lang="ru-RU" sz="5400" dirty="0">
                <a:solidFill>
                  <a:srgbClr val="FF0000"/>
                </a:solidFill>
              </a:rPr>
            </a:br>
            <a:r>
              <a:rPr lang="ru-RU" sz="2800" dirty="0"/>
              <a:t>СТРУКТУРНЫЙ ФУНКЦИОНАЛИЗМ</a:t>
            </a:r>
            <a:br>
              <a:rPr lang="ru-RU" sz="2800" dirty="0"/>
            </a:br>
            <a:br>
              <a:rPr lang="ru-RU" sz="2800" dirty="0"/>
            </a:br>
            <a:r>
              <a:rPr lang="ru-RU" sz="2800" dirty="0"/>
              <a:t>ТЕОРИЯ СОЦИАЛЬНЫХ ИЗМЕНЕНИЙ</a:t>
            </a:r>
            <a:br>
              <a:rPr lang="ru-RU" sz="2800" dirty="0"/>
            </a:br>
            <a:br>
              <a:rPr lang="ru-RU" sz="2800" dirty="0"/>
            </a:br>
            <a:r>
              <a:rPr lang="ru-RU" sz="2800" dirty="0"/>
              <a:t>ТЕОРИИ СОЦИАЛЬНОГО КОНФЛИКТА</a:t>
            </a:r>
            <a:br>
              <a:rPr lang="ru-RU" sz="2800" dirty="0">
                <a:solidFill>
                  <a:srgbClr val="7030A0"/>
                </a:solidFill>
              </a:rPr>
            </a:br>
            <a:endParaRPr lang="ru-RU" sz="5400" dirty="0">
              <a:solidFill>
                <a:srgbClr val="FF0000"/>
              </a:solidFill>
            </a:endParaRPr>
          </a:p>
        </p:txBody>
      </p:sp>
    </p:spTree>
    <p:extLst>
      <p:ext uri="{BB962C8B-B14F-4D97-AF65-F5344CB8AC3E}">
        <p14:creationId xmlns:p14="http://schemas.microsoft.com/office/powerpoint/2010/main" val="107962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0"/>
            <a:ext cx="6449863" cy="692696"/>
          </a:xfrm>
        </p:spPr>
        <p:txBody>
          <a:bodyPr/>
          <a:lstStyle/>
          <a:p>
            <a:r>
              <a:rPr lang="ru-RU" b="1" dirty="0">
                <a:solidFill>
                  <a:srgbClr val="FF0000"/>
                </a:solidFill>
              </a:rPr>
              <a:t>ТОЛКОТТ ПАРСОНС</a:t>
            </a:r>
          </a:p>
        </p:txBody>
      </p:sp>
      <p:sp>
        <p:nvSpPr>
          <p:cNvPr id="3" name="Объект 2"/>
          <p:cNvSpPr>
            <a:spLocks noGrp="1"/>
          </p:cNvSpPr>
          <p:nvPr>
            <p:ph sz="half" idx="1"/>
          </p:nvPr>
        </p:nvSpPr>
        <p:spPr>
          <a:xfrm>
            <a:off x="107504" y="548680"/>
            <a:ext cx="4407346" cy="6309320"/>
          </a:xfrm>
        </p:spPr>
        <p:txBody>
          <a:bodyPr>
            <a:normAutofit fontScale="85000" lnSpcReduction="10000"/>
          </a:bodyPr>
          <a:lstStyle/>
          <a:p>
            <a:pPr marL="0" indent="0">
              <a:buNone/>
            </a:pPr>
            <a:r>
              <a:rPr lang="ru-RU" dirty="0">
                <a:latin typeface="Times New Roman" panose="02020603050405020304" pitchFamily="18" charset="0"/>
                <a:cs typeface="Times New Roman" panose="02020603050405020304" pitchFamily="18" charset="0"/>
              </a:rPr>
              <a:t>Создатель современной теоретической социологии, глава школы </a:t>
            </a:r>
            <a:r>
              <a:rPr lang="ru-RU" dirty="0">
                <a:solidFill>
                  <a:srgbClr val="FF0000"/>
                </a:solidFill>
                <a:latin typeface="Times New Roman" panose="02020603050405020304" pitchFamily="18" charset="0"/>
                <a:cs typeface="Times New Roman" panose="02020603050405020304" pitchFamily="18" charset="0"/>
              </a:rPr>
              <a:t>структурного функционализма.</a:t>
            </a:r>
          </a:p>
          <a:p>
            <a:pPr marL="0" indent="0">
              <a:buNone/>
            </a:pPr>
            <a:r>
              <a:rPr lang="ru-RU" sz="1900" b="0" i="0" dirty="0">
                <a:effectLst/>
                <a:latin typeface="Times New Roman" panose="02020603050405020304" pitchFamily="18" charset="0"/>
                <a:cs typeface="Times New Roman" panose="02020603050405020304" pitchFamily="18" charset="0"/>
              </a:rPr>
              <a:t>Школа социологии занимается изучением функций, выполняемых социальными институтами, и социальным действием индивидов, которые занимают определённое место в социальной структуре общества (статусы) и исполняют предписанные общественными нормами и ценностями социальные роли</a:t>
            </a:r>
            <a:endParaRPr lang="ru-RU" sz="1900" dirty="0">
              <a:latin typeface="Times New Roman" panose="02020603050405020304" pitchFamily="18" charset="0"/>
              <a:cs typeface="Times New Roman" panose="02020603050405020304" pitchFamily="18" charset="0"/>
            </a:endParaRPr>
          </a:p>
          <a:p>
            <a:pPr marL="0" indent="0">
              <a:buNone/>
            </a:pPr>
            <a:r>
              <a:rPr lang="ru-RU" sz="2400" b="1" dirty="0">
                <a:solidFill>
                  <a:srgbClr val="FF0000"/>
                </a:solidFill>
                <a:latin typeface="Times New Roman" panose="02020603050405020304" pitchFamily="18" charset="0"/>
                <a:cs typeface="Times New Roman" panose="02020603050405020304" pitchFamily="18" charset="0"/>
              </a:rPr>
              <a:t>Основные труды</a:t>
            </a:r>
            <a:r>
              <a:rPr lang="ru-RU" sz="2400" dirty="0">
                <a:solidFill>
                  <a:srgbClr val="FF0000"/>
                </a:solidFill>
                <a:latin typeface="Times New Roman" panose="02020603050405020304" pitchFamily="18" charset="0"/>
                <a:cs typeface="Times New Roman" panose="02020603050405020304" pitchFamily="18" charset="0"/>
              </a:rPr>
              <a:t>: </a:t>
            </a:r>
            <a:r>
              <a:rPr lang="ru-RU" sz="2100" b="0" i="0" dirty="0">
                <a:effectLst/>
                <a:latin typeface="Times New Roman" panose="02020603050405020304" pitchFamily="18" charset="0"/>
                <a:cs typeface="Times New Roman" panose="02020603050405020304" pitchFamily="18" charset="0"/>
              </a:rPr>
              <a:t>«Структура социального действия»,</a:t>
            </a:r>
            <a:r>
              <a:rPr lang="ru-RU" sz="2100" dirty="0">
                <a:latin typeface="Times New Roman" panose="02020603050405020304" pitchFamily="18" charset="0"/>
                <a:cs typeface="Times New Roman" panose="02020603050405020304" pitchFamily="18" charset="0"/>
              </a:rPr>
              <a:t> </a:t>
            </a:r>
            <a:r>
              <a:rPr lang="ru-RU" sz="2100" b="0" i="0" dirty="0">
                <a:effectLst/>
                <a:latin typeface="Times New Roman" panose="02020603050405020304" pitchFamily="18" charset="0"/>
                <a:cs typeface="Times New Roman" panose="02020603050405020304" pitchFamily="18" charset="0"/>
              </a:rPr>
              <a:t>«Социальная структура и личность», «Социальная система»</a:t>
            </a:r>
            <a:endParaRPr lang="ru-RU" sz="2100" dirty="0">
              <a:latin typeface="Times New Roman" panose="02020603050405020304" pitchFamily="18" charset="0"/>
              <a:cs typeface="Times New Roman" panose="02020603050405020304" pitchFamily="18" charset="0"/>
            </a:endParaRPr>
          </a:p>
          <a:p>
            <a:r>
              <a:rPr lang="ru-RU" sz="2400" b="1" dirty="0">
                <a:solidFill>
                  <a:srgbClr val="FF0000"/>
                </a:solidFill>
                <a:latin typeface="Times New Roman" panose="02020603050405020304" pitchFamily="18" charset="0"/>
                <a:cs typeface="Times New Roman" panose="02020603050405020304" pitchFamily="18" charset="0"/>
              </a:rPr>
              <a:t>Основные понятия: </a:t>
            </a:r>
            <a:r>
              <a:rPr lang="ru-RU" sz="2100" b="0" i="0" dirty="0">
                <a:effectLst/>
                <a:latin typeface="Times New Roman" panose="02020603050405020304" pitchFamily="18" charset="0"/>
                <a:cs typeface="Times New Roman" panose="02020603050405020304" pitchFamily="18" charset="0"/>
              </a:rPr>
              <a:t>функция, социальная система,  подсистемы: </a:t>
            </a:r>
            <a:r>
              <a:rPr lang="ru-RU" sz="2100" dirty="0">
                <a:effectLst/>
                <a:latin typeface="Times New Roman" panose="02020603050405020304" pitchFamily="18" charset="0"/>
                <a:cs typeface="Times New Roman" panose="02020603050405020304" pitchFamily="18" charset="0"/>
              </a:rPr>
              <a:t>адаптация, целедостижение, интеграция, латентность</a:t>
            </a:r>
            <a:endParaRPr lang="ru-RU" sz="2100" dirty="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p:txBody>
          <a:bodyPr>
            <a:normAutofit fontScale="85000" lnSpcReduction="10000"/>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24744"/>
            <a:ext cx="4248472" cy="535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29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0" y="618518"/>
            <a:ext cx="7429499" cy="448282"/>
          </a:xfrm>
        </p:spPr>
        <p:txBody>
          <a:bodyPr>
            <a:normAutofit fontScale="90000"/>
          </a:bodyPr>
          <a:lstStyle/>
          <a:p>
            <a:r>
              <a:rPr lang="ru-RU" b="1" dirty="0">
                <a:solidFill>
                  <a:srgbClr val="FF0000"/>
                </a:solidFill>
              </a:rPr>
              <a:t>        РОБЕРТ КИНГ МЕРТОН</a:t>
            </a:r>
          </a:p>
        </p:txBody>
      </p:sp>
      <p:sp>
        <p:nvSpPr>
          <p:cNvPr id="3" name="Объект 2"/>
          <p:cNvSpPr>
            <a:spLocks noGrp="1"/>
          </p:cNvSpPr>
          <p:nvPr>
            <p:ph sz="half" idx="1"/>
          </p:nvPr>
        </p:nvSpPr>
        <p:spPr>
          <a:xfrm>
            <a:off x="0" y="1268760"/>
            <a:ext cx="4514850" cy="5589240"/>
          </a:xfrm>
        </p:spPr>
        <p:txBody>
          <a:bodyPr>
            <a:normAutofit fontScale="92500" lnSpcReduction="10000"/>
          </a:bodyPr>
          <a:lstStyle/>
          <a:p>
            <a:r>
              <a:rPr lang="ru-RU" sz="2600" dirty="0">
                <a:latin typeface="Times New Roman" panose="02020603050405020304" pitchFamily="18" charset="0"/>
                <a:cs typeface="Times New Roman" panose="02020603050405020304" pitchFamily="18" charset="0"/>
              </a:rPr>
              <a:t>Автор </a:t>
            </a:r>
            <a:r>
              <a:rPr lang="ru-RU" dirty="0">
                <a:solidFill>
                  <a:srgbClr val="FF0000"/>
                </a:solidFill>
                <a:latin typeface="Times New Roman" panose="02020603050405020304" pitchFamily="18" charset="0"/>
                <a:cs typeface="Times New Roman" panose="02020603050405020304" pitchFamily="18" charset="0"/>
              </a:rPr>
              <a:t>Теории социальных изменений и Теорий среднего уровня- </a:t>
            </a:r>
            <a:r>
              <a:rPr lang="ru-RU" sz="2000" b="0" i="0" dirty="0">
                <a:effectLst/>
                <a:latin typeface="Times New Roman" panose="02020603050405020304" pitchFamily="18" charset="0"/>
                <a:cs typeface="Times New Roman" panose="02020603050405020304" pitchFamily="18" charset="0"/>
              </a:rPr>
              <a:t>«посредник» между эмпирическими исследованиями действительности и теоретическими обобщениями закономерностей социального поведения</a:t>
            </a:r>
          </a:p>
          <a:p>
            <a:pPr marL="0" indent="0">
              <a:buNone/>
            </a:pPr>
            <a:r>
              <a:rPr lang="ru-RU" sz="2000" b="1" dirty="0">
                <a:solidFill>
                  <a:srgbClr val="FF0000"/>
                </a:solidFill>
                <a:latin typeface="Times New Roman" panose="02020603050405020304" pitchFamily="18" charset="0"/>
                <a:cs typeface="Times New Roman" panose="02020603050405020304" pitchFamily="18" charset="0"/>
              </a:rPr>
              <a:t>Основные </a:t>
            </a:r>
            <a:r>
              <a:rPr lang="ru-RU" sz="2000" b="1" dirty="0" err="1">
                <a:solidFill>
                  <a:srgbClr val="FF0000"/>
                </a:solidFill>
                <a:latin typeface="Times New Roman" panose="02020603050405020304" pitchFamily="18" charset="0"/>
                <a:cs typeface="Times New Roman" panose="02020603050405020304" pitchFamily="18" charset="0"/>
              </a:rPr>
              <a:t>труды</a:t>
            </a:r>
            <a:r>
              <a:rPr lang="ru-RU" sz="1900" dirty="0" err="1">
                <a:latin typeface="Times New Roman" panose="02020603050405020304" pitchFamily="18" charset="0"/>
                <a:cs typeface="Times New Roman" panose="02020603050405020304" pitchFamily="18" charset="0"/>
              </a:rPr>
              <a:t>:</a:t>
            </a:r>
            <a:r>
              <a:rPr lang="ru-RU" sz="1900" b="0" i="0" dirty="0" err="1">
                <a:effectLst/>
                <a:latin typeface="Times New Roman" panose="02020603050405020304" pitchFamily="18" charset="0"/>
                <a:cs typeface="Times New Roman" panose="02020603050405020304" pitchFamily="18" charset="0"/>
              </a:rPr>
              <a:t>«Социальная</a:t>
            </a:r>
            <a:r>
              <a:rPr lang="ru-RU" sz="1900" b="0" i="0" dirty="0">
                <a:effectLst/>
                <a:latin typeface="Times New Roman" panose="02020603050405020304" pitchFamily="18" charset="0"/>
                <a:cs typeface="Times New Roman" panose="02020603050405020304" pitchFamily="18" charset="0"/>
              </a:rPr>
              <a:t> теория и социальная структура», «На плечах гигантов», «О теоретической социологии», «Социальная теория и функциональный анализ», «Социология науки»</a:t>
            </a:r>
            <a:endParaRPr lang="ru-RU" sz="1900" dirty="0">
              <a:latin typeface="Times New Roman" panose="02020603050405020304" pitchFamily="18" charset="0"/>
              <a:cs typeface="Times New Roman" panose="02020603050405020304" pitchFamily="18" charset="0"/>
            </a:endParaRPr>
          </a:p>
          <a:p>
            <a:pPr marL="0" indent="0">
              <a:buNone/>
            </a:pPr>
            <a:r>
              <a:rPr lang="ru-RU" sz="2000" b="1" dirty="0">
                <a:solidFill>
                  <a:srgbClr val="FF0000"/>
                </a:solidFill>
                <a:latin typeface="Times New Roman" panose="02020603050405020304" pitchFamily="18" charset="0"/>
                <a:cs typeface="Times New Roman" panose="02020603050405020304" pitchFamily="18" charset="0"/>
              </a:rPr>
              <a:t>Основные понятия:</a:t>
            </a:r>
            <a:r>
              <a:rPr lang="ru-RU" sz="2000" b="0" i="0" dirty="0">
                <a:effectLst/>
                <a:latin typeface="Times New Roman" panose="02020603050405020304" pitchFamily="18" charset="0"/>
                <a:cs typeface="Times New Roman" panose="02020603050405020304" pitchFamily="18" charset="0"/>
              </a:rPr>
              <a:t> явные  и латентные функции, дисфункция, 5 </a:t>
            </a:r>
            <a:r>
              <a:rPr lang="ru-RU" sz="2000" dirty="0">
                <a:latin typeface="Times New Roman" panose="02020603050405020304" pitchFamily="18" charset="0"/>
                <a:cs typeface="Times New Roman" panose="02020603050405020304" pitchFamily="18" charset="0"/>
              </a:rPr>
              <a:t>способ</a:t>
            </a:r>
            <a:r>
              <a:rPr lang="ru-RU" sz="2000" b="0" i="0" dirty="0">
                <a:effectLst/>
                <a:latin typeface="Times New Roman" panose="02020603050405020304" pitchFamily="18" charset="0"/>
                <a:cs typeface="Times New Roman" panose="02020603050405020304" pitchFamily="18" charset="0"/>
              </a:rPr>
              <a:t>ов инд. </a:t>
            </a:r>
            <a:r>
              <a:rPr lang="ru-RU" sz="2000" dirty="0">
                <a:latin typeface="Times New Roman" panose="02020603050405020304" pitchFamily="18" charset="0"/>
                <a:cs typeface="Times New Roman" panose="02020603050405020304" pitchFamily="18" charset="0"/>
              </a:rPr>
              <a:t>а</a:t>
            </a:r>
            <a:r>
              <a:rPr lang="ru-RU" sz="2000" b="0" i="0" dirty="0">
                <a:effectLst/>
                <a:latin typeface="Times New Roman" panose="02020603050405020304" pitchFamily="18" charset="0"/>
                <a:cs typeface="Times New Roman" panose="02020603050405020304" pitchFamily="18" charset="0"/>
              </a:rPr>
              <a:t>даптации: конформизм, инновация, </a:t>
            </a:r>
            <a:r>
              <a:rPr lang="ru-RU" sz="2000" b="0" i="0" dirty="0" err="1">
                <a:effectLst/>
                <a:latin typeface="Times New Roman" panose="02020603050405020304" pitchFamily="18" charset="0"/>
                <a:cs typeface="Times New Roman" panose="02020603050405020304" pitchFamily="18" charset="0"/>
              </a:rPr>
              <a:t>ритуализм</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ретретизм</a:t>
            </a:r>
            <a:r>
              <a:rPr lang="ru-RU" sz="2000" b="0" i="0" dirty="0">
                <a:effectLst/>
                <a:latin typeface="Times New Roman" panose="02020603050405020304" pitchFamily="18" charset="0"/>
                <a:cs typeface="Times New Roman" panose="02020603050405020304" pitchFamily="18" charset="0"/>
              </a:rPr>
              <a:t>, мятеж</a:t>
            </a:r>
          </a:p>
          <a:p>
            <a:pPr marL="0" indent="0">
              <a:buNone/>
            </a:pP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normAutofit fontScale="92500" lnSpcReduction="10000"/>
          </a:bodyPr>
          <a:lstStyle/>
          <a:p>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56792"/>
            <a:ext cx="403244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20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C1B4E-9504-418F-BF7B-577A691F0DEA}"/>
              </a:ext>
            </a:extLst>
          </p:cNvPr>
          <p:cNvSpPr>
            <a:spLocks noGrp="1"/>
          </p:cNvSpPr>
          <p:nvPr>
            <p:ph type="title"/>
          </p:nvPr>
        </p:nvSpPr>
        <p:spPr>
          <a:xfrm>
            <a:off x="856060" y="0"/>
            <a:ext cx="7429499" cy="1052736"/>
          </a:xfrm>
        </p:spPr>
        <p:txBody>
          <a:bodyPr/>
          <a:lstStyle/>
          <a:p>
            <a:r>
              <a:rPr lang="ru-RU" b="1" dirty="0"/>
              <a:t>                     </a:t>
            </a:r>
            <a:r>
              <a:rPr lang="ru-RU" b="1" dirty="0">
                <a:solidFill>
                  <a:srgbClr val="FF0000"/>
                </a:solidFill>
              </a:rPr>
              <a:t>План</a:t>
            </a:r>
          </a:p>
        </p:txBody>
      </p:sp>
      <p:sp>
        <p:nvSpPr>
          <p:cNvPr id="3" name="Объект 2">
            <a:extLst>
              <a:ext uri="{FF2B5EF4-FFF2-40B4-BE49-F238E27FC236}">
                <a16:creationId xmlns:a16="http://schemas.microsoft.com/office/drawing/2014/main" id="{9AADF5CD-3E5D-4FE8-9713-1B19729B866C}"/>
              </a:ext>
            </a:extLst>
          </p:cNvPr>
          <p:cNvSpPr>
            <a:spLocks noGrp="1"/>
          </p:cNvSpPr>
          <p:nvPr>
            <p:ph idx="1"/>
          </p:nvPr>
        </p:nvSpPr>
        <p:spPr>
          <a:xfrm>
            <a:off x="755576" y="836712"/>
            <a:ext cx="7529983" cy="5760639"/>
          </a:xfrm>
        </p:spPr>
        <p:txBody>
          <a:bodyPr>
            <a:normAutofit fontScale="47500" lnSpcReduction="20000"/>
          </a:bodyPr>
          <a:lstStyle/>
          <a:p>
            <a:pPr marL="0" indent="0">
              <a:lnSpc>
                <a:spcPct val="115000"/>
              </a:lnSpc>
              <a:spcAft>
                <a:spcPts val="1000"/>
              </a:spcAft>
              <a:buNone/>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1. Развитие социальной мысли в период  </a:t>
            </a:r>
          </a:p>
          <a:p>
            <a:pPr marL="0" indent="0">
              <a:lnSpc>
                <a:spcPct val="115000"/>
              </a:lnSpc>
              <a:spcAft>
                <a:spcPts val="1000"/>
              </a:spcAft>
              <a:buNone/>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    Античности средние века и  Новое время.</a:t>
            </a:r>
            <a:endParaRPr lang="ru-RU" sz="6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70000"/>
              </a:lnSpc>
              <a:spcBef>
                <a:spcPts val="0"/>
              </a:spcBef>
              <a:buNone/>
              <a:tabLst>
                <a:tab pos="228600" algn="l"/>
              </a:tabLst>
            </a:pPr>
            <a:r>
              <a:rPr lang="ru-RU" sz="6200" dirty="0">
                <a:latin typeface="Times New Roman" panose="02020603050405020304" pitchFamily="18" charset="0"/>
                <a:ea typeface="Times New Roman" panose="02020603050405020304" pitchFamily="18" charset="0"/>
                <a:cs typeface="Times New Roman" panose="02020603050405020304" pitchFamily="18" charset="0"/>
              </a:rPr>
              <a:t>2. </a:t>
            </a: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Социально-теоретические предпосылки </a:t>
            </a:r>
          </a:p>
          <a:p>
            <a:pPr marL="0" indent="0">
              <a:lnSpc>
                <a:spcPct val="170000"/>
              </a:lnSpc>
              <a:spcBef>
                <a:spcPts val="0"/>
              </a:spcBef>
              <a:buNone/>
              <a:tabLst>
                <a:tab pos="228600" algn="l"/>
              </a:tabLst>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     возникновения социологии.</a:t>
            </a:r>
            <a:endParaRPr lang="ru-RU" sz="6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tabLst>
                <a:tab pos="228600" algn="l"/>
              </a:tabLst>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3. Социологические теории 19 века. </a:t>
            </a:r>
            <a:endParaRPr lang="ru-RU" sz="6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tabLst>
                <a:tab pos="228600" algn="l"/>
              </a:tabLst>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4. Развитие социологической мысли в России.</a:t>
            </a:r>
            <a:endParaRPr lang="ru-RU" sz="6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70000"/>
              </a:lnSpc>
              <a:spcBef>
                <a:spcPts val="0"/>
              </a:spcBef>
              <a:buNone/>
              <a:tabLst>
                <a:tab pos="228600" algn="l"/>
              </a:tabLst>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5. Современные западные социологические</a:t>
            </a:r>
          </a:p>
          <a:p>
            <a:pPr marL="0" indent="0" algn="just">
              <a:lnSpc>
                <a:spcPct val="170000"/>
              </a:lnSpc>
              <a:spcBef>
                <a:spcPts val="0"/>
              </a:spcBef>
              <a:buNone/>
              <a:tabLst>
                <a:tab pos="228600" algn="l"/>
              </a:tabLst>
            </a:pPr>
            <a:r>
              <a:rPr lang="ru-RU" sz="6200" dirty="0">
                <a:effectLst/>
                <a:latin typeface="Times New Roman" panose="02020603050405020304" pitchFamily="18" charset="0"/>
                <a:ea typeface="Times New Roman" panose="02020603050405020304" pitchFamily="18" charset="0"/>
                <a:cs typeface="Times New Roman" panose="02020603050405020304" pitchFamily="18" charset="0"/>
              </a:rPr>
              <a:t>      теории.</a:t>
            </a:r>
            <a:endParaRPr lang="ru-RU" sz="6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4582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0" y="618518"/>
            <a:ext cx="7429499" cy="448282"/>
          </a:xfrm>
        </p:spPr>
        <p:txBody>
          <a:bodyPr>
            <a:normAutofit fontScale="90000"/>
          </a:bodyPr>
          <a:lstStyle/>
          <a:p>
            <a:r>
              <a:rPr lang="ru-RU" dirty="0">
                <a:solidFill>
                  <a:srgbClr val="FF0000"/>
                </a:solidFill>
              </a:rPr>
              <a:t>           </a:t>
            </a:r>
            <a:r>
              <a:rPr lang="ru-RU" b="1" dirty="0">
                <a:solidFill>
                  <a:srgbClr val="FF0000"/>
                </a:solidFill>
              </a:rPr>
              <a:t>ЧАРЛЬС РАЙТ МИЛЛС</a:t>
            </a:r>
          </a:p>
        </p:txBody>
      </p:sp>
      <p:sp>
        <p:nvSpPr>
          <p:cNvPr id="3" name="Объект 2"/>
          <p:cNvSpPr>
            <a:spLocks noGrp="1"/>
          </p:cNvSpPr>
          <p:nvPr>
            <p:ph sz="half" idx="1"/>
          </p:nvPr>
        </p:nvSpPr>
        <p:spPr>
          <a:xfrm>
            <a:off x="0" y="1124742"/>
            <a:ext cx="4932040" cy="5733257"/>
          </a:xfrm>
        </p:spPr>
        <p:txBody>
          <a:bodyPr/>
          <a:lstStyle/>
          <a:p>
            <a:pPr marL="0" indent="0">
              <a:buNone/>
            </a:pPr>
            <a:r>
              <a:rPr lang="ru-RU" dirty="0">
                <a:latin typeface="Times New Roman" panose="02020603050405020304" pitchFamily="18" charset="0"/>
                <a:cs typeface="Times New Roman" panose="02020603050405020304" pitchFamily="18" charset="0"/>
              </a:rPr>
              <a:t>Основатель </a:t>
            </a:r>
            <a:r>
              <a:rPr lang="ru-RU" dirty="0">
                <a:solidFill>
                  <a:srgbClr val="FF0000"/>
                </a:solidFill>
                <a:latin typeface="Times New Roman" panose="02020603050405020304" pitchFamily="18" charset="0"/>
                <a:cs typeface="Times New Roman" panose="02020603050405020304" pitchFamily="18" charset="0"/>
              </a:rPr>
              <a:t>Теории</a:t>
            </a:r>
            <a:r>
              <a:rPr lang="ru-RU" dirty="0">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социального конфликта, </a:t>
            </a:r>
            <a:r>
              <a:rPr lang="ru-RU" dirty="0">
                <a:latin typeface="Times New Roman" panose="02020603050405020304" pitchFamily="18" charset="0"/>
                <a:cs typeface="Times New Roman" panose="02020603050405020304" pitchFamily="18" charset="0"/>
              </a:rPr>
              <a:t>один из идеологов движения «новых левых»</a:t>
            </a:r>
          </a:p>
          <a:p>
            <a:r>
              <a:rPr lang="ru-RU" sz="2400" b="1" dirty="0">
                <a:solidFill>
                  <a:srgbClr val="FF0000"/>
                </a:solidFill>
                <a:latin typeface="Times New Roman" panose="02020603050405020304" pitchFamily="18" charset="0"/>
                <a:cs typeface="Times New Roman" panose="02020603050405020304" pitchFamily="18" charset="0"/>
              </a:rPr>
              <a:t>Основные труды:</a:t>
            </a:r>
            <a:endParaRPr lang="ru-RU" sz="2000" dirty="0">
              <a:latin typeface="Times New Roman" panose="02020603050405020304" pitchFamily="18" charset="0"/>
              <a:cs typeface="Times New Roman" panose="02020603050405020304" pitchFamily="18" charset="0"/>
            </a:endParaRPr>
          </a:p>
          <a:p>
            <a:pPr marL="0" indent="0">
              <a:buNone/>
            </a:pPr>
            <a:r>
              <a:rPr lang="ru-RU" sz="2000" b="0" i="0" dirty="0">
                <a:effectLst/>
                <a:latin typeface="Times New Roman" panose="02020603050405020304" pitchFamily="18" charset="0"/>
                <a:cs typeface="Times New Roman" panose="02020603050405020304" pitchFamily="18" charset="0"/>
              </a:rPr>
              <a:t>«</a:t>
            </a:r>
            <a:r>
              <a:rPr lang="ru-RU" b="0" i="0" dirty="0">
                <a:effectLst/>
                <a:latin typeface="Times New Roman" panose="02020603050405020304" pitchFamily="18" charset="0"/>
                <a:cs typeface="Times New Roman" panose="02020603050405020304" pitchFamily="18" charset="0"/>
              </a:rPr>
              <a:t>Социологическое воображение», «Власть, политика и народ»,</a:t>
            </a:r>
            <a:endParaRPr lang="ru-RU" dirty="0">
              <a:latin typeface="Times New Roman" panose="02020603050405020304" pitchFamily="18" charset="0"/>
              <a:cs typeface="Times New Roman" panose="02020603050405020304" pitchFamily="18" charset="0"/>
            </a:endParaRPr>
          </a:p>
          <a:p>
            <a:pPr marL="0" indent="0">
              <a:buNone/>
            </a:pPr>
            <a:r>
              <a:rPr lang="ru-RU" b="0" i="0" dirty="0">
                <a:effectLst/>
                <a:latin typeface="Times New Roman" panose="02020603050405020304" pitchFamily="18" charset="0"/>
                <a:cs typeface="Times New Roman" panose="02020603050405020304" pitchFamily="18" charset="0"/>
              </a:rPr>
              <a:t>«Властвующая элита»</a:t>
            </a:r>
            <a:endParaRPr lang="ru-RU" dirty="0">
              <a:latin typeface="Times New Roman" panose="02020603050405020304" pitchFamily="18" charset="0"/>
              <a:cs typeface="Times New Roman" panose="02020603050405020304" pitchFamily="18" charset="0"/>
            </a:endParaRPr>
          </a:p>
          <a:p>
            <a:r>
              <a:rPr lang="ru-RU" sz="2400" b="1" dirty="0">
                <a:solidFill>
                  <a:srgbClr val="FF0000"/>
                </a:solidFill>
                <a:latin typeface="Times New Roman" panose="02020603050405020304" pitchFamily="18" charset="0"/>
                <a:cs typeface="Times New Roman" panose="02020603050405020304" pitchFamily="18" charset="0"/>
              </a:rPr>
              <a:t>Основные понятия: </a:t>
            </a:r>
            <a:r>
              <a:rPr lang="ru-RU" sz="2400" b="0" i="0" dirty="0">
                <a:effectLst/>
                <a:latin typeface="Times New Roman" panose="02020603050405020304" pitchFamily="18" charset="0"/>
                <a:cs typeface="Times New Roman" panose="02020603050405020304" pitchFamily="18" charset="0"/>
              </a:rPr>
              <a:t>элита социальный конфликт, борьба за власть, </a:t>
            </a:r>
            <a:endParaRPr lang="ru-RU" sz="2400" dirty="0">
              <a:latin typeface="Times New Roman" panose="02020603050405020304" pitchFamily="18" charset="0"/>
              <a:cs typeface="Times New Roman" panose="02020603050405020304" pitchFamily="18" charset="0"/>
            </a:endParaRPr>
          </a:p>
          <a:p>
            <a:endParaRPr lang="ru-RU" dirty="0">
              <a:solidFill>
                <a:srgbClr val="FF0000"/>
              </a:solidFill>
            </a:endParaRPr>
          </a:p>
          <a:p>
            <a:endParaRPr lang="ru-RU" dirty="0"/>
          </a:p>
        </p:txBody>
      </p:sp>
      <p:sp>
        <p:nvSpPr>
          <p:cNvPr id="4" name="Объект 3"/>
          <p:cNvSpPr>
            <a:spLocks noGrp="1"/>
          </p:cNvSpPr>
          <p:nvPr>
            <p:ph sz="half" idx="2"/>
          </p:nvPr>
        </p:nvSpPr>
        <p:spPr>
          <a:xfrm>
            <a:off x="4932040" y="1653776"/>
            <a:ext cx="3744416" cy="4727551"/>
          </a:xfrm>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74441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54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5132040"/>
          </a:xfrm>
        </p:spPr>
        <p:txBody>
          <a:bodyPr>
            <a:noAutofit/>
          </a:bodyPr>
          <a:lstStyle/>
          <a:p>
            <a:pPr>
              <a:lnSpc>
                <a:spcPct val="150000"/>
              </a:lnSpc>
            </a:pPr>
            <a:r>
              <a:rPr lang="ru-RU" sz="4800" dirty="0">
                <a:solidFill>
                  <a:srgbClr val="FF0000"/>
                </a:solidFill>
              </a:rPr>
              <a:t>МИКРОСОЦИОЛОГИЧЕСКИЕ ТЕОРИИ:</a:t>
            </a:r>
            <a:br>
              <a:rPr lang="ru-RU" sz="4800" dirty="0">
                <a:solidFill>
                  <a:srgbClr val="FF0000"/>
                </a:solidFill>
              </a:rPr>
            </a:br>
            <a:r>
              <a:rPr lang="ru-RU" sz="2400" dirty="0"/>
              <a:t>ТЕОРИЯ СОЦИАЛЬНОГО ОБМЕНА</a:t>
            </a:r>
            <a:br>
              <a:rPr lang="ru-RU" sz="2400" dirty="0"/>
            </a:br>
            <a:r>
              <a:rPr lang="ru-RU" sz="2400" dirty="0"/>
              <a:t>СИМВОЛИЧЕСКИЙ ИНТЕРАКЦИОНИЗМ</a:t>
            </a:r>
            <a:br>
              <a:rPr lang="ru-RU" sz="2400" dirty="0"/>
            </a:br>
            <a:r>
              <a:rPr lang="ru-RU" sz="2400" dirty="0"/>
              <a:t>ЭТНОМЕТОДОЛОГИЯ</a:t>
            </a:r>
            <a:endParaRPr lang="ru-RU" sz="4800" dirty="0"/>
          </a:p>
        </p:txBody>
      </p:sp>
    </p:spTree>
    <p:extLst>
      <p:ext uri="{BB962C8B-B14F-4D97-AF65-F5344CB8AC3E}">
        <p14:creationId xmlns:p14="http://schemas.microsoft.com/office/powerpoint/2010/main" val="276850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58" y="1"/>
            <a:ext cx="7429500" cy="823912"/>
          </a:xfrm>
        </p:spPr>
        <p:txBody>
          <a:bodyPr>
            <a:normAutofit fontScale="90000"/>
          </a:bodyPr>
          <a:lstStyle/>
          <a:p>
            <a:pPr algn="ctr"/>
            <a:r>
              <a:rPr lang="ru-RU" sz="4000" b="1" dirty="0">
                <a:solidFill>
                  <a:srgbClr val="FF0000"/>
                </a:solidFill>
              </a:rPr>
              <a:t>Теория социального обмена</a:t>
            </a:r>
          </a:p>
        </p:txBody>
      </p:sp>
      <p:sp>
        <p:nvSpPr>
          <p:cNvPr id="3" name="Текст 2"/>
          <p:cNvSpPr>
            <a:spLocks noGrp="1"/>
          </p:cNvSpPr>
          <p:nvPr>
            <p:ph type="body" idx="1"/>
          </p:nvPr>
        </p:nvSpPr>
        <p:spPr>
          <a:xfrm>
            <a:off x="1726008" y="784909"/>
            <a:ext cx="6014343" cy="720080"/>
          </a:xfrm>
        </p:spPr>
        <p:txBody>
          <a:bodyPr>
            <a:noAutofit/>
          </a:bodyPr>
          <a:lstStyle/>
          <a:p>
            <a:endParaRPr lang="ru-RU" sz="3200" dirty="0"/>
          </a:p>
          <a:p>
            <a:r>
              <a:rPr lang="ru-RU" sz="3200" dirty="0"/>
              <a:t>        </a:t>
            </a:r>
            <a:r>
              <a:rPr lang="ru-RU" sz="3200" b="1" dirty="0" err="1">
                <a:solidFill>
                  <a:srgbClr val="FF0000"/>
                </a:solidFill>
                <a:latin typeface="Times New Roman" panose="02020603050405020304" pitchFamily="18" charset="0"/>
                <a:cs typeface="Times New Roman" panose="02020603050405020304" pitchFamily="18" charset="0"/>
              </a:rPr>
              <a:t>ДжОРДЖ</a:t>
            </a:r>
            <a:r>
              <a:rPr lang="ru-RU" sz="3200" b="1" dirty="0">
                <a:solidFill>
                  <a:srgbClr val="FF0000"/>
                </a:solidFill>
                <a:latin typeface="Times New Roman" panose="02020603050405020304" pitchFamily="18" charset="0"/>
                <a:cs typeface="Times New Roman" panose="02020603050405020304" pitchFamily="18" charset="0"/>
              </a:rPr>
              <a:t>   ХОМАНС</a:t>
            </a:r>
          </a:p>
        </p:txBody>
      </p:sp>
      <p:sp>
        <p:nvSpPr>
          <p:cNvPr id="5" name="Объект 4"/>
          <p:cNvSpPr>
            <a:spLocks noGrp="1"/>
          </p:cNvSpPr>
          <p:nvPr>
            <p:ph sz="half" idx="2"/>
          </p:nvPr>
        </p:nvSpPr>
        <p:spPr>
          <a:xfrm>
            <a:off x="0" y="1504989"/>
            <a:ext cx="4926385" cy="5576440"/>
          </a:xfrm>
        </p:spPr>
        <p:txBody>
          <a:bodyPr>
            <a:normAutofit/>
          </a:bodyPr>
          <a:lstStyle/>
          <a:p>
            <a:r>
              <a:rPr lang="ru-RU" sz="2000" dirty="0">
                <a:latin typeface="Times New Roman" panose="02020603050405020304" pitchFamily="18" charset="0"/>
                <a:cs typeface="Times New Roman" panose="02020603050405020304" pitchFamily="18" charset="0"/>
              </a:rPr>
              <a:t>Один из основателей теории обмена</a:t>
            </a:r>
            <a:r>
              <a:rPr lang="ru-RU" sz="1600" b="0" i="0" dirty="0">
                <a:solidFill>
                  <a:srgbClr val="424242"/>
                </a:solidFill>
                <a:effectLst/>
                <a:latin typeface="Verdana" panose="020B0604030504040204" pitchFamily="34" charset="0"/>
              </a:rPr>
              <a:t> </a:t>
            </a:r>
            <a:r>
              <a:rPr lang="ru-RU" sz="1600" b="0" i="0" dirty="0">
                <a:effectLst/>
                <a:latin typeface="Times New Roman" panose="02020603050405020304" pitchFamily="18" charset="0"/>
                <a:cs typeface="Times New Roman" panose="02020603050405020304" pitchFamily="18" charset="0"/>
              </a:rPr>
              <a:t>Исходная единица социологического анализа  – это «элементарное социальное поведение», а институты и общество в целом складываются только из действий человека и могут быть объяснены только на основе принципов индивидуального поведения. Принципиально важной чертой его теории социального поведения является интерпретация социального поведения как обмена. </a:t>
            </a:r>
            <a:endParaRPr lang="ru-RU" sz="2000" dirty="0">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Основные труды:</a:t>
            </a:r>
            <a:r>
              <a:rPr lang="ru-RU" sz="2000" b="0" i="0" dirty="0">
                <a:solidFill>
                  <a:srgbClr val="424242"/>
                </a:solidFill>
                <a:effectLst/>
                <a:latin typeface="Verdana" panose="020B0604030504040204" pitchFamily="34" charset="0"/>
              </a:rPr>
              <a:t>  </a:t>
            </a:r>
            <a:r>
              <a:rPr lang="ru-RU" sz="1600" b="0" i="0" dirty="0">
                <a:effectLst/>
                <a:latin typeface="Times New Roman" panose="02020603050405020304" pitchFamily="18" charset="0"/>
                <a:cs typeface="Times New Roman" panose="02020603050405020304" pitchFamily="18" charset="0"/>
              </a:rPr>
              <a:t>«Человеческая группа», «Социальное поведение: его элементарные формы», «Природа социальной науки»</a:t>
            </a:r>
            <a:endParaRPr lang="ru-RU" sz="2000" dirty="0">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Основные понятия: </a:t>
            </a:r>
            <a:r>
              <a:rPr lang="ru-RU" sz="1600" b="0" i="0" dirty="0">
                <a:effectLst/>
                <a:latin typeface="Times New Roman" panose="02020603050405020304" pitchFamily="18" charset="0"/>
                <a:cs typeface="Times New Roman" panose="02020603050405020304" pitchFamily="18" charset="0"/>
              </a:rPr>
              <a:t>успех, стимул, ценность, депривация-насыщение, агрессия-одобрение, рациональность</a:t>
            </a:r>
            <a:endParaRPr lang="ru-RU" sz="1600" dirty="0">
              <a:latin typeface="Times New Roman" panose="02020603050405020304" pitchFamily="18" charset="0"/>
              <a:cs typeface="Times New Roman" panose="02020603050405020304" pitchFamily="18" charset="0"/>
            </a:endParaRPr>
          </a:p>
          <a:p>
            <a:endParaRPr lang="ru-RU" sz="2000" dirty="0"/>
          </a:p>
        </p:txBody>
      </p:sp>
      <p:sp>
        <p:nvSpPr>
          <p:cNvPr id="4" name="Текст 3"/>
          <p:cNvSpPr>
            <a:spLocks noGrp="1"/>
          </p:cNvSpPr>
          <p:nvPr>
            <p:ph type="body" sz="quarter" idx="3"/>
          </p:nvPr>
        </p:nvSpPr>
        <p:spPr>
          <a:xfrm>
            <a:off x="4738710" y="1789796"/>
            <a:ext cx="3433565" cy="823912"/>
          </a:xfrm>
        </p:spPr>
        <p:txBody>
          <a:bodyPr>
            <a:normAutofit lnSpcReduction="10000"/>
          </a:bodyPr>
          <a:lstStyle/>
          <a:p>
            <a:r>
              <a:rPr lang="ru-RU" dirty="0"/>
              <a:t>              </a:t>
            </a:r>
          </a:p>
          <a:p>
            <a:r>
              <a:rPr lang="ru-RU" dirty="0"/>
              <a:t>                </a:t>
            </a:r>
          </a:p>
        </p:txBody>
      </p:sp>
      <p:sp>
        <p:nvSpPr>
          <p:cNvPr id="6" name="Объект 5"/>
          <p:cNvSpPr>
            <a:spLocks noGrp="1"/>
          </p:cNvSpPr>
          <p:nvPr>
            <p:ph sz="quarter" idx="4"/>
          </p:nvPr>
        </p:nvSpPr>
        <p:spPr>
          <a:xfrm>
            <a:off x="4932040" y="1504989"/>
            <a:ext cx="4016448" cy="5353009"/>
          </a:xfrm>
        </p:spPr>
        <p:txBody>
          <a:bodyPr>
            <a:normAutofit/>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04989"/>
            <a:ext cx="4211960" cy="535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36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0" y="618518"/>
            <a:ext cx="7429499" cy="448282"/>
          </a:xfrm>
        </p:spPr>
        <p:txBody>
          <a:bodyPr>
            <a:normAutofit fontScale="90000"/>
          </a:bodyPr>
          <a:lstStyle/>
          <a:p>
            <a:r>
              <a:rPr lang="ru-RU" dirty="0">
                <a:solidFill>
                  <a:srgbClr val="FF0000"/>
                </a:solidFill>
              </a:rPr>
              <a:t>ДЖОРДЖ ГЕРБЕРТ МИД</a:t>
            </a:r>
          </a:p>
        </p:txBody>
      </p:sp>
      <p:sp>
        <p:nvSpPr>
          <p:cNvPr id="3" name="Объект 2"/>
          <p:cNvSpPr>
            <a:spLocks noGrp="1"/>
          </p:cNvSpPr>
          <p:nvPr>
            <p:ph sz="half" idx="1"/>
          </p:nvPr>
        </p:nvSpPr>
        <p:spPr>
          <a:xfrm>
            <a:off x="0" y="1066800"/>
            <a:ext cx="4514850" cy="5791200"/>
          </a:xfrm>
        </p:spPr>
        <p:txBody>
          <a:bodyPr>
            <a:normAutofit lnSpcReduction="10000"/>
          </a:bodyPr>
          <a:lstStyle/>
          <a:p>
            <a:endParaRPr lang="ru-RU" dirty="0">
              <a:solidFill>
                <a:srgbClr val="551A8B"/>
              </a:solidFill>
              <a:latin typeface="Arial"/>
            </a:endParaRPr>
          </a:p>
          <a:p>
            <a:pPr marL="0" indent="0">
              <a:buNone/>
            </a:pPr>
            <a:r>
              <a:rPr lang="ru-RU" sz="1600" b="1" dirty="0">
                <a:solidFill>
                  <a:srgbClr val="333333"/>
                </a:solidFill>
                <a:latin typeface="var(--font-regular)"/>
              </a:rPr>
              <a:t>   </a:t>
            </a:r>
            <a:r>
              <a:rPr lang="ru-RU" sz="1600" dirty="0">
                <a:latin typeface="Times New Roman" panose="02020603050405020304" pitchFamily="18" charset="0"/>
                <a:cs typeface="Times New Roman" panose="02020603050405020304" pitchFamily="18" charset="0"/>
              </a:rPr>
              <a:t>Основатель</a:t>
            </a:r>
            <a:r>
              <a:rPr lang="ru-RU" sz="1600" dirty="0">
                <a:solidFill>
                  <a:srgbClr val="333333"/>
                </a:solidFill>
                <a:latin typeface="Times New Roman" panose="02020603050405020304" pitchFamily="18" charset="0"/>
                <a:cs typeface="Times New Roman" panose="02020603050405020304" pitchFamily="18" charset="0"/>
              </a:rPr>
              <a:t> </a:t>
            </a:r>
            <a:r>
              <a:rPr lang="ru-RU" sz="1600" dirty="0">
                <a:solidFill>
                  <a:srgbClr val="FF0000"/>
                </a:solidFill>
                <a:latin typeface="Times New Roman" panose="02020603050405020304" pitchFamily="18" charset="0"/>
                <a:cs typeface="Times New Roman" panose="02020603050405020304" pitchFamily="18" charset="0"/>
              </a:rPr>
              <a:t>символического </a:t>
            </a:r>
            <a:r>
              <a:rPr lang="ru-RU" sz="1600" dirty="0" err="1">
                <a:solidFill>
                  <a:srgbClr val="FF0000"/>
                </a:solidFill>
                <a:latin typeface="Times New Roman" panose="02020603050405020304" pitchFamily="18" charset="0"/>
                <a:cs typeface="Times New Roman" panose="02020603050405020304" pitchFamily="18" charset="0"/>
              </a:rPr>
              <a:t>интеракционизма</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автор теории социализации</a:t>
            </a:r>
          </a:p>
          <a:p>
            <a:pPr marL="0" indent="0">
              <a:buNone/>
            </a:pPr>
            <a:r>
              <a:rPr lang="ru-RU" sz="1600" b="0" i="0" dirty="0">
                <a:effectLst/>
                <a:latin typeface="Times New Roman" panose="02020603050405020304" pitchFamily="18" charset="0"/>
                <a:cs typeface="Times New Roman" panose="02020603050405020304" pitchFamily="18" charset="0"/>
              </a:rPr>
              <a:t>Он считал, что люди реагируют на окружающую среду и других людей в зависимости от значений, символов, которыми они наделяют свое окружение. Индивид оценивает себя в соответствии с оценками других, через исполнение социальной роли</a:t>
            </a:r>
            <a:endParaRPr lang="ru-RU" sz="1600" dirty="0">
              <a:latin typeface="Times New Roman" panose="02020603050405020304" pitchFamily="18" charset="0"/>
              <a:cs typeface="Times New Roman" panose="02020603050405020304" pitchFamily="18" charset="0"/>
            </a:endParaRPr>
          </a:p>
          <a:p>
            <a:pPr marL="0" indent="0">
              <a:buNone/>
            </a:pPr>
            <a:r>
              <a:rPr lang="ru-RU" sz="2000" b="1" dirty="0">
                <a:solidFill>
                  <a:srgbClr val="FF0000"/>
                </a:solidFill>
                <a:latin typeface="Times New Roman" panose="02020603050405020304" pitchFamily="18" charset="0"/>
                <a:cs typeface="Times New Roman" panose="02020603050405020304" pitchFamily="18" charset="0"/>
              </a:rPr>
              <a:t>Основные труды</a:t>
            </a:r>
            <a:r>
              <a:rPr lang="ru-RU" sz="2000" dirty="0">
                <a:solidFill>
                  <a:srgbClr val="FF0000"/>
                </a:solidFill>
                <a:latin typeface="Times New Roman" panose="02020603050405020304" pitchFamily="18" charset="0"/>
                <a:cs typeface="Times New Roman" panose="02020603050405020304" pitchFamily="18" charset="0"/>
              </a:rPr>
              <a:t>: </a:t>
            </a:r>
            <a:r>
              <a:rPr lang="ru-RU" sz="2000" b="0" i="0" dirty="0">
                <a:effectLst/>
                <a:latin typeface="Times New Roman" panose="02020603050405020304" pitchFamily="18" charset="0"/>
              </a:rPr>
              <a:t>«</a:t>
            </a:r>
            <a:r>
              <a:rPr lang="ru-RU" sz="1600" b="0" i="0" dirty="0">
                <a:effectLst/>
                <a:latin typeface="Times New Roman" panose="02020603050405020304" pitchFamily="18" charset="0"/>
              </a:rPr>
              <a:t>Разум, самость и общество с точки зрения социального </a:t>
            </a:r>
            <a:r>
              <a:rPr lang="ru-RU" sz="1600" b="0" i="0" dirty="0" err="1">
                <a:effectLst/>
                <a:latin typeface="Times New Roman" panose="02020603050405020304" pitchFamily="18" charset="0"/>
              </a:rPr>
              <a:t>бихевиориста</a:t>
            </a:r>
            <a:r>
              <a:rPr lang="ru-RU" sz="1600" b="0" i="0" dirty="0">
                <a:effectLst/>
                <a:latin typeface="Times New Roman" panose="02020603050405020304" pitchFamily="18" charset="0"/>
              </a:rPr>
              <a:t>», «Философия действия», «Философия настоящего»</a:t>
            </a:r>
            <a:endParaRPr lang="ru-RU" sz="1600" dirty="0">
              <a:latin typeface="Times New Roman" panose="02020603050405020304" pitchFamily="18" charset="0"/>
              <a:cs typeface="Times New Roman" panose="02020603050405020304" pitchFamily="18" charset="0"/>
            </a:endParaRPr>
          </a:p>
          <a:p>
            <a:pPr marL="0" indent="0">
              <a:buNone/>
            </a:pPr>
            <a:r>
              <a:rPr lang="ru-RU" sz="2000" b="1" dirty="0">
                <a:solidFill>
                  <a:srgbClr val="FF0000"/>
                </a:solidFill>
                <a:latin typeface="Times New Roman" panose="02020603050405020304" pitchFamily="18" charset="0"/>
                <a:cs typeface="Times New Roman" panose="02020603050405020304" pitchFamily="18" charset="0"/>
              </a:rPr>
              <a:t>Основные понятия: </a:t>
            </a:r>
            <a:r>
              <a:rPr lang="ru-RU" sz="1600" dirty="0">
                <a:latin typeface="Times New Roman" panose="02020603050405020304" pitchFamily="18" charset="0"/>
                <a:cs typeface="Times New Roman" panose="02020603050405020304" pitchFamily="18" charset="0"/>
              </a:rPr>
              <a:t>значимые другие, обобщённые другие, социальная роль, идентичность, индивид-активный разумный субъект</a:t>
            </a:r>
          </a:p>
          <a:p>
            <a:pPr>
              <a:buFont typeface="Arial"/>
              <a:buChar char="•"/>
            </a:pPr>
            <a:endParaRPr lang="ru-RU" dirty="0">
              <a:solidFill>
                <a:srgbClr val="333333"/>
              </a:solidFill>
              <a:latin typeface="var(--font-regular)"/>
            </a:endParaRPr>
          </a:p>
          <a:p>
            <a:pPr>
              <a:buFont typeface="Arial"/>
              <a:buChar char="•"/>
            </a:pPr>
            <a:endParaRPr lang="ru-RU" dirty="0">
              <a:solidFill>
                <a:srgbClr val="333333"/>
              </a:solidFill>
              <a:latin typeface="var(--font-regular)"/>
            </a:endParaRPr>
          </a:p>
          <a:p>
            <a:endParaRPr lang="ru-RU" dirty="0"/>
          </a:p>
        </p:txBody>
      </p:sp>
      <p:sp>
        <p:nvSpPr>
          <p:cNvPr id="4" name="Объект 3"/>
          <p:cNvSpPr>
            <a:spLocks noGrp="1"/>
          </p:cNvSpPr>
          <p:nvPr>
            <p:ph sz="half" idx="2"/>
          </p:nvPr>
        </p:nvSpPr>
        <p:spPr/>
        <p:txBody>
          <a:bodyPr>
            <a:normAutofit lnSpcReduction="10000"/>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84784"/>
            <a:ext cx="4504184" cy="476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0" y="618518"/>
            <a:ext cx="7429499" cy="506226"/>
          </a:xfrm>
        </p:spPr>
        <p:txBody>
          <a:bodyPr>
            <a:normAutofit fontScale="90000"/>
          </a:bodyPr>
          <a:lstStyle/>
          <a:p>
            <a:r>
              <a:rPr lang="ru-RU" b="1" dirty="0">
                <a:solidFill>
                  <a:srgbClr val="FF0000"/>
                </a:solidFill>
                <a:latin typeface="var(--font-regular)"/>
              </a:rPr>
              <a:t>Гарольд </a:t>
            </a:r>
            <a:r>
              <a:rPr lang="ru-RU" b="1" dirty="0" err="1">
                <a:solidFill>
                  <a:srgbClr val="FF0000"/>
                </a:solidFill>
                <a:latin typeface="var(--font-regular)"/>
              </a:rPr>
              <a:t>Гарфинкель</a:t>
            </a:r>
            <a:br>
              <a:rPr lang="ru-RU" b="1" dirty="0">
                <a:solidFill>
                  <a:srgbClr val="FF0000"/>
                </a:solidFill>
                <a:latin typeface="var(--font-regular)"/>
              </a:rPr>
            </a:br>
            <a:endParaRPr lang="ru-RU" dirty="0">
              <a:solidFill>
                <a:srgbClr val="FF0000"/>
              </a:solidFill>
            </a:endParaRPr>
          </a:p>
        </p:txBody>
      </p:sp>
      <p:sp>
        <p:nvSpPr>
          <p:cNvPr id="3" name="Объект 2"/>
          <p:cNvSpPr>
            <a:spLocks noGrp="1"/>
          </p:cNvSpPr>
          <p:nvPr>
            <p:ph sz="half" idx="1"/>
          </p:nvPr>
        </p:nvSpPr>
        <p:spPr>
          <a:xfrm>
            <a:off x="107504" y="837436"/>
            <a:ext cx="4191000" cy="5516488"/>
          </a:xfrm>
        </p:spPr>
        <p:txBody>
          <a:bodyPr>
            <a:normAutofit/>
          </a:bodyPr>
          <a:lstStyle/>
          <a:p>
            <a:pPr marL="0" indent="0" algn="ctr">
              <a:buNone/>
            </a:pPr>
            <a:r>
              <a:rPr lang="ru-RU" dirty="0">
                <a:latin typeface="var(--font-regular)"/>
              </a:rPr>
              <a:t>С</a:t>
            </a:r>
            <a:r>
              <a:rPr lang="ru-RU" dirty="0">
                <a:solidFill>
                  <a:schemeClr val="tx1"/>
                </a:solidFill>
                <a:latin typeface="var(--font-regular)"/>
              </a:rPr>
              <a:t>оздатель               </a:t>
            </a:r>
            <a:r>
              <a:rPr lang="ru-RU" dirty="0" err="1">
                <a:solidFill>
                  <a:srgbClr val="FF0000"/>
                </a:solidFill>
                <a:latin typeface="var(--font-regular)"/>
              </a:rPr>
              <a:t>этнометодологии</a:t>
            </a:r>
            <a:r>
              <a:rPr lang="ru-RU" dirty="0">
                <a:solidFill>
                  <a:srgbClr val="FF0000"/>
                </a:solidFill>
                <a:latin typeface="var(--font-regular)"/>
              </a:rPr>
              <a:t> -</a:t>
            </a:r>
          </a:p>
          <a:p>
            <a:pPr marL="0" indent="0" algn="ctr">
              <a:buNone/>
            </a:pPr>
            <a:r>
              <a:rPr lang="ru-RU" sz="1600" b="0" i="0" dirty="0">
                <a:effectLst/>
                <a:latin typeface="Times New Roman" panose="02020603050405020304" pitchFamily="18" charset="0"/>
                <a:cs typeface="Times New Roman" panose="02020603050405020304" pitchFamily="18" charset="0"/>
              </a:rPr>
              <a:t>Эмпирический анализ отдельных конкретных случаев коммуникативного взаимодействия конкретных индивидов в их обыденной повседневной жизни.</a:t>
            </a:r>
            <a:endParaRPr lang="ru-RU" sz="1600" dirty="0">
              <a:latin typeface="Times New Roman" panose="02020603050405020304" pitchFamily="18" charset="0"/>
              <a:cs typeface="Times New Roman" panose="02020603050405020304" pitchFamily="18" charset="0"/>
            </a:endParaRPr>
          </a:p>
          <a:p>
            <a:pPr marL="0" indent="0">
              <a:buNone/>
            </a:pPr>
            <a:r>
              <a:rPr lang="ru-RU" sz="2400" b="1" dirty="0">
                <a:solidFill>
                  <a:srgbClr val="FF0000"/>
                </a:solidFill>
                <a:latin typeface="Times New Roman" panose="02020603050405020304" pitchFamily="18" charset="0"/>
                <a:cs typeface="Times New Roman" panose="02020603050405020304" pitchFamily="18" charset="0"/>
              </a:rPr>
              <a:t>Основные </a:t>
            </a:r>
            <a:r>
              <a:rPr lang="ru-RU" sz="2400" b="1" dirty="0" err="1">
                <a:solidFill>
                  <a:srgbClr val="FF0000"/>
                </a:solidFill>
                <a:latin typeface="Times New Roman" panose="02020603050405020304" pitchFamily="18" charset="0"/>
                <a:cs typeface="Times New Roman" panose="02020603050405020304" pitchFamily="18" charset="0"/>
              </a:rPr>
              <a:t>труды</a:t>
            </a:r>
            <a:r>
              <a:rPr lang="ru-RU" sz="1800" dirty="0" err="1">
                <a:latin typeface="Times New Roman" panose="02020603050405020304" pitchFamily="18" charset="0"/>
                <a:cs typeface="Times New Roman" panose="02020603050405020304" pitchFamily="18" charset="0"/>
              </a:rPr>
              <a:t>:</a:t>
            </a:r>
            <a:r>
              <a:rPr lang="ru-RU" sz="1800" b="0" i="0" dirty="0" err="1">
                <a:effectLst/>
                <a:latin typeface="Times New Roman" panose="02020603050405020304" pitchFamily="18" charset="0"/>
                <a:cs typeface="Times New Roman" panose="02020603050405020304" pitchFamily="18" charset="0"/>
              </a:rPr>
              <a:t>«Исследования</a:t>
            </a:r>
            <a:r>
              <a:rPr lang="ru-RU" sz="1800" b="0" i="0" dirty="0">
                <a:effectLst/>
                <a:latin typeface="Times New Roman" panose="02020603050405020304" pitchFamily="18" charset="0"/>
                <a:cs typeface="Times New Roman" panose="02020603050405020304" pitchFamily="18" charset="0"/>
              </a:rPr>
              <a:t> по </a:t>
            </a:r>
            <a:r>
              <a:rPr lang="ru-RU" sz="1800" b="0" i="0" dirty="0" err="1">
                <a:effectLst/>
                <a:latin typeface="Times New Roman" panose="02020603050405020304" pitchFamily="18" charset="0"/>
                <a:cs typeface="Times New Roman" panose="02020603050405020304" pitchFamily="18" charset="0"/>
              </a:rPr>
              <a:t>этнометодологии</a:t>
            </a:r>
            <a:r>
              <a:rPr lang="ru-RU" sz="1800" b="0" i="0" dirty="0">
                <a:effectLst/>
                <a:latin typeface="Times New Roman" panose="02020603050405020304" pitchFamily="18" charset="0"/>
                <a:cs typeface="Times New Roman" panose="02020603050405020304" pitchFamily="18" charset="0"/>
              </a:rPr>
              <a:t>»</a:t>
            </a:r>
            <a:r>
              <a:rPr lang="ru-RU" b="0" i="0" dirty="0">
                <a:solidFill>
                  <a:srgbClr val="000000"/>
                </a:solidFill>
                <a:effectLst/>
                <a:latin typeface="Roboto"/>
              </a:rPr>
              <a:t> </a:t>
            </a:r>
          </a:p>
          <a:p>
            <a:pPr marL="0" indent="0">
              <a:buNone/>
            </a:pPr>
            <a:r>
              <a:rPr lang="ru-RU" sz="2400" b="1" dirty="0">
                <a:solidFill>
                  <a:srgbClr val="FF0000"/>
                </a:solidFill>
                <a:latin typeface="Times New Roman" panose="02020603050405020304" pitchFamily="18" charset="0"/>
                <a:cs typeface="Times New Roman" panose="02020603050405020304" pitchFamily="18" charset="0"/>
              </a:rPr>
              <a:t>Основные понятия:</a:t>
            </a:r>
            <a:r>
              <a:rPr lang="ru-RU"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естественные события, фоновые ожидания, интерпретация</a:t>
            </a:r>
          </a:p>
          <a:p>
            <a:pPr marL="0" indent="0">
              <a:buNone/>
            </a:pPr>
            <a:endParaRPr lang="ru-RU" sz="1800" dirty="0">
              <a:latin typeface="Times New Roman" panose="02020603050405020304" pitchFamily="18" charset="0"/>
              <a:cs typeface="Times New Roman" panose="02020603050405020304" pitchFamily="18" charset="0"/>
            </a:endParaRPr>
          </a:p>
          <a:p>
            <a:pPr marL="0" indent="0" algn="ctr">
              <a:buNone/>
            </a:pPr>
            <a:endParaRPr lang="ru-RU" dirty="0">
              <a:solidFill>
                <a:srgbClr val="FF0000"/>
              </a:solidFill>
              <a:latin typeface="Arial"/>
            </a:endParaRPr>
          </a:p>
          <a:p>
            <a:endParaRPr lang="ru-RU" dirty="0"/>
          </a:p>
        </p:txBody>
      </p:sp>
      <p:sp>
        <p:nvSpPr>
          <p:cNvPr id="4" name="Объект 3"/>
          <p:cNvSpPr>
            <a:spLocks noGrp="1"/>
          </p:cNvSpPr>
          <p:nvPr>
            <p:ph sz="half" idx="2"/>
          </p:nvPr>
        </p:nvSpPr>
        <p:spPr>
          <a:xfrm>
            <a:off x="4620181" y="1124744"/>
            <a:ext cx="4343400" cy="5012432"/>
          </a:xfrm>
        </p:spPr>
        <p:txBody>
          <a:bodyPr>
            <a:normAutofit/>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649" y="1124744"/>
            <a:ext cx="417646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21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63888" y="0"/>
            <a:ext cx="5508104" cy="6858000"/>
          </a:xfrm>
        </p:spPr>
        <p:txBody>
          <a:bodyPr>
            <a:noAutofit/>
          </a:bodyPr>
          <a:lstStyle/>
          <a:p>
            <a:r>
              <a:rPr lang="ru-RU" sz="1400" b="1" dirty="0">
                <a:latin typeface="Times New Roman" pitchFamily="18" charset="0"/>
                <a:cs typeface="Times New Roman" pitchFamily="18" charset="0"/>
              </a:rPr>
              <a:t>     </a:t>
            </a:r>
          </a:p>
          <a:p>
            <a:pPr marL="0" indent="0">
              <a:buNone/>
            </a:pPr>
            <a:r>
              <a:rPr lang="ru-RU" sz="3600" b="1" dirty="0">
                <a:solidFill>
                  <a:srgbClr val="FF0000"/>
                </a:solidFill>
                <a:latin typeface="Times New Roman" pitchFamily="18" charset="0"/>
                <a:cs typeface="Times New Roman" pitchFamily="18" charset="0"/>
              </a:rPr>
              <a:t>АНТИЧНОСТЬ</a:t>
            </a:r>
          </a:p>
          <a:p>
            <a:pPr marL="0" indent="0">
              <a:buNone/>
            </a:pPr>
            <a:r>
              <a:rPr lang="ru-RU" dirty="0">
                <a:latin typeface="Times New Roman" pitchFamily="18" charset="0"/>
                <a:cs typeface="Times New Roman" pitchFamily="18" charset="0"/>
              </a:rPr>
              <a:t>              </a:t>
            </a:r>
          </a:p>
          <a:p>
            <a:pPr marL="0" indent="0">
              <a:buNone/>
            </a:pPr>
            <a:r>
              <a:rPr lang="ru-RU" sz="3600" b="1" dirty="0">
                <a:solidFill>
                  <a:srgbClr val="FF0000"/>
                </a:solidFill>
                <a:latin typeface="Times New Roman" pitchFamily="18" charset="0"/>
                <a:cs typeface="Times New Roman" pitchFamily="18" charset="0"/>
                <a:hlinkClick r:id="rId3" tooltip="Платон">
                  <a:extLst>
                    <a:ext uri="{A12FA001-AC4F-418D-AE19-62706E023703}">
                      <ahyp:hlinkClr xmlns:ahyp="http://schemas.microsoft.com/office/drawing/2018/hyperlinkcolor" val="tx"/>
                    </a:ext>
                  </a:extLst>
                </a:hlinkClick>
              </a:rPr>
              <a:t>Платон</a:t>
            </a:r>
            <a:r>
              <a:rPr lang="ru-RU" sz="3600" b="1" dirty="0">
                <a:solidFill>
                  <a:srgbClr val="FF000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 5 - 4 вв. до н.э. </a:t>
            </a:r>
            <a:r>
              <a:rPr lang="ru-RU" sz="2800" dirty="0">
                <a:latin typeface="Times New Roman" pitchFamily="18" charset="0"/>
                <a:cs typeface="Times New Roman" pitchFamily="18" charset="0"/>
              </a:rPr>
              <a:t>«Законы»,    «О государстве»</a:t>
            </a:r>
          </a:p>
          <a:p>
            <a:pPr marL="0" indent="0">
              <a:buNone/>
            </a:pPr>
            <a:r>
              <a:rPr lang="ru-RU" dirty="0">
                <a:latin typeface="Times New Roman" pitchFamily="18" charset="0"/>
                <a:cs typeface="Times New Roman" pitchFamily="18" charset="0"/>
              </a:rPr>
              <a:t>Выделил в обществе 3 социальные группы по функциям:</a:t>
            </a:r>
          </a:p>
          <a:p>
            <a:pPr marL="457200" indent="-457200">
              <a:buAutoNum type="arabicPeriod"/>
            </a:pPr>
            <a:r>
              <a:rPr lang="ru-RU" dirty="0">
                <a:latin typeface="Times New Roman" pitchFamily="18" charset="0"/>
                <a:cs typeface="Times New Roman" pitchFamily="18" charset="0"/>
              </a:rPr>
              <a:t>Философы. </a:t>
            </a:r>
          </a:p>
          <a:p>
            <a:pPr marL="457200" indent="-457200">
              <a:buAutoNum type="arabicPeriod"/>
            </a:pPr>
            <a:r>
              <a:rPr lang="ru-RU" dirty="0">
                <a:latin typeface="Times New Roman" pitchFamily="18" charset="0"/>
                <a:cs typeface="Times New Roman" pitchFamily="18" charset="0"/>
              </a:rPr>
              <a:t> Стражи.</a:t>
            </a:r>
          </a:p>
          <a:p>
            <a:pPr marL="457200" indent="-457200">
              <a:buAutoNum type="arabicPeriod"/>
            </a:pPr>
            <a:r>
              <a:rPr lang="ru-RU" dirty="0">
                <a:latin typeface="Times New Roman" pitchFamily="18" charset="0"/>
                <a:cs typeface="Times New Roman" pitchFamily="18" charset="0"/>
              </a:rPr>
              <a:t> Ремесленники и земледельцы.</a:t>
            </a:r>
          </a:p>
        </p:txBody>
      </p:sp>
      <p:sp>
        <p:nvSpPr>
          <p:cNvPr id="5" name="Заголовок 4">
            <a:extLst>
              <a:ext uri="{FF2B5EF4-FFF2-40B4-BE49-F238E27FC236}">
                <a16:creationId xmlns:a16="http://schemas.microsoft.com/office/drawing/2014/main" id="{E86DDB2C-2E4A-490F-A5F6-F9441D129AC0}"/>
              </a:ext>
            </a:extLst>
          </p:cNvPr>
          <p:cNvSpPr>
            <a:spLocks noGrp="1"/>
          </p:cNvSpPr>
          <p:nvPr>
            <p:ph type="title"/>
          </p:nvPr>
        </p:nvSpPr>
        <p:spPr>
          <a:xfrm>
            <a:off x="16483" y="1147174"/>
            <a:ext cx="4380643" cy="311905"/>
          </a:xfrm>
        </p:spPr>
        <p:txBody>
          <a:bodyPr>
            <a:normAutofit fontScale="90000"/>
          </a:bodyPr>
          <a:lstStyle/>
          <a:p>
            <a:r>
              <a:rPr lang="ru-RU" dirty="0"/>
              <a:t>         </a:t>
            </a:r>
          </a:p>
        </p:txBody>
      </p:sp>
      <p:pic>
        <p:nvPicPr>
          <p:cNvPr id="2052" name="Picture 4" descr="platon">
            <a:extLst>
              <a:ext uri="{FF2B5EF4-FFF2-40B4-BE49-F238E27FC236}">
                <a16:creationId xmlns:a16="http://schemas.microsoft.com/office/drawing/2014/main" id="{DA2F4C1D-7FC5-4D58-AF7B-E12668579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608"/>
            <a:ext cx="3493926" cy="426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9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88A3CB-C2D8-4392-A09F-8BD59DFD3CEA}"/>
              </a:ext>
            </a:extLst>
          </p:cNvPr>
          <p:cNvSpPr>
            <a:spLocks noGrp="1"/>
          </p:cNvSpPr>
          <p:nvPr>
            <p:ph type="title"/>
          </p:nvPr>
        </p:nvSpPr>
        <p:spPr/>
        <p:txBody>
          <a:bodyPr/>
          <a:lstStyle/>
          <a:p>
            <a:r>
              <a:rPr lang="ru-RU" dirty="0"/>
              <a:t>                      </a:t>
            </a:r>
            <a:r>
              <a:rPr lang="ru-RU" b="1" dirty="0">
                <a:solidFill>
                  <a:srgbClr val="FF0000"/>
                </a:solidFill>
              </a:rPr>
              <a:t>АНТИЧНОСТЬ</a:t>
            </a:r>
          </a:p>
        </p:txBody>
      </p:sp>
      <p:sp>
        <p:nvSpPr>
          <p:cNvPr id="3" name="Объект 2">
            <a:extLst>
              <a:ext uri="{FF2B5EF4-FFF2-40B4-BE49-F238E27FC236}">
                <a16:creationId xmlns:a16="http://schemas.microsoft.com/office/drawing/2014/main" id="{BD3DAF2B-2A62-4237-BF6F-CF100D4DCBFE}"/>
              </a:ext>
            </a:extLst>
          </p:cNvPr>
          <p:cNvSpPr>
            <a:spLocks noGrp="1"/>
          </p:cNvSpPr>
          <p:nvPr>
            <p:ph idx="1"/>
          </p:nvPr>
        </p:nvSpPr>
        <p:spPr>
          <a:xfrm>
            <a:off x="3059833" y="1844824"/>
            <a:ext cx="6084166" cy="5013176"/>
          </a:xfrm>
        </p:spPr>
        <p:txBody>
          <a:bodyPr>
            <a:normAutofit/>
          </a:bodyPr>
          <a:lstStyle/>
          <a:p>
            <a:pPr marL="0" indent="0">
              <a:buNone/>
            </a:pPr>
            <a:r>
              <a:rPr lang="ru-RU" sz="3600" b="1" dirty="0">
                <a:solidFill>
                  <a:srgbClr val="FF0000"/>
                </a:solidFill>
                <a:latin typeface="Times New Roman" pitchFamily="18" charset="0"/>
                <a:cs typeface="Times New Roman" pitchFamily="18" charset="0"/>
              </a:rPr>
              <a:t>Аристотель – 4в.до н.э.</a:t>
            </a:r>
          </a:p>
          <a:p>
            <a:pPr marL="0" indent="0">
              <a:buNone/>
            </a:pPr>
            <a:r>
              <a:rPr lang="ru-RU" sz="1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Полития</a:t>
            </a:r>
            <a:r>
              <a:rPr lang="ru-RU" sz="2800" b="1" dirty="0">
                <a:latin typeface="Times New Roman" pitchFamily="18" charset="0"/>
                <a:cs typeface="Times New Roman" pitchFamily="18" charset="0"/>
              </a:rPr>
              <a:t>»</a:t>
            </a:r>
          </a:p>
          <a:p>
            <a:pPr marL="0" indent="0">
              <a:buNone/>
            </a:pPr>
            <a:r>
              <a:rPr lang="ru-RU" sz="2200" dirty="0">
                <a:latin typeface="Times New Roman" pitchFamily="18" charset="0"/>
                <a:cs typeface="Times New Roman" pitchFamily="18" charset="0"/>
              </a:rPr>
              <a:t>О различных формах государственного  </a:t>
            </a:r>
          </a:p>
          <a:p>
            <a:pPr marL="0" indent="0">
              <a:buNone/>
            </a:pPr>
            <a:r>
              <a:rPr lang="ru-RU" sz="2200" dirty="0">
                <a:latin typeface="Times New Roman" pitchFamily="18" charset="0"/>
                <a:cs typeface="Times New Roman" pitchFamily="18" charset="0"/>
              </a:rPr>
              <a:t>устройства</a:t>
            </a:r>
          </a:p>
          <a:p>
            <a:pPr marL="0" indent="0">
              <a:buNone/>
            </a:pPr>
            <a:r>
              <a:rPr lang="ru-RU" sz="2800" b="1" dirty="0">
                <a:latin typeface="Times New Roman" pitchFamily="18" charset="0"/>
                <a:cs typeface="Times New Roman" pitchFamily="18" charset="0"/>
              </a:rPr>
              <a:t> </a:t>
            </a:r>
            <a:r>
              <a:rPr lang="ru-RU" sz="2800" b="1" i="0" dirty="0">
                <a:effectLst/>
                <a:latin typeface="Roboto"/>
              </a:rPr>
              <a:t>«</a:t>
            </a:r>
            <a:r>
              <a:rPr lang="ru-RU" sz="2800" b="1" i="0" dirty="0" err="1">
                <a:effectLst/>
                <a:latin typeface="Roboto"/>
              </a:rPr>
              <a:t>Никомаховская</a:t>
            </a:r>
            <a:r>
              <a:rPr lang="ru-RU" sz="2800" b="1" i="0" dirty="0">
                <a:effectLst/>
                <a:latin typeface="Roboto"/>
              </a:rPr>
              <a:t> этика»</a:t>
            </a:r>
          </a:p>
          <a:p>
            <a:pPr marL="0" indent="0">
              <a:buNone/>
            </a:pPr>
            <a:r>
              <a:rPr lang="ru-RU" sz="2000" b="0" i="0" dirty="0">
                <a:effectLst/>
                <a:latin typeface="Times New Roman" panose="02020603050405020304" pitchFamily="18" charset="0"/>
                <a:cs typeface="Times New Roman" panose="02020603050405020304" pitchFamily="18" charset="0"/>
              </a:rPr>
              <a:t>Наше счастье — это не состояние, а деятельность, и оно определяется нашей способностью жить жизнью, которая позволяет нам использовать и развивать свой разум. </a:t>
            </a:r>
            <a:endParaRPr lang="ru-RU" sz="2000" b="1" i="0" dirty="0">
              <a:effectLst/>
              <a:latin typeface="Times New Roman" panose="02020603050405020304" pitchFamily="18" charset="0"/>
              <a:cs typeface="Times New Roman" panose="02020603050405020304" pitchFamily="18" charset="0"/>
            </a:endParaRPr>
          </a:p>
          <a:p>
            <a:pPr marL="0" indent="0">
              <a:buNone/>
            </a:pPr>
            <a:endParaRPr lang="ru-RU" sz="1800" b="1" dirty="0"/>
          </a:p>
          <a:p>
            <a:endParaRPr lang="ru-RU" dirty="0"/>
          </a:p>
        </p:txBody>
      </p:sp>
      <p:pic>
        <p:nvPicPr>
          <p:cNvPr id="1026" name="Picture 2" descr="aristotel">
            <a:extLst>
              <a:ext uri="{FF2B5EF4-FFF2-40B4-BE49-F238E27FC236}">
                <a16:creationId xmlns:a16="http://schemas.microsoft.com/office/drawing/2014/main" id="{E4C054D7-F012-4C3C-A03A-BD984183CB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299596"/>
            <a:ext cx="3059832" cy="370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9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152689-6D38-4458-8844-77167CDC7DC3}"/>
              </a:ext>
            </a:extLst>
          </p:cNvPr>
          <p:cNvSpPr>
            <a:spLocks noGrp="1"/>
          </p:cNvSpPr>
          <p:nvPr>
            <p:ph type="title"/>
          </p:nvPr>
        </p:nvSpPr>
        <p:spPr/>
        <p:txBody>
          <a:bodyPr/>
          <a:lstStyle/>
          <a:p>
            <a:r>
              <a:rPr lang="ru-RU" sz="3600" b="1" dirty="0">
                <a:latin typeface="Times New Roman" pitchFamily="18" charset="0"/>
                <a:cs typeface="Times New Roman" pitchFamily="18" charset="0"/>
              </a:rPr>
              <a:t>             </a:t>
            </a:r>
            <a:r>
              <a:rPr lang="ru-RU" sz="3600" b="1" dirty="0">
                <a:solidFill>
                  <a:srgbClr val="FF0000"/>
                </a:solidFill>
                <a:latin typeface="Times New Roman" pitchFamily="18" charset="0"/>
                <a:cs typeface="Times New Roman" pitchFamily="18" charset="0"/>
              </a:rPr>
              <a:t>Средние века</a:t>
            </a:r>
            <a:br>
              <a:rPr lang="ru-RU" sz="3600" b="1" dirty="0">
                <a:latin typeface="Times New Roman" pitchFamily="18" charset="0"/>
                <a:cs typeface="Times New Roman" pitchFamily="18" charset="0"/>
              </a:rPr>
            </a:br>
            <a:endParaRPr lang="ru-RU" dirty="0"/>
          </a:p>
        </p:txBody>
      </p:sp>
      <p:sp>
        <p:nvSpPr>
          <p:cNvPr id="3" name="Объект 2">
            <a:extLst>
              <a:ext uri="{FF2B5EF4-FFF2-40B4-BE49-F238E27FC236}">
                <a16:creationId xmlns:a16="http://schemas.microsoft.com/office/drawing/2014/main" id="{6FF7870C-56DD-4A6A-A750-A6B79982A122}"/>
              </a:ext>
            </a:extLst>
          </p:cNvPr>
          <p:cNvSpPr>
            <a:spLocks noGrp="1"/>
          </p:cNvSpPr>
          <p:nvPr>
            <p:ph idx="1"/>
          </p:nvPr>
        </p:nvSpPr>
        <p:spPr>
          <a:xfrm>
            <a:off x="856060" y="1628800"/>
            <a:ext cx="7429499" cy="5229199"/>
          </a:xfrm>
        </p:spPr>
        <p:txBody>
          <a:bodyPr>
            <a:normAutofit fontScale="77500" lnSpcReduction="20000"/>
          </a:bodyPr>
          <a:lstStyle/>
          <a:p>
            <a:r>
              <a:rPr lang="ru-RU" sz="3200" b="1" dirty="0" err="1">
                <a:solidFill>
                  <a:srgbClr val="FF0000"/>
                </a:solidFill>
                <a:latin typeface="Times New Roman" pitchFamily="18" charset="0"/>
                <a:cs typeface="Times New Roman" pitchFamily="18" charset="0"/>
              </a:rPr>
              <a:t>Теоцентризм</a:t>
            </a:r>
            <a:r>
              <a:rPr lang="ru-RU" sz="3200" b="1" dirty="0">
                <a:solidFill>
                  <a:srgbClr val="FF0000"/>
                </a:solidFill>
                <a:latin typeface="Times New Roman" pitchFamily="18" charset="0"/>
                <a:cs typeface="Times New Roman" pitchFamily="18" charset="0"/>
              </a:rPr>
              <a:t>: </a:t>
            </a:r>
            <a:r>
              <a:rPr lang="ru-RU" sz="3200" dirty="0">
                <a:latin typeface="Times New Roman" pitchFamily="18" charset="0"/>
                <a:cs typeface="Times New Roman" pitchFamily="18" charset="0"/>
              </a:rPr>
              <a:t>Человек изначально грешен. Он является относительной личностью, поскольку является творением Бога как Абсолютной Личности. Человечество изначально едино как воплощение воли Творца, представляемого Церковью. Государство как способ организации человеческой жизни вторично по отношению к Церкви.</a:t>
            </a:r>
          </a:p>
          <a:p>
            <a:pPr marL="0" indent="0">
              <a:buNone/>
            </a:pPr>
            <a:r>
              <a:rPr lang="ru-RU" sz="3200" b="1" dirty="0">
                <a:solidFill>
                  <a:srgbClr val="FF0000"/>
                </a:solidFill>
                <a:latin typeface="Times New Roman" pitchFamily="18" charset="0"/>
                <a:cs typeface="Times New Roman" pitchFamily="18" charset="0"/>
              </a:rPr>
              <a:t>                      Эпоха Возрождения (15- н.17вв.)</a:t>
            </a:r>
          </a:p>
          <a:p>
            <a:r>
              <a:rPr lang="ru-RU" sz="3200" dirty="0">
                <a:solidFill>
                  <a:srgbClr val="FF0000"/>
                </a:solidFill>
                <a:latin typeface="Times New Roman" pitchFamily="18" charset="0"/>
                <a:cs typeface="Times New Roman" pitchFamily="18" charset="0"/>
              </a:rPr>
              <a:t> Никколо </a:t>
            </a:r>
            <a:r>
              <a:rPr lang="ru-RU" sz="3200" dirty="0">
                <a:solidFill>
                  <a:srgbClr val="FF0000"/>
                </a:solidFill>
                <a:latin typeface="Times New Roman" pitchFamily="18" charset="0"/>
                <a:cs typeface="Times New Roman" pitchFamily="18" charset="0"/>
                <a:hlinkClick r:id="rId2" tooltip="Макиавелли">
                  <a:extLst>
                    <a:ext uri="{A12FA001-AC4F-418D-AE19-62706E023703}">
                      <ahyp:hlinkClr xmlns:ahyp="http://schemas.microsoft.com/office/drawing/2018/hyperlinkcolor" val="tx"/>
                    </a:ext>
                  </a:extLst>
                </a:hlinkClick>
              </a:rPr>
              <a:t>Макиавелли</a:t>
            </a:r>
            <a:r>
              <a:rPr lang="ru-RU" sz="3200" dirty="0">
                <a:solidFill>
                  <a:srgbClr val="FF0000"/>
                </a:solidFill>
                <a:latin typeface="Times New Roman" pitchFamily="18" charset="0"/>
                <a:cs typeface="Times New Roman" pitchFamily="18" charset="0"/>
              </a:rPr>
              <a:t>  - «Государь»</a:t>
            </a:r>
            <a:endParaRPr lang="ru-RU" sz="3200" dirty="0">
              <a:latin typeface="Times New Roman" pitchFamily="18" charset="0"/>
              <a:cs typeface="Times New Roman" pitchFamily="18" charset="0"/>
            </a:endParaRPr>
          </a:p>
          <a:p>
            <a:r>
              <a:rPr lang="ru-RU" sz="3200" dirty="0">
                <a:solidFill>
                  <a:srgbClr val="FF0000"/>
                </a:solidFill>
                <a:latin typeface="Times New Roman" pitchFamily="18" charset="0"/>
                <a:cs typeface="Times New Roman" pitchFamily="18" charset="0"/>
              </a:rPr>
              <a:t> Томас Мор - «Утопия» </a:t>
            </a:r>
          </a:p>
          <a:p>
            <a:r>
              <a:rPr lang="ru-RU" sz="3200" dirty="0">
                <a:latin typeface="Times New Roman" pitchFamily="18" charset="0"/>
                <a:cs typeface="Times New Roman" pitchFamily="18" charset="0"/>
              </a:rPr>
              <a:t> </a:t>
            </a:r>
            <a:r>
              <a:rPr lang="ru-RU" sz="3200" dirty="0" err="1">
                <a:solidFill>
                  <a:srgbClr val="FF0000"/>
                </a:solidFill>
                <a:latin typeface="Times New Roman" pitchFamily="18" charset="0"/>
                <a:cs typeface="Times New Roman" pitchFamily="18" charset="0"/>
              </a:rPr>
              <a:t>Томмазо</a:t>
            </a:r>
            <a:r>
              <a:rPr lang="ru-RU" sz="3200" dirty="0">
                <a:solidFill>
                  <a:srgbClr val="FF0000"/>
                </a:solidFill>
                <a:latin typeface="Times New Roman" pitchFamily="18" charset="0"/>
                <a:cs typeface="Times New Roman" pitchFamily="18" charset="0"/>
              </a:rPr>
              <a:t> Кампанелла - «Город Солнца»</a:t>
            </a:r>
            <a:r>
              <a:rPr lang="ru-RU" sz="3200" dirty="0">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val="295816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05DF46-477A-4D87-9327-EABBCEB3F361}"/>
              </a:ext>
            </a:extLst>
          </p:cNvPr>
          <p:cNvSpPr>
            <a:spLocks noGrp="1"/>
          </p:cNvSpPr>
          <p:nvPr>
            <p:ph type="title"/>
          </p:nvPr>
        </p:nvSpPr>
        <p:spPr/>
        <p:txBody>
          <a:bodyPr>
            <a:normAutofit fontScale="90000"/>
          </a:bodyPr>
          <a:lstStyle/>
          <a:p>
            <a:r>
              <a:rPr lang="ru-RU" sz="3600" b="1" dirty="0">
                <a:latin typeface="Times New Roman" pitchFamily="18" charset="0"/>
                <a:cs typeface="Times New Roman" pitchFamily="18" charset="0"/>
              </a:rPr>
              <a:t>               </a:t>
            </a:r>
            <a:r>
              <a:rPr lang="ru-RU" sz="3600" b="1" dirty="0">
                <a:solidFill>
                  <a:srgbClr val="FF0000"/>
                </a:solidFill>
                <a:latin typeface="Times New Roman" pitchFamily="18" charset="0"/>
                <a:cs typeface="Times New Roman" pitchFamily="18" charset="0"/>
              </a:rPr>
              <a:t>Новое время</a:t>
            </a:r>
            <a:br>
              <a:rPr lang="ru-RU" sz="3600" b="1" dirty="0">
                <a:solidFill>
                  <a:srgbClr val="FF0000"/>
                </a:solidFill>
                <a:latin typeface="Times New Roman" pitchFamily="18" charset="0"/>
                <a:cs typeface="Times New Roman" pitchFamily="18" charset="0"/>
              </a:rPr>
            </a:br>
            <a:r>
              <a:rPr lang="ru-RU" sz="3600" b="1" dirty="0">
                <a:solidFill>
                  <a:srgbClr val="FF0000"/>
                </a:solidFill>
                <a:latin typeface="Times New Roman" pitchFamily="18" charset="0"/>
                <a:cs typeface="Times New Roman" pitchFamily="18" charset="0"/>
              </a:rPr>
              <a:t>  </a:t>
            </a:r>
            <a:r>
              <a:rPr lang="ru-RU" sz="2200" b="1" dirty="0">
                <a:solidFill>
                  <a:srgbClr val="FF0000"/>
                </a:solidFill>
                <a:latin typeface="Times New Roman" pitchFamily="18" charset="0"/>
                <a:cs typeface="Times New Roman" pitchFamily="18" charset="0"/>
              </a:rPr>
              <a:t> Антропоцентризм                    </a:t>
            </a:r>
            <a:br>
              <a:rPr lang="ru-RU" sz="3600" dirty="0">
                <a:latin typeface="Times New Roman" pitchFamily="18" charset="0"/>
                <a:cs typeface="Times New Roman" pitchFamily="18" charset="0"/>
              </a:rPr>
            </a:br>
            <a:endParaRPr lang="ru-RU" dirty="0"/>
          </a:p>
        </p:txBody>
      </p:sp>
      <p:sp>
        <p:nvSpPr>
          <p:cNvPr id="3" name="Объект 2">
            <a:extLst>
              <a:ext uri="{FF2B5EF4-FFF2-40B4-BE49-F238E27FC236}">
                <a16:creationId xmlns:a16="http://schemas.microsoft.com/office/drawing/2014/main" id="{829E1FB1-70BB-4DFE-B882-990C9E355154}"/>
              </a:ext>
            </a:extLst>
          </p:cNvPr>
          <p:cNvSpPr>
            <a:spLocks noGrp="1"/>
          </p:cNvSpPr>
          <p:nvPr>
            <p:ph idx="1"/>
          </p:nvPr>
        </p:nvSpPr>
        <p:spPr>
          <a:xfrm>
            <a:off x="0" y="1556792"/>
            <a:ext cx="9108504" cy="5301207"/>
          </a:xfrm>
        </p:spPr>
        <p:txBody>
          <a:bodyPr>
            <a:normAutofit fontScale="85000" lnSpcReduction="10000"/>
          </a:bodyPr>
          <a:lstStyle/>
          <a:p>
            <a:r>
              <a:rPr lang="ru-RU" sz="2400" dirty="0">
                <a:solidFill>
                  <a:srgbClr val="FF0000"/>
                </a:solidFill>
                <a:latin typeface="Times New Roman" pitchFamily="18" charset="0"/>
                <a:cs typeface="Times New Roman" pitchFamily="18" charset="0"/>
                <a:hlinkClick r:id="rId2" tooltip="Гоббс, Томас">
                  <a:extLst>
                    <a:ext uri="{A12FA001-AC4F-418D-AE19-62706E023703}">
                      <ahyp:hlinkClr xmlns:ahyp="http://schemas.microsoft.com/office/drawing/2018/hyperlinkcolor" val="tx"/>
                    </a:ext>
                  </a:extLst>
                </a:hlinkClick>
              </a:rPr>
              <a:t>Томас Гоббс</a:t>
            </a: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создал понятие общественного договора. В его труде «</a:t>
            </a:r>
            <a:r>
              <a:rPr lang="ru-RU" sz="2400" dirty="0">
                <a:solidFill>
                  <a:srgbClr val="FF0000"/>
                </a:solidFill>
                <a:latin typeface="Times New Roman" pitchFamily="18" charset="0"/>
                <a:cs typeface="Times New Roman" pitchFamily="18" charset="0"/>
                <a:hlinkClick r:id="rId3" tooltip="Левиафан (Гоббс)">
                  <a:extLst>
                    <a:ext uri="{A12FA001-AC4F-418D-AE19-62706E023703}">
                      <ahyp:hlinkClr xmlns:ahyp="http://schemas.microsoft.com/office/drawing/2018/hyperlinkcolor" val="tx"/>
                    </a:ext>
                  </a:extLst>
                </a:hlinkClick>
              </a:rPr>
              <a:t>Левиафан</a:t>
            </a:r>
            <a:r>
              <a:rPr lang="ru-RU" sz="2400" dirty="0">
                <a:latin typeface="Times New Roman" pitchFamily="18" charset="0"/>
                <a:cs typeface="Times New Roman" pitchFamily="18" charset="0"/>
              </a:rPr>
              <a:t>» осуществляется идея перехода к гражданскому обществу и обоснование легитимности власти.</a:t>
            </a:r>
          </a:p>
          <a:p>
            <a:r>
              <a:rPr lang="ru-RU" sz="2400" dirty="0">
                <a:solidFill>
                  <a:srgbClr val="FF0000"/>
                </a:solidFill>
                <a:latin typeface="Times New Roman" pitchFamily="18" charset="0"/>
                <a:cs typeface="Times New Roman" pitchFamily="18" charset="0"/>
                <a:hlinkClick r:id="rId4" tooltip="Локк, Джон">
                  <a:extLst>
                    <a:ext uri="{A12FA001-AC4F-418D-AE19-62706E023703}">
                      <ahyp:hlinkClr xmlns:ahyp="http://schemas.microsoft.com/office/drawing/2018/hyperlinkcolor" val="tx"/>
                    </a:ext>
                  </a:extLst>
                </a:hlinkClick>
              </a:rPr>
              <a:t>Джон Локк</a:t>
            </a: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 Естественное состояние по Локку — это равенство, где господствуют законы разума. По Локку государство — это желание сохранить свободу и естественность. Главное отличие естественного состояния от гражданского по Локку — наличие общего установленного закона. Заключение общественного договора ограничивает свободу государства.</a:t>
            </a:r>
          </a:p>
          <a:p>
            <a:r>
              <a:rPr lang="ru-RU" b="0" i="0" dirty="0">
                <a:solidFill>
                  <a:srgbClr val="FF0000"/>
                </a:solidFill>
                <a:effectLst/>
                <a:latin typeface="Times New Roman" panose="02020603050405020304" pitchFamily="18" charset="0"/>
                <a:cs typeface="Times New Roman" panose="02020603050405020304" pitchFamily="18" charset="0"/>
              </a:rPr>
              <a:t>Анн Робер Жак </a:t>
            </a:r>
            <a:r>
              <a:rPr lang="ru-RU" sz="2400" dirty="0">
                <a:solidFill>
                  <a:srgbClr val="FF0000"/>
                </a:solidFill>
                <a:latin typeface="Times New Roman" panose="02020603050405020304" pitchFamily="18" charset="0"/>
                <a:cs typeface="Times New Roman" pitchFamily="18" charset="0"/>
                <a:hlinkClick r:id="rId5" tooltip="Тюрго, Анн Робер Жак">
                  <a:extLst>
                    <a:ext uri="{A12FA001-AC4F-418D-AE19-62706E023703}">
                      <ahyp:hlinkClr xmlns:ahyp="http://schemas.microsoft.com/office/drawing/2018/hyperlinkcolor" val="tx"/>
                    </a:ext>
                  </a:extLst>
                </a:hlinkClick>
              </a:rPr>
              <a:t>Тюрго</a:t>
            </a:r>
            <a:r>
              <a:rPr lang="ru-RU" sz="2400" dirty="0">
                <a:solidFill>
                  <a:srgbClr val="FF0000"/>
                </a:solidFill>
                <a:latin typeface="Times New Roman" panose="02020603050405020304" pitchFamily="18" charset="0"/>
                <a:cs typeface="Times New Roman" pitchFamily="18" charset="0"/>
              </a:rPr>
              <a:t>  </a:t>
            </a:r>
            <a:r>
              <a:rPr lang="ru-RU" sz="2400" dirty="0">
                <a:latin typeface="Times New Roman" pitchFamily="18" charset="0"/>
                <a:cs typeface="Times New Roman" pitchFamily="18" charset="0"/>
              </a:rPr>
              <a:t>создал идею социального прогресса, далее она разрабатывалась </a:t>
            </a:r>
            <a:r>
              <a:rPr lang="ru-RU" sz="2400" dirty="0">
                <a:solidFill>
                  <a:srgbClr val="FF0000"/>
                </a:solidFill>
                <a:latin typeface="Times New Roman" pitchFamily="18" charset="0"/>
                <a:cs typeface="Times New Roman" pitchFamily="18" charset="0"/>
              </a:rPr>
              <a:t> Антуаном </a:t>
            </a:r>
            <a:r>
              <a:rPr lang="ru-RU" sz="2400" dirty="0">
                <a:solidFill>
                  <a:srgbClr val="FF0000"/>
                </a:solidFill>
                <a:latin typeface="Times New Roman" pitchFamily="18" charset="0"/>
                <a:cs typeface="Times New Roman" pitchFamily="18" charset="0"/>
                <a:hlinkClick r:id="rId6" tooltip="Кондорсе, Мари Жан Антуан">
                  <a:extLst>
                    <a:ext uri="{A12FA001-AC4F-418D-AE19-62706E023703}">
                      <ahyp:hlinkClr xmlns:ahyp="http://schemas.microsoft.com/office/drawing/2018/hyperlinkcolor" val="tx"/>
                    </a:ext>
                  </a:extLst>
                </a:hlinkClick>
              </a:rPr>
              <a:t>Кондорсе</a:t>
            </a: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 Прогресс — основной закон жизни человечества. Всё ведёт к прогрессу. Разные народы по-разному развиваются, так как в них разное количество талантливых людей. Просвещение ведёт к прогрессу. Скорость прогресса зависит от обстоятельств.</a:t>
            </a:r>
          </a:p>
          <a:p>
            <a:endParaRPr lang="ru-RU" dirty="0"/>
          </a:p>
        </p:txBody>
      </p:sp>
    </p:spTree>
    <p:extLst>
      <p:ext uri="{BB962C8B-B14F-4D97-AF65-F5344CB8AC3E}">
        <p14:creationId xmlns:p14="http://schemas.microsoft.com/office/powerpoint/2010/main" val="19080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4364C-D792-49AE-8DD6-5F13FB95D2AC}"/>
              </a:ext>
            </a:extLst>
          </p:cNvPr>
          <p:cNvSpPr>
            <a:spLocks noGrp="1"/>
          </p:cNvSpPr>
          <p:nvPr>
            <p:ph type="title"/>
          </p:nvPr>
        </p:nvSpPr>
        <p:spPr>
          <a:xfrm>
            <a:off x="899592" y="0"/>
            <a:ext cx="7385967" cy="1772816"/>
          </a:xfrm>
        </p:spPr>
        <p:txBody>
          <a:bodyPr>
            <a:normAutofit fontScale="90000"/>
          </a:bodyPr>
          <a:lstStyle/>
          <a:p>
            <a: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Социально-теоретические </a:t>
            </a:r>
            <a:b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предпосылки </a:t>
            </a:r>
            <a:b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возникновения</a:t>
            </a:r>
            <a:b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социологии</a:t>
            </a:r>
            <a:endParaRPr lang="ru-RU" b="1" dirty="0">
              <a:solidFill>
                <a:srgbClr val="FF0000"/>
              </a:solidFill>
            </a:endParaRPr>
          </a:p>
        </p:txBody>
      </p:sp>
      <p:sp>
        <p:nvSpPr>
          <p:cNvPr id="3" name="Объект 2">
            <a:extLst>
              <a:ext uri="{FF2B5EF4-FFF2-40B4-BE49-F238E27FC236}">
                <a16:creationId xmlns:a16="http://schemas.microsoft.com/office/drawing/2014/main" id="{59A8D152-D476-4EBB-9329-D2842703F5E2}"/>
              </a:ext>
            </a:extLst>
          </p:cNvPr>
          <p:cNvSpPr>
            <a:spLocks noGrp="1"/>
          </p:cNvSpPr>
          <p:nvPr>
            <p:ph idx="1"/>
          </p:nvPr>
        </p:nvSpPr>
        <p:spPr>
          <a:xfrm>
            <a:off x="856060" y="2420888"/>
            <a:ext cx="7429499" cy="4437112"/>
          </a:xfrm>
        </p:spPr>
        <p:txBody>
          <a:bodyPr/>
          <a:lstStyle/>
          <a:p>
            <a:endParaRPr lang="ru-RU" dirty="0"/>
          </a:p>
        </p:txBody>
      </p:sp>
      <p:sp>
        <p:nvSpPr>
          <p:cNvPr id="5" name="TextBox 4">
            <a:extLst>
              <a:ext uri="{FF2B5EF4-FFF2-40B4-BE49-F238E27FC236}">
                <a16:creationId xmlns:a16="http://schemas.microsoft.com/office/drawing/2014/main" id="{ECFF6340-995D-4192-B08B-F5830AB8151A}"/>
              </a:ext>
            </a:extLst>
          </p:cNvPr>
          <p:cNvSpPr txBox="1"/>
          <p:nvPr/>
        </p:nvSpPr>
        <p:spPr>
          <a:xfrm>
            <a:off x="755576" y="1772816"/>
            <a:ext cx="8309396" cy="3902928"/>
          </a:xfrm>
          <a:prstGeom prst="rect">
            <a:avLst/>
          </a:prstGeom>
          <a:noFill/>
        </p:spPr>
        <p:txBody>
          <a:bodyPr wrap="square">
            <a:spAutoFit/>
          </a:bodyPr>
          <a:lstStyle/>
          <a:p>
            <a:pPr>
              <a:lnSpc>
                <a:spcPct val="150000"/>
              </a:lnSpc>
            </a:pPr>
            <a:r>
              <a:rPr lang="ru-RU" sz="2800" dirty="0"/>
              <a:t>Промышленный переворот</a:t>
            </a:r>
          </a:p>
          <a:p>
            <a:pPr>
              <a:lnSpc>
                <a:spcPct val="150000"/>
              </a:lnSpc>
            </a:pPr>
            <a:r>
              <a:rPr lang="ru-RU" sz="2800" dirty="0"/>
              <a:t>Интенсивный рост заводов и фабрик</a:t>
            </a:r>
          </a:p>
          <a:p>
            <a:pPr>
              <a:lnSpc>
                <a:spcPct val="150000"/>
              </a:lnSpc>
            </a:pPr>
            <a:r>
              <a:rPr lang="ru-RU" sz="2800" dirty="0"/>
              <a:t>Рост городов</a:t>
            </a:r>
          </a:p>
          <a:p>
            <a:pPr>
              <a:lnSpc>
                <a:spcPct val="150000"/>
              </a:lnSpc>
            </a:pPr>
            <a:r>
              <a:rPr lang="ru-RU" sz="2800" dirty="0"/>
              <a:t>Урбанизация</a:t>
            </a:r>
          </a:p>
          <a:p>
            <a:pPr>
              <a:lnSpc>
                <a:spcPct val="150000"/>
              </a:lnSpc>
            </a:pPr>
            <a:r>
              <a:rPr lang="ru-RU" sz="2800" dirty="0"/>
              <a:t>Увеличение низшего слоя</a:t>
            </a:r>
          </a:p>
          <a:p>
            <a:pPr>
              <a:lnSpc>
                <a:spcPct val="150000"/>
              </a:lnSpc>
            </a:pPr>
            <a:r>
              <a:rPr lang="ru-RU" sz="2800" dirty="0"/>
              <a:t>Нарастание социальной нестабильности</a:t>
            </a:r>
          </a:p>
        </p:txBody>
      </p:sp>
    </p:spTree>
    <p:extLst>
      <p:ext uri="{BB962C8B-B14F-4D97-AF65-F5344CB8AC3E}">
        <p14:creationId xmlns:p14="http://schemas.microsoft.com/office/powerpoint/2010/main" val="345289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86800" cy="1368152"/>
          </a:xfrm>
        </p:spPr>
        <p:txBody>
          <a:bodyPr/>
          <a:lstStyle/>
          <a:p>
            <a:r>
              <a:rPr lang="ru-RU" b="1" dirty="0">
                <a:solidFill>
                  <a:srgbClr val="FF0000"/>
                </a:solidFill>
              </a:rPr>
              <a:t>ОГЮСТ   КОНТ</a:t>
            </a:r>
          </a:p>
        </p:txBody>
      </p:sp>
      <p:sp>
        <p:nvSpPr>
          <p:cNvPr id="3" name="Объект 2"/>
          <p:cNvSpPr>
            <a:spLocks noGrp="1"/>
          </p:cNvSpPr>
          <p:nvPr>
            <p:ph idx="1"/>
          </p:nvPr>
        </p:nvSpPr>
        <p:spPr>
          <a:xfrm>
            <a:off x="304800" y="1052736"/>
            <a:ext cx="5851376" cy="5688632"/>
          </a:xfrm>
        </p:spPr>
        <p:txBody>
          <a:bodyPr>
            <a:noAutofit/>
          </a:bodyPr>
          <a:lstStyle/>
          <a:p>
            <a:pPr marL="0" indent="0">
              <a:buNone/>
            </a:pPr>
            <a:r>
              <a:rPr lang="ru-RU" sz="1800" dirty="0">
                <a:solidFill>
                  <a:srgbClr val="333333"/>
                </a:solidFill>
                <a:latin typeface="var(--font-regular)"/>
              </a:rPr>
              <a:t> </a:t>
            </a:r>
            <a:r>
              <a:rPr lang="ru-RU" sz="2400" dirty="0">
                <a:latin typeface="var(--font-regular)"/>
              </a:rPr>
              <a:t>Основоположник социологии как самостоятельной науки. </a:t>
            </a:r>
          </a:p>
          <a:p>
            <a:pPr marL="0" indent="0">
              <a:buNone/>
            </a:pPr>
            <a:r>
              <a:rPr lang="ru-RU" sz="2400" b="1" dirty="0">
                <a:solidFill>
                  <a:srgbClr val="FF0000"/>
                </a:solidFill>
                <a:latin typeface="var(--font-regular)"/>
              </a:rPr>
              <a:t>Основные труды:  </a:t>
            </a:r>
            <a:r>
              <a:rPr lang="ru-RU" sz="2400" dirty="0">
                <a:latin typeface="var(--font-regular)"/>
              </a:rPr>
              <a:t>«Курс позитивной философии», «Дух позитивной философии», «Система позитивной политики».</a:t>
            </a:r>
          </a:p>
          <a:p>
            <a:pPr marL="0" indent="0">
              <a:buNone/>
            </a:pPr>
            <a:r>
              <a:rPr lang="ru-RU" b="1" dirty="0">
                <a:solidFill>
                  <a:srgbClr val="FF0000"/>
                </a:solidFill>
                <a:latin typeface="Times New Roman" panose="02020603050405020304" pitchFamily="18" charset="0"/>
                <a:cs typeface="Times New Roman" panose="02020603050405020304" pitchFamily="18" charset="0"/>
              </a:rPr>
              <a:t>Основные понятия: </a:t>
            </a:r>
            <a:r>
              <a:rPr lang="ru-RU" dirty="0">
                <a:latin typeface="var(--font-regular)"/>
              </a:rPr>
              <a:t>«социология», «позитивизм», «социальная статика», «социальная динамика»</a:t>
            </a:r>
            <a:endParaRPr lang="ru-RU" sz="2400" dirty="0">
              <a:latin typeface="var(--font-regular)"/>
            </a:endParaRPr>
          </a:p>
          <a:p>
            <a:pPr marL="0" indent="0">
              <a:buNone/>
            </a:pPr>
            <a:r>
              <a:rPr lang="ru-RU" sz="2400" b="1" dirty="0">
                <a:solidFill>
                  <a:srgbClr val="FF0000"/>
                </a:solidFill>
                <a:latin typeface="var(--font-regular)"/>
              </a:rPr>
              <a:t>Цитата: </a:t>
            </a:r>
            <a:r>
              <a:rPr lang="ru-RU" sz="2400" dirty="0">
                <a:latin typeface="var(--font-regular)"/>
              </a:rPr>
              <a:t>Мифология умерла вместе с развитием науки.</a:t>
            </a:r>
          </a:p>
          <a:p>
            <a:pPr marL="0" indent="0">
              <a:buNone/>
            </a:pPr>
            <a:endParaRPr lang="ru-RU" sz="2400" dirty="0">
              <a:solidFill>
                <a:srgbClr val="333333"/>
              </a:solidFill>
              <a:latin typeface="var(--font-regular)"/>
            </a:endParaRPr>
          </a:p>
          <a:p>
            <a:endParaRPr lang="ru-RU" sz="2400" dirty="0">
              <a:latin typeface="Times New Roman" pitchFamily="18" charset="0"/>
              <a:cs typeface="Times New Roman" pitchFamily="18" charset="0"/>
            </a:endParaRPr>
          </a:p>
        </p:txBody>
      </p:sp>
      <p:pic>
        <p:nvPicPr>
          <p:cNvPr id="2050" name="Picture 2" descr="C:\Users\User\Desktop\социология\Auguste-Com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3460890"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704632" y="3794387"/>
            <a:ext cx="1962397" cy="584775"/>
          </a:xfrm>
          <a:prstGeom prst="rect">
            <a:avLst/>
          </a:prstGeom>
        </p:spPr>
        <p:txBody>
          <a:bodyPr wrap="none">
            <a:spAutoFit/>
          </a:bodyPr>
          <a:lstStyle/>
          <a:p>
            <a:pPr lvl="0"/>
            <a:r>
              <a:rPr lang="ru-RU" sz="3200" dirty="0">
                <a:solidFill>
                  <a:srgbClr val="FF0000"/>
                </a:solidFill>
                <a:latin typeface="Times New Roman" pitchFamily="18" charset="0"/>
                <a:cs typeface="Times New Roman" pitchFamily="18" charset="0"/>
              </a:rPr>
              <a:t>1798-1857</a:t>
            </a:r>
          </a:p>
        </p:txBody>
      </p:sp>
    </p:spTree>
    <p:extLst>
      <p:ext uri="{BB962C8B-B14F-4D97-AF65-F5344CB8AC3E}">
        <p14:creationId xmlns:p14="http://schemas.microsoft.com/office/powerpoint/2010/main" val="409294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818015" cy="648072"/>
          </a:xfrm>
        </p:spPr>
        <p:txBody>
          <a:bodyPr>
            <a:normAutofit fontScale="90000"/>
          </a:bodyPr>
          <a:lstStyle/>
          <a:p>
            <a:r>
              <a:rPr lang="ru-RU" b="1" dirty="0">
                <a:solidFill>
                  <a:srgbClr val="FF0000"/>
                </a:solidFill>
                <a:latin typeface="Times New Roman" pitchFamily="18" charset="0"/>
                <a:cs typeface="Times New Roman" pitchFamily="18" charset="0"/>
              </a:rPr>
              <a:t>Герберт Спенсер </a:t>
            </a:r>
            <a:br>
              <a:rPr lang="ru-RU" b="1" dirty="0">
                <a:solidFill>
                  <a:srgbClr val="FF0000"/>
                </a:solidFill>
                <a:effectLst/>
              </a:rPr>
            </a:br>
            <a:endParaRPr lang="ru-RU" dirty="0">
              <a:solidFill>
                <a:srgbClr val="FF0000"/>
              </a:solidFill>
            </a:endParaRPr>
          </a:p>
        </p:txBody>
      </p:sp>
      <p:sp>
        <p:nvSpPr>
          <p:cNvPr id="3" name="Объект 2"/>
          <p:cNvSpPr>
            <a:spLocks noGrp="1"/>
          </p:cNvSpPr>
          <p:nvPr>
            <p:ph idx="1"/>
          </p:nvPr>
        </p:nvSpPr>
        <p:spPr>
          <a:xfrm>
            <a:off x="323528" y="620688"/>
            <a:ext cx="4824536" cy="6552728"/>
          </a:xfrm>
        </p:spPr>
        <p:txBody>
          <a:bodyPr>
            <a:noAutofit/>
          </a:bodyPr>
          <a:lstStyle/>
          <a:p>
            <a:pPr marL="0" indent="0">
              <a:buNone/>
            </a:pPr>
            <a:r>
              <a:rPr lang="ru-RU" sz="1600" dirty="0">
                <a:latin typeface="Times New Roman" pitchFamily="18" charset="0"/>
                <a:cs typeface="Times New Roman" pitchFamily="18" charset="0"/>
              </a:rPr>
              <a:t>   </a:t>
            </a:r>
          </a:p>
          <a:p>
            <a:pPr marL="0" indent="0">
              <a:lnSpc>
                <a:spcPct val="100000"/>
              </a:lnSpc>
              <a:buNone/>
            </a:pPr>
            <a:r>
              <a:rPr lang="ru-RU" sz="2000" dirty="0">
                <a:latin typeface="Times New Roman" pitchFamily="18" charset="0"/>
                <a:cs typeface="Times New Roman" pitchFamily="18" charset="0"/>
              </a:rPr>
              <a:t>Основоположник органической школы в социологии,</a:t>
            </a:r>
            <a:r>
              <a:rPr lang="ru-RU" sz="2000" b="0" i="0" dirty="0">
                <a:effectLst/>
                <a:latin typeface="-apple-system"/>
              </a:rPr>
              <a:t> </a:t>
            </a:r>
            <a:r>
              <a:rPr lang="ru-RU" sz="2000" b="0" i="0" dirty="0">
                <a:effectLst/>
                <a:latin typeface="Times New Roman" panose="02020603050405020304" pitchFamily="18" charset="0"/>
                <a:cs typeface="Times New Roman" panose="02020603050405020304" pitchFamily="18" charset="0"/>
              </a:rPr>
              <a:t>теории социального дарвинизма, концепции социальной и биологической эволюции</a:t>
            </a:r>
          </a:p>
          <a:p>
            <a:pPr marL="0" indent="0">
              <a:lnSpc>
                <a:spcPct val="100000"/>
              </a:lnSpc>
              <a:buNone/>
            </a:pPr>
            <a:r>
              <a:rPr lang="ru-RU" b="1" dirty="0">
                <a:solidFill>
                  <a:srgbClr val="FF0000"/>
                </a:solidFill>
                <a:latin typeface="Times New Roman" panose="02020603050405020304" pitchFamily="18" charset="0"/>
                <a:cs typeface="Times New Roman" panose="02020603050405020304" pitchFamily="18" charset="0"/>
              </a:rPr>
              <a:t>Основные труды: </a:t>
            </a:r>
            <a:r>
              <a:rPr lang="ru-RU" sz="2000" dirty="0">
                <a:latin typeface="Times New Roman" panose="02020603050405020304" pitchFamily="18" charset="0"/>
                <a:cs typeface="Times New Roman" panose="02020603050405020304" pitchFamily="18" charset="0"/>
              </a:rPr>
              <a:t>«Основы социологии», «Социальная статика»</a:t>
            </a:r>
            <a:r>
              <a:rPr lang="ru-RU" sz="2000" b="1" dirty="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Основные понятия: </a:t>
            </a:r>
            <a:r>
              <a:rPr lang="ru-RU" sz="2000" dirty="0">
                <a:latin typeface="Times New Roman" pitchFamily="18" charset="0"/>
                <a:cs typeface="Times New Roman" pitchFamily="18" charset="0"/>
              </a:rPr>
              <a:t>социальная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itchFamily="18" charset="0"/>
                <a:cs typeface="Times New Roman" pitchFamily="18" charset="0"/>
              </a:rPr>
              <a:t>интеграция и социальная дифференциация , естественный отбор в обществе</a:t>
            </a:r>
          </a:p>
          <a:p>
            <a:pPr marL="0" indent="0">
              <a:lnSpc>
                <a:spcPct val="100000"/>
              </a:lnSpc>
              <a:buNone/>
            </a:pPr>
            <a:r>
              <a:rPr lang="ru-RU" sz="2000" b="1" dirty="0">
                <a:solidFill>
                  <a:srgbClr val="FF0000"/>
                </a:solidFill>
                <a:latin typeface="Times New Roman" panose="02020603050405020304" pitchFamily="18" charset="0"/>
                <a:cs typeface="Times New Roman" panose="02020603050405020304" pitchFamily="18" charset="0"/>
              </a:rPr>
              <a:t>Цитата: </a:t>
            </a:r>
            <a:r>
              <a:rPr lang="ru-RU" sz="2000" b="0" i="0" dirty="0">
                <a:effectLst/>
                <a:latin typeface="Times New Roman" panose="02020603050405020304" pitchFamily="18" charset="0"/>
                <a:cs typeface="Times New Roman" panose="02020603050405020304" pitchFamily="18" charset="0"/>
              </a:rPr>
              <a:t>Человечество всего успешнее развивалось только путем самообразования.  </a:t>
            </a:r>
          </a:p>
          <a:p>
            <a:pPr marL="0" indent="0" algn="l">
              <a:buNone/>
            </a:pPr>
            <a:endParaRPr lang="ru-RU" sz="1200" b="1" i="0" dirty="0">
              <a:solidFill>
                <a:srgbClr val="111111"/>
              </a:solidFill>
              <a:effectLst/>
              <a:latin typeface="-apple-system"/>
            </a:endParaRPr>
          </a:p>
          <a:p>
            <a:pPr marL="0" indent="0">
              <a:buNone/>
            </a:pPr>
            <a:endParaRPr lang="ru-RU" sz="1600" b="1"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600" dirty="0">
              <a:latin typeface="Times New Roman" pitchFamily="18" charset="0"/>
              <a:cs typeface="Times New Roman" pitchFamily="18" charset="0"/>
            </a:endParaRPr>
          </a:p>
        </p:txBody>
      </p:sp>
      <p:pic>
        <p:nvPicPr>
          <p:cNvPr id="3074" name="Picture 2" descr="C:\Users\User\Desktop\социология\220px-Spenc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20167"/>
            <a:ext cx="3888432"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56176" y="5658219"/>
            <a:ext cx="1728192" cy="461665"/>
          </a:xfrm>
          <a:prstGeom prst="rect">
            <a:avLst/>
          </a:prstGeom>
        </p:spPr>
        <p:txBody>
          <a:bodyPr wrap="square">
            <a:spAutoFit/>
          </a:bodyPr>
          <a:lstStyle/>
          <a:p>
            <a:r>
              <a:rPr lang="ru-RU" sz="2400" dirty="0">
                <a:solidFill>
                  <a:srgbClr val="FF0000"/>
                </a:solidFill>
                <a:latin typeface="Times New Roman" pitchFamily="18" charset="0"/>
                <a:cs typeface="Times New Roman" pitchFamily="18" charset="0"/>
                <a:hlinkClick r:id="rId4" tooltip="1820">
                  <a:extLst>
                    <a:ext uri="{A12FA001-AC4F-418D-AE19-62706E023703}">
                      <ahyp:hlinkClr xmlns:ahyp="http://schemas.microsoft.com/office/drawing/2018/hyperlinkcolor" val="tx"/>
                    </a:ext>
                  </a:extLst>
                </a:hlinkClick>
              </a:rPr>
              <a:t>1820</a:t>
            </a:r>
            <a:r>
              <a:rPr lang="ru-RU" sz="2400" dirty="0">
                <a:solidFill>
                  <a:srgbClr val="FF0000"/>
                </a:solidFill>
                <a:latin typeface="Times New Roman" pitchFamily="18" charset="0"/>
                <a:cs typeface="Times New Roman" pitchFamily="18" charset="0"/>
              </a:rPr>
              <a:t> -</a:t>
            </a:r>
            <a:r>
              <a:rPr lang="ru-RU" sz="2400" dirty="0">
                <a:solidFill>
                  <a:srgbClr val="FF0000"/>
                </a:solidFill>
                <a:latin typeface="Times New Roman" pitchFamily="18" charset="0"/>
                <a:cs typeface="Times New Roman" pitchFamily="18" charset="0"/>
                <a:hlinkClick r:id="rId5" tooltip="1903">
                  <a:extLst>
                    <a:ext uri="{A12FA001-AC4F-418D-AE19-62706E023703}">
                      <ahyp:hlinkClr xmlns:ahyp="http://schemas.microsoft.com/office/drawing/2018/hyperlinkcolor" val="tx"/>
                    </a:ext>
                  </a:extLst>
                </a:hlinkClick>
              </a:rPr>
              <a:t>1903</a:t>
            </a:r>
            <a:endParaRPr lang="ru-RU" sz="2400" dirty="0">
              <a:solidFill>
                <a:srgbClr val="FF0000"/>
              </a:solidFill>
            </a:endParaRPr>
          </a:p>
        </p:txBody>
      </p:sp>
    </p:spTree>
    <p:extLst>
      <p:ext uri="{BB962C8B-B14F-4D97-AF65-F5344CB8AC3E}">
        <p14:creationId xmlns:p14="http://schemas.microsoft.com/office/powerpoint/2010/main" val="3972896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TM04033919[[fn=Контур]]</Template>
  <TotalTime>1009</TotalTime>
  <Words>1319</Words>
  <Application>Microsoft Office PowerPoint</Application>
  <PresentationFormat>Экран (4:3)</PresentationFormat>
  <Paragraphs>127</Paragraphs>
  <Slides>24</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-apple-system</vt:lpstr>
      <vt:lpstr>Arial</vt:lpstr>
      <vt:lpstr>Calibri</vt:lpstr>
      <vt:lpstr>Roboto</vt:lpstr>
      <vt:lpstr>Times New Roman</vt:lpstr>
      <vt:lpstr>Tw Cen MT</vt:lpstr>
      <vt:lpstr>var(--font-regular)</vt:lpstr>
      <vt:lpstr>Verdana</vt:lpstr>
      <vt:lpstr>Контур</vt:lpstr>
      <vt:lpstr>Возникновение и этапы развития социального знания </vt:lpstr>
      <vt:lpstr>                     План</vt:lpstr>
      <vt:lpstr>         </vt:lpstr>
      <vt:lpstr>                      АНТИЧНОСТЬ</vt:lpstr>
      <vt:lpstr>             Средние века </vt:lpstr>
      <vt:lpstr>               Новое время    Антропоцентризм                     </vt:lpstr>
      <vt:lpstr>Социально-теоретические                  предпосылки                возникновения                 социологии</vt:lpstr>
      <vt:lpstr>ОГЮСТ   КОНТ</vt:lpstr>
      <vt:lpstr>Герберт Спенсер  </vt:lpstr>
      <vt:lpstr>ЭМИЛЬ ДЮРКГеЙМ</vt:lpstr>
      <vt:lpstr>                 МАКС   ВЕБЕР    1864-1920</vt:lpstr>
      <vt:lpstr> Развитие социологической                  мысли в России </vt:lpstr>
      <vt:lpstr>Николай Данилевский</vt:lpstr>
      <vt:lpstr>Максим Ковалевский</vt:lpstr>
      <vt:lpstr>      Питирим сорокин</vt:lpstr>
      <vt:lpstr>Современная западная социология</vt:lpstr>
      <vt:lpstr>МАКРОСОЦИОЛОГИЧЕСКИЕ ТЕОРИИ:  СТРУКТУРНЫЙ ФУНКЦИОНАЛИЗМ  ТЕОРИЯ СОЦИАЛЬНЫХ ИЗМЕНЕНИЙ  ТЕОРИИ СОЦИАЛЬНОГО КОНФЛИКТА </vt:lpstr>
      <vt:lpstr>ТОЛКОТТ ПАРСОНС</vt:lpstr>
      <vt:lpstr>        РОБЕРТ КИНГ МЕРТОН</vt:lpstr>
      <vt:lpstr>           ЧАРЛЬС РАЙТ МИЛЛС</vt:lpstr>
      <vt:lpstr>МИКРОСОЦИОЛОГИЧЕСКИЕ ТЕОРИИ: ТЕОРИЯ СОЦИАЛЬНОГО ОБМЕНА СИМВОЛИЧЕСКИЙ ИНТЕРАКЦИОНИЗМ ЭТНОМЕТОДОЛОГИЯ</vt:lpstr>
      <vt:lpstr>Теория социального обмена</vt:lpstr>
      <vt:lpstr>ДЖОРДЖ ГЕРБЕРТ МИД</vt:lpstr>
      <vt:lpstr>Гарольд Гарфинкель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социологии </dc:title>
  <dc:creator>нам виктор</dc:creator>
  <cp:lastModifiedBy>Каринэ Мкртычева</cp:lastModifiedBy>
  <cp:revision>93</cp:revision>
  <dcterms:created xsi:type="dcterms:W3CDTF">2018-01-03T21:09:03Z</dcterms:created>
  <dcterms:modified xsi:type="dcterms:W3CDTF">2020-09-10T12:33:17Z</dcterms:modified>
</cp:coreProperties>
</file>