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67" r:id="rId12"/>
    <p:sldId id="268" r:id="rId13"/>
    <p:sldId id="265" r:id="rId14"/>
    <p:sldId id="270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6C"/>
    <a:srgbClr val="CCFF99"/>
    <a:srgbClr val="FF0000"/>
    <a:srgbClr val="DC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45C5-E7D5-4D06-B220-DD4364E0F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D2EC-DDDB-4E02-A4D0-3A2568652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9FFA-67C5-44D9-95B7-0976AA054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93129-F519-41BB-A62E-2FF69CDEA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C552-D38D-416E-8442-E657ECD76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1FD40-AE36-4C3C-BEF0-48310C951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885DC-EAAA-48AF-80AF-A2F16E9D8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1D5FD-4A87-4AB2-9D37-1560DE9ED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C373-FBDA-4893-842B-74E61682F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3EB40-3EA8-4BF6-977A-A6A524E9A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09C1A-A570-404E-98C3-0F4CEFF9A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236BA204-2F27-4120-8DC2-6AFE68E0C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char.ru/books/p759155.jpg" TargetMode="External"/><Relationship Id="rId7" Type="http://schemas.openxmlformats.org/officeDocument/2006/relationships/hyperlink" Target="http://netpress.ru/wp-content/uploads/2009/03/210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s41.radikal.ru/i093/1003/f9/1f2258f3bc02.jpg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omantalks.ru/uploads/post-66819-1247513848_thumb.jpg" TargetMode="External"/><Relationship Id="rId7" Type="http://schemas.openxmlformats.org/officeDocument/2006/relationships/hyperlink" Target="http://danangpriambodo.blog.friendster.com/files/72km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gorod.tomsk.ru/i/u/1009/platon.jpg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sarapankangdzikry.files.wordpress.com/2010/03/39184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b="1" dirty="0" smtClean="0"/>
              <a:t>Политология как наука.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912" y="5661248"/>
            <a:ext cx="5580062" cy="1052512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Политика и власть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2627313" y="274638"/>
            <a:ext cx="6059487" cy="1143000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Цели политической деятельности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923054" y="1600200"/>
            <a:ext cx="7467600" cy="9906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Долгосрочные (стратегические) и текущие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838200" y="3048000"/>
            <a:ext cx="7467600" cy="9906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Актуальные, приоритетные и неактуальные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914400" y="4572000"/>
            <a:ext cx="7467600" cy="9906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Реальные и нереальные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 autoUpdateAnimBg="0"/>
      <p:bldP spid="15366" grpId="0" animBg="1" autoUpdateAnimBg="0"/>
      <p:bldP spid="1536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/>
              <a:t>Средства политики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Николо Макиавелли: </a:t>
            </a:r>
            <a:r>
              <a:rPr lang="ru-RU" sz="2800" smtClean="0"/>
              <a:t>«В наше время великие дела удавались лишь тем, кто не старался сдержать данное слово и умел кого нужно обвести вокруг пальца; такие государи преуспели куда больше, чем те, кто выше ставил честь и достоинство …»</a:t>
            </a: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FF0000"/>
                </a:solidFill>
              </a:rPr>
              <a:t>Цель оправдывает средства?</a:t>
            </a:r>
          </a:p>
          <a:p>
            <a:pPr eaLnBrk="1" hangingPunct="1">
              <a:buFontTx/>
              <a:buNone/>
            </a:pPr>
            <a:r>
              <a:rPr lang="ru-RU" sz="2800" i="1" smtClean="0">
                <a:solidFill>
                  <a:srgbClr val="FF0000"/>
                </a:solidFill>
              </a:rPr>
              <a:t>Назовите известные вам средства политической деятельности.</a:t>
            </a:r>
          </a:p>
          <a:p>
            <a:pPr eaLnBrk="1" hangingPunct="1"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-1541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229600" cy="922337"/>
          </a:xfrm>
        </p:spPr>
        <p:txBody>
          <a:bodyPr/>
          <a:lstStyle/>
          <a:p>
            <a:pPr eaLnBrk="1" hangingPunct="1"/>
            <a:r>
              <a:rPr lang="ru-RU" b="1" smtClean="0"/>
              <a:t>Политические действия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609600" indent="-609600" eaLnBrk="1" hangingPunct="1"/>
            <a:r>
              <a:rPr lang="ru-RU" sz="2800" dirty="0" smtClean="0"/>
              <a:t>Принятие правительственных решений</a:t>
            </a:r>
          </a:p>
          <a:p>
            <a:pPr marL="609600" indent="-609600" eaLnBrk="1" hangingPunct="1"/>
            <a:r>
              <a:rPr lang="ru-RU" sz="2800" dirty="0" smtClean="0"/>
              <a:t>Организация политических партий, общественно-политических движений</a:t>
            </a:r>
          </a:p>
          <a:p>
            <a:pPr marL="609600" indent="-609600" eaLnBrk="1" hangingPunct="1"/>
            <a:r>
              <a:rPr lang="ru-RU" sz="2800" dirty="0" smtClean="0"/>
              <a:t>Выступление в парламенте</a:t>
            </a:r>
          </a:p>
          <a:p>
            <a:pPr marL="609600" indent="-609600" eaLnBrk="1" hangingPunct="1"/>
            <a:r>
              <a:rPr lang="ru-RU" sz="2800" dirty="0" smtClean="0"/>
              <a:t>Переговоры, митинги, демонстрации</a:t>
            </a:r>
          </a:p>
          <a:p>
            <a:pPr marL="609600" indent="-609600" eaLnBrk="1" hangingPunct="1"/>
            <a:r>
              <a:rPr lang="ru-RU" sz="2800" dirty="0" smtClean="0"/>
              <a:t>Проведение избирательных кампаний, участие в них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4495800"/>
            <a:ext cx="7924800" cy="1676400"/>
            <a:chOff x="384" y="2832"/>
            <a:chExt cx="4992" cy="1056"/>
          </a:xfrm>
        </p:grpSpPr>
        <p:sp>
          <p:nvSpPr>
            <p:cNvPr id="14343" name="Rectangle 8"/>
            <p:cNvSpPr>
              <a:spLocks noChangeArrowheads="1"/>
            </p:cNvSpPr>
            <p:nvPr/>
          </p:nvSpPr>
          <p:spPr bwMode="auto">
            <a:xfrm>
              <a:off x="1104" y="2832"/>
              <a:ext cx="3504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Times New Roman" pitchFamily="18" charset="0"/>
                </a:rPr>
                <a:t>Политические действия</a:t>
              </a:r>
            </a:p>
          </p:txBody>
        </p:sp>
        <p:sp>
          <p:nvSpPr>
            <p:cNvPr id="14344" name="Rectangle 9"/>
            <p:cNvSpPr>
              <a:spLocks noChangeArrowheads="1"/>
            </p:cNvSpPr>
            <p:nvPr/>
          </p:nvSpPr>
          <p:spPr bwMode="auto">
            <a:xfrm>
              <a:off x="384" y="3408"/>
              <a:ext cx="2160" cy="4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Times New Roman" pitchFamily="18" charset="0"/>
                </a:rPr>
                <a:t>Рациональные и </a:t>
              </a:r>
            </a:p>
            <a:p>
              <a:pPr algn="ctr"/>
              <a:r>
                <a:rPr lang="ru-RU" sz="2400" b="1">
                  <a:latin typeface="Times New Roman" pitchFamily="18" charset="0"/>
                </a:rPr>
                <a:t>иррациональные</a:t>
              </a:r>
            </a:p>
          </p:txBody>
        </p:sp>
        <p:sp>
          <p:nvSpPr>
            <p:cNvPr id="14345" name="Rectangle 10"/>
            <p:cNvSpPr>
              <a:spLocks noChangeArrowheads="1"/>
            </p:cNvSpPr>
            <p:nvPr/>
          </p:nvSpPr>
          <p:spPr bwMode="auto">
            <a:xfrm>
              <a:off x="3216" y="3408"/>
              <a:ext cx="2160" cy="4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Times New Roman" pitchFamily="18" charset="0"/>
                </a:rPr>
                <a:t>Стихийные и </a:t>
              </a:r>
            </a:p>
            <a:p>
              <a:pPr algn="ctr"/>
              <a:r>
                <a:rPr lang="ru-RU" sz="2400" b="1">
                  <a:latin typeface="Times New Roman" pitchFamily="18" charset="0"/>
                </a:rPr>
                <a:t>организованные</a:t>
              </a:r>
            </a:p>
          </p:txBody>
        </p:sp>
        <p:sp>
          <p:nvSpPr>
            <p:cNvPr id="14346" name="Line 11"/>
            <p:cNvSpPr>
              <a:spLocks noChangeShapeType="1"/>
            </p:cNvSpPr>
            <p:nvPr/>
          </p:nvSpPr>
          <p:spPr bwMode="auto">
            <a:xfrm flipH="1">
              <a:off x="1728" y="3120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Line 12"/>
            <p:cNvSpPr>
              <a:spLocks noChangeShapeType="1"/>
            </p:cNvSpPr>
            <p:nvPr/>
          </p:nvSpPr>
          <p:spPr bwMode="auto">
            <a:xfrm>
              <a:off x="3456" y="3120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133600"/>
            <a:ext cx="19812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229600" cy="865187"/>
          </a:xfrm>
        </p:spPr>
        <p:txBody>
          <a:bodyPr/>
          <a:lstStyle/>
          <a:p>
            <a:pPr eaLnBrk="1" hangingPunct="1"/>
            <a:r>
              <a:rPr lang="ru-RU" sz="4800" b="1" smtClean="0"/>
              <a:t>Политический процесс</a:t>
            </a:r>
          </a:p>
        </p:txBody>
      </p:sp>
      <p:sp>
        <p:nvSpPr>
          <p:cNvPr id="668678" name="AutoShape 6"/>
          <p:cNvSpPr>
            <a:spLocks noChangeArrowheads="1"/>
          </p:cNvSpPr>
          <p:nvPr/>
        </p:nvSpPr>
        <p:spPr bwMode="blackWhite">
          <a:xfrm>
            <a:off x="0" y="1125538"/>
            <a:ext cx="9144000" cy="20891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5A2D7">
                  <a:gamma/>
                  <a:shade val="46275"/>
                  <a:invGamma/>
                </a:srgbClr>
              </a:gs>
              <a:gs pos="50000">
                <a:srgbClr val="55A2D7"/>
              </a:gs>
              <a:gs pos="100000">
                <a:srgbClr val="55A2D7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Определенная совокупность действий социально-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политических сил общества по реализации своих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 прав в политической сфере.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 В узком смысле – деятельность социальных субъектов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по осуществлению политических решений.</a:t>
            </a:r>
            <a:endParaRPr lang="en-US" sz="2400" dirty="0">
              <a:latin typeface="Arial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50825" y="4221163"/>
            <a:ext cx="2233613" cy="1584325"/>
          </a:xfrm>
          <a:prstGeom prst="rect">
            <a:avLst/>
          </a:prstGeom>
          <a:gradFill rotWithShape="1">
            <a:gsLst>
              <a:gs pos="0">
                <a:srgbClr val="DCEFF0"/>
              </a:gs>
              <a:gs pos="50000">
                <a:schemeClr val="bg1"/>
              </a:gs>
              <a:gs pos="100000">
                <a:srgbClr val="DCEFF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Arial" charset="0"/>
              </a:rPr>
              <a:t>Консервативный </a:t>
            </a:r>
          </a:p>
          <a:p>
            <a:pPr algn="ctr">
              <a:defRPr/>
            </a:pPr>
            <a:r>
              <a:rPr lang="ru-RU" b="1">
                <a:latin typeface="Arial" charset="0"/>
              </a:rPr>
              <a:t>или </a:t>
            </a:r>
          </a:p>
          <a:p>
            <a:pPr algn="ctr">
              <a:defRPr/>
            </a:pPr>
            <a:r>
              <a:rPr lang="ru-RU" b="1">
                <a:latin typeface="Arial" charset="0"/>
              </a:rPr>
              <a:t>либеральный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492500" y="4221163"/>
            <a:ext cx="2232025" cy="1584325"/>
          </a:xfrm>
          <a:prstGeom prst="rect">
            <a:avLst/>
          </a:prstGeom>
          <a:gradFill rotWithShape="1">
            <a:gsLst>
              <a:gs pos="0">
                <a:srgbClr val="DCEFF0"/>
              </a:gs>
              <a:gs pos="50000">
                <a:schemeClr val="bg1"/>
              </a:gs>
              <a:gs pos="100000">
                <a:srgbClr val="DCEFF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Arial" charset="0"/>
              </a:rPr>
              <a:t>Революционный</a:t>
            </a:r>
          </a:p>
          <a:p>
            <a:pPr algn="ctr">
              <a:defRPr/>
            </a:pPr>
            <a:r>
              <a:rPr lang="ru-RU" b="1">
                <a:latin typeface="Arial" charset="0"/>
              </a:rPr>
              <a:t>или</a:t>
            </a:r>
          </a:p>
          <a:p>
            <a:pPr algn="ctr">
              <a:defRPr/>
            </a:pPr>
            <a:r>
              <a:rPr lang="ru-RU" b="1">
                <a:latin typeface="Arial" charset="0"/>
              </a:rPr>
              <a:t>реформаторский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659563" y="4221163"/>
            <a:ext cx="2089150" cy="1584325"/>
          </a:xfrm>
          <a:prstGeom prst="rect">
            <a:avLst/>
          </a:prstGeom>
          <a:gradFill rotWithShape="1">
            <a:gsLst>
              <a:gs pos="0">
                <a:srgbClr val="DCEFF0"/>
              </a:gs>
              <a:gs pos="50000">
                <a:schemeClr val="bg1"/>
              </a:gs>
              <a:gs pos="100000">
                <a:srgbClr val="DCEFF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Arial" charset="0"/>
              </a:rPr>
              <a:t>Стихийный</a:t>
            </a:r>
          </a:p>
          <a:p>
            <a:pPr algn="ctr">
              <a:defRPr/>
            </a:pPr>
            <a:r>
              <a:rPr lang="ru-RU" b="1">
                <a:latin typeface="Arial" charset="0"/>
              </a:rPr>
              <a:t>или</a:t>
            </a:r>
          </a:p>
          <a:p>
            <a:pPr algn="ctr">
              <a:defRPr/>
            </a:pPr>
            <a:r>
              <a:rPr lang="ru-RU" b="1">
                <a:latin typeface="Arial" charset="0"/>
              </a:rPr>
              <a:t>упорядоченный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8" grpId="0" animBg="1"/>
      <p:bldP spid="11273" grpId="0" animBg="1"/>
      <p:bldP spid="11274" grpId="0" animBg="1"/>
      <p:bldP spid="112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Diagram 5"/>
          <p:cNvGrpSpPr>
            <a:grpSpLocks/>
          </p:cNvGrpSpPr>
          <p:nvPr/>
        </p:nvGrpSpPr>
        <p:grpSpPr bwMode="auto">
          <a:xfrm>
            <a:off x="-468313" y="0"/>
            <a:ext cx="10728326" cy="2492375"/>
            <a:chOff x="407" y="1890"/>
            <a:chExt cx="4896" cy="1249"/>
          </a:xfrm>
        </p:grpSpPr>
        <p:sp>
          <p:nvSpPr>
            <p:cNvPr id="3" name="_s2052"/>
            <p:cNvSpPr>
              <a:spLocks noChangeArrowheads="1" noTextEdit="1"/>
            </p:cNvSpPr>
            <p:nvPr/>
          </p:nvSpPr>
          <p:spPr bwMode="auto">
            <a:xfrm>
              <a:off x="2799" y="2280"/>
              <a:ext cx="469" cy="468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69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2053"/>
            <p:cNvSpPr>
              <a:spLocks noChangeArrowheads="1"/>
            </p:cNvSpPr>
            <p:nvPr/>
          </p:nvSpPr>
          <p:spPr bwMode="auto">
            <a:xfrm>
              <a:off x="3313" y="2456"/>
              <a:ext cx="469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charset="0"/>
                </a:rPr>
                <a:t>Власть</a:t>
              </a:r>
            </a:p>
          </p:txBody>
        </p:sp>
        <p:sp>
          <p:nvSpPr>
            <p:cNvPr id="5" name="_s2054"/>
            <p:cNvSpPr>
              <a:spLocks noChangeArrowheads="1" noTextEdit="1"/>
            </p:cNvSpPr>
            <p:nvPr/>
          </p:nvSpPr>
          <p:spPr bwMode="auto">
            <a:xfrm>
              <a:off x="2442" y="2280"/>
              <a:ext cx="469" cy="468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69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2055"/>
            <p:cNvSpPr>
              <a:spLocks noChangeArrowheads="1"/>
            </p:cNvSpPr>
            <p:nvPr/>
          </p:nvSpPr>
          <p:spPr bwMode="auto">
            <a:xfrm>
              <a:off x="1927" y="2456"/>
              <a:ext cx="469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charset="0"/>
                </a:rPr>
                <a:t>Политика</a:t>
              </a:r>
            </a:p>
          </p:txBody>
        </p:sp>
      </p:grp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0" y="1944688"/>
            <a:ext cx="9144000" cy="4913312"/>
          </a:xfrm>
          <a:prstGeom prst="rect">
            <a:avLst/>
          </a:prstGeom>
          <a:solidFill>
            <a:srgbClr val="E6FAED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lIns="182562" tIns="46038" rIns="182562" bIns="46038"/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b="1">
                <a:solidFill>
                  <a:srgbClr val="FF0000"/>
                </a:solidFill>
              </a:rPr>
              <a:t>Власть</a:t>
            </a:r>
            <a:r>
              <a:rPr lang="ru-RU" sz="2400"/>
              <a:t> служит основой, объектом и движущей силой </a:t>
            </a:r>
            <a:r>
              <a:rPr lang="ru-RU" sz="2400" b="1">
                <a:solidFill>
                  <a:srgbClr val="FF0000"/>
                </a:solidFill>
              </a:rPr>
              <a:t>политики</a:t>
            </a:r>
            <a:r>
              <a:rPr lang="ru-RU" sz="2400">
                <a:solidFill>
                  <a:srgbClr val="FF0000"/>
                </a:solidFill>
              </a:rPr>
              <a:t>.</a:t>
            </a:r>
            <a:r>
              <a:rPr lang="ru-RU" sz="2400"/>
              <a:t> Борьба за власть является характерной чертой политической жизни любого общества, любой эпохи. Учение о власти является основополагающим в политологии.</a:t>
            </a: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/>
              <a:t>Во все времена политическая наука считала неразрывными политику и власть. Власть есть основной инструмент и цель политики в обществе. Общество потому и является обществом, что объединяющими факторами являются взаимодействие людей, обмен и власть. "Тот, кто участвует в политике, тот обязательно борется за власть", - известная формула М. Вебера.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345362" cy="981075"/>
          </a:xfrm>
        </p:spPr>
        <p:txBody>
          <a:bodyPr/>
          <a:lstStyle/>
          <a:p>
            <a:pPr eaLnBrk="1" hangingPunct="1"/>
            <a:r>
              <a:rPr lang="ru-RU" b="1" smtClean="0"/>
              <a:t>Что такое власть?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1108075"/>
          </a:xfrm>
          <a:gradFill rotWithShape="1">
            <a:gsLst>
              <a:gs pos="0">
                <a:srgbClr val="DCEFF0"/>
              </a:gs>
              <a:gs pos="50000">
                <a:schemeClr val="bg1"/>
              </a:gs>
              <a:gs pos="100000">
                <a:srgbClr val="DCEFF0"/>
              </a:gs>
            </a:gsLst>
            <a:lin ang="5400000" scaled="1"/>
          </a:gradFill>
          <a:ln w="76200" cmpd="tri"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FF0000"/>
                </a:solidFill>
              </a:rPr>
              <a:t>Способность и возможность осуществлять свою волю, оказывать влияние на поведение и деятельность людей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894013" y="2924175"/>
            <a:ext cx="3321050" cy="4667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>
                <a:latin typeface="Verdana" pitchFamily="34" charset="0"/>
              </a:rPr>
              <a:t>Трактовки власти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23850" y="4005263"/>
            <a:ext cx="2016125" cy="17272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>
                <a:solidFill>
                  <a:srgbClr val="FF0000"/>
                </a:solidFill>
                <a:latin typeface="Verdana" pitchFamily="34" charset="0"/>
              </a:rPr>
              <a:t>Как влияние</a:t>
            </a: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: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способность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воздействовать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на поведение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людей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484438" y="4005263"/>
            <a:ext cx="2016125" cy="2519362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>
                <a:solidFill>
                  <a:srgbClr val="FF0000"/>
                </a:solidFill>
                <a:latin typeface="Verdana" pitchFamily="34" charset="0"/>
              </a:rPr>
              <a:t>Как авторитет</a:t>
            </a: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: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отношение, 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выражающее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добровольное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согласие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подчиняться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приказам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властвующего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643438" y="4005263"/>
            <a:ext cx="2160587" cy="2376487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>
                <a:solidFill>
                  <a:srgbClr val="FF0000"/>
                </a:solidFill>
                <a:latin typeface="Verdana" pitchFamily="34" charset="0"/>
              </a:rPr>
              <a:t>Как</a:t>
            </a:r>
          </a:p>
          <a:p>
            <a:pPr algn="ctr">
              <a:defRPr/>
            </a:pPr>
            <a:r>
              <a:rPr lang="ru-RU" b="1" u="sng">
                <a:solidFill>
                  <a:srgbClr val="FF0000"/>
                </a:solidFill>
                <a:latin typeface="Verdana" pitchFamily="34" charset="0"/>
              </a:rPr>
              <a:t>принуждение</a:t>
            </a: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: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влияние,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характеризую-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щееся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высоким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уровнем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давления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948488" y="4005263"/>
            <a:ext cx="2016125" cy="2592387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>
                <a:solidFill>
                  <a:srgbClr val="FF0000"/>
                </a:solidFill>
                <a:latin typeface="Verdana" pitchFamily="34" charset="0"/>
              </a:rPr>
              <a:t>Как</a:t>
            </a:r>
          </a:p>
          <a:p>
            <a:pPr algn="ctr">
              <a:defRPr/>
            </a:pPr>
            <a:r>
              <a:rPr lang="ru-RU" b="1" u="sng">
                <a:solidFill>
                  <a:srgbClr val="FF0000"/>
                </a:solidFill>
                <a:latin typeface="Verdana" pitchFamily="34" charset="0"/>
              </a:rPr>
              <a:t>могущество</a:t>
            </a: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: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способность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использовать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все виды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влияния для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воздействия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на поведение</a:t>
            </a:r>
          </a:p>
          <a:p>
            <a:pPr algn="ctr">
              <a:defRPr/>
            </a:pPr>
            <a:r>
              <a:rPr lang="ru-RU" b="1">
                <a:latin typeface="Verdana" pitchFamily="34" charset="0"/>
              </a:rPr>
              <a:t>других</a:t>
            </a:r>
          </a:p>
        </p:txBody>
      </p:sp>
      <p:cxnSp>
        <p:nvCxnSpPr>
          <p:cNvPr id="12300" name="AutoShape 12"/>
          <p:cNvCxnSpPr>
            <a:cxnSpLocks noChangeShapeType="1"/>
            <a:stCxn id="12295" idx="1"/>
            <a:endCxn id="12296" idx="0"/>
          </p:cNvCxnSpPr>
          <p:nvPr/>
        </p:nvCxnSpPr>
        <p:spPr bwMode="auto">
          <a:xfrm rot="10800000" flipV="1">
            <a:off x="1331913" y="3157538"/>
            <a:ext cx="1562100" cy="8477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01" name="AutoShape 13"/>
          <p:cNvCxnSpPr>
            <a:cxnSpLocks noChangeShapeType="1"/>
            <a:stCxn id="12295" idx="2"/>
            <a:endCxn id="12297" idx="0"/>
          </p:cNvCxnSpPr>
          <p:nvPr/>
        </p:nvCxnSpPr>
        <p:spPr bwMode="auto">
          <a:xfrm rot="5400000">
            <a:off x="3716337" y="3167063"/>
            <a:ext cx="614363" cy="1062038"/>
          </a:xfrm>
          <a:prstGeom prst="bent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02" name="AutoShape 14"/>
          <p:cNvCxnSpPr>
            <a:cxnSpLocks noChangeShapeType="1"/>
            <a:stCxn id="12295" idx="2"/>
            <a:endCxn id="12298" idx="0"/>
          </p:cNvCxnSpPr>
          <p:nvPr/>
        </p:nvCxnSpPr>
        <p:spPr bwMode="auto">
          <a:xfrm rot="16200000" flipH="1">
            <a:off x="4832350" y="3113088"/>
            <a:ext cx="614363" cy="1169987"/>
          </a:xfrm>
          <a:prstGeom prst="bentConnector3">
            <a:avLst>
              <a:gd name="adj1" fmla="val 49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03" name="AutoShape 15"/>
          <p:cNvCxnSpPr>
            <a:cxnSpLocks noChangeShapeType="1"/>
            <a:stCxn id="12295" idx="3"/>
            <a:endCxn id="12299" idx="0"/>
          </p:cNvCxnSpPr>
          <p:nvPr/>
        </p:nvCxnSpPr>
        <p:spPr bwMode="auto">
          <a:xfrm>
            <a:off x="6215063" y="3157538"/>
            <a:ext cx="1741487" cy="8477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nimBg="1" autoUpdateAnimBg="0"/>
      <p:bldP spid="12295" grpId="0" animBg="1" autoUpdateAnimBg="0"/>
      <p:bldP spid="12296" grpId="0" animBg="1" autoUpdateAnimBg="0"/>
      <p:bldP spid="12297" grpId="0" animBg="1" autoUpdateAnimBg="0"/>
      <p:bldP spid="12298" grpId="0" animBg="1" autoUpdateAnimBg="0"/>
      <p:bldP spid="1229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b="1" smtClean="0"/>
              <a:t>Властная деятельность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1223963"/>
          </a:xfrm>
          <a:solidFill>
            <a:srgbClr val="CCFFFF"/>
          </a:solidFill>
          <a:ln w="76200" cmpd="tri"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Деятельность по выработке и принятию властных решений и проведению их в жизнь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446213" y="2636838"/>
            <a:ext cx="6188075" cy="4667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>
                <a:latin typeface="Verdana" pitchFamily="34" charset="0"/>
              </a:rPr>
              <a:t>Элементы властной деятельности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95288" y="3716338"/>
            <a:ext cx="2016125" cy="187325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Verdana" pitchFamily="34" charset="0"/>
              </a:rPr>
              <a:t>ВЛАСТНАЯ</a:t>
            </a:r>
          </a:p>
          <a:p>
            <a:pPr algn="ctr"/>
            <a:r>
              <a:rPr lang="ru-RU" b="1">
                <a:latin typeface="Verdana" pitchFamily="34" charset="0"/>
              </a:rPr>
              <a:t>ВОЛЯ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525838" y="3716338"/>
            <a:ext cx="2016125" cy="187325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Verdana" pitchFamily="34" charset="0"/>
              </a:rPr>
              <a:t>ВЛАСТНЫЕ</a:t>
            </a:r>
          </a:p>
          <a:p>
            <a:pPr algn="ctr"/>
            <a:r>
              <a:rPr lang="ru-RU" b="1">
                <a:latin typeface="Verdana" pitchFamily="34" charset="0"/>
              </a:rPr>
              <a:t>РЕШЕНИЯ</a:t>
            </a:r>
            <a:endParaRPr lang="ru-RU">
              <a:latin typeface="Verdana" pitchFamily="34" charset="0"/>
            </a:endParaRPr>
          </a:p>
        </p:txBody>
      </p:sp>
      <p:cxnSp>
        <p:nvCxnSpPr>
          <p:cNvPr id="17417" name="AutoShape 9"/>
          <p:cNvCxnSpPr>
            <a:cxnSpLocks noChangeShapeType="1"/>
            <a:stCxn id="17414" idx="1"/>
            <a:endCxn id="17415" idx="0"/>
          </p:cNvCxnSpPr>
          <p:nvPr/>
        </p:nvCxnSpPr>
        <p:spPr bwMode="auto">
          <a:xfrm rot="10800000" flipV="1">
            <a:off x="1403350" y="2870200"/>
            <a:ext cx="42863" cy="8461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18" name="AutoShape 10"/>
          <p:cNvCxnSpPr>
            <a:cxnSpLocks noChangeShapeType="1"/>
            <a:stCxn id="17414" idx="3"/>
          </p:cNvCxnSpPr>
          <p:nvPr/>
        </p:nvCxnSpPr>
        <p:spPr bwMode="auto">
          <a:xfrm>
            <a:off x="7634288" y="2870200"/>
            <a:ext cx="177800" cy="8461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19" name="AutoShape 11"/>
          <p:cNvCxnSpPr>
            <a:cxnSpLocks noChangeShapeType="1"/>
            <a:stCxn id="17414" idx="2"/>
            <a:endCxn id="17416" idx="0"/>
          </p:cNvCxnSpPr>
          <p:nvPr/>
        </p:nvCxnSpPr>
        <p:spPr bwMode="auto">
          <a:xfrm flipH="1">
            <a:off x="4533900" y="3103563"/>
            <a:ext cx="6350" cy="612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804025" y="3716338"/>
            <a:ext cx="2016125" cy="187325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FFFFFF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Verdana" pitchFamily="34" charset="0"/>
              </a:rPr>
              <a:t>ВЛАСТНЫЕ</a:t>
            </a:r>
          </a:p>
          <a:p>
            <a:pPr algn="ctr"/>
            <a:r>
              <a:rPr lang="ru-RU" b="1">
                <a:latin typeface="Verdana" pitchFamily="34" charset="0"/>
              </a:rPr>
              <a:t>ДЕЙСТВИЯ</a:t>
            </a:r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animBg="1" autoUpdateAnimBg="0"/>
      <p:bldP spid="17414" grpId="0" animBg="1" autoUpdateAnimBg="0"/>
      <p:bldP spid="17415" grpId="0" animBg="1" autoUpdateAnimBg="0"/>
      <p:bldP spid="17416" grpId="0" animBg="1" autoUpdateAnimBg="0"/>
      <p:bldP spid="1742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Виды общественной власти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Экономическая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контроль над экономическими ресурсами, обладание собственностью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Социальная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контроль над распределением статусов, должностей, льгот и привилегий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Культурно-информационная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контроль над средствами массовой информации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Семейная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Духовная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Политическая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контроль в сфере управления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Ресурсы (источники) власти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68538" y="1341438"/>
            <a:ext cx="4191000" cy="914400"/>
            <a:chOff x="1440" y="672"/>
            <a:chExt cx="2640" cy="749"/>
          </a:xfrm>
        </p:grpSpPr>
        <p:sp>
          <p:nvSpPr>
            <p:cNvPr id="19473" name="Rectangle 6"/>
            <p:cNvSpPr>
              <a:spLocks noChangeArrowheads="1"/>
            </p:cNvSpPr>
            <p:nvPr/>
          </p:nvSpPr>
          <p:spPr bwMode="auto">
            <a:xfrm>
              <a:off x="2640" y="816"/>
              <a:ext cx="1440" cy="4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 b="1">
                  <a:latin typeface="Times New Roman" pitchFamily="18" charset="0"/>
                </a:rPr>
                <a:t>Сила</a:t>
              </a:r>
            </a:p>
          </p:txBody>
        </p:sp>
        <p:pic>
          <p:nvPicPr>
            <p:cNvPr id="19474" name="Picture 7" descr="TN01329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0" y="672"/>
              <a:ext cx="119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" y="2822575"/>
            <a:ext cx="3556000" cy="1277938"/>
            <a:chOff x="336" y="1536"/>
            <a:chExt cx="2240" cy="1047"/>
          </a:xfrm>
        </p:grpSpPr>
        <p:sp>
          <p:nvSpPr>
            <p:cNvPr id="19471" name="Rectangle 9"/>
            <p:cNvSpPr>
              <a:spLocks noChangeArrowheads="1"/>
            </p:cNvSpPr>
            <p:nvPr/>
          </p:nvSpPr>
          <p:spPr bwMode="auto">
            <a:xfrm>
              <a:off x="336" y="1872"/>
              <a:ext cx="1440" cy="4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 b="1">
                  <a:latin typeface="Times New Roman" pitchFamily="18" charset="0"/>
                </a:rPr>
                <a:t>Богатство</a:t>
              </a:r>
            </a:p>
          </p:txBody>
        </p:sp>
        <p:pic>
          <p:nvPicPr>
            <p:cNvPr id="19472" name="Picture 10" descr="BS00508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4" y="1536"/>
              <a:ext cx="992" cy="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495800" y="2797175"/>
            <a:ext cx="4349750" cy="1698625"/>
            <a:chOff x="2832" y="1440"/>
            <a:chExt cx="2740" cy="1392"/>
          </a:xfrm>
        </p:grpSpPr>
        <p:sp>
          <p:nvSpPr>
            <p:cNvPr id="19469" name="Rectangle 12"/>
            <p:cNvSpPr>
              <a:spLocks noChangeArrowheads="1"/>
            </p:cNvSpPr>
            <p:nvPr/>
          </p:nvSpPr>
          <p:spPr bwMode="auto">
            <a:xfrm>
              <a:off x="2832" y="2352"/>
              <a:ext cx="1440" cy="4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 b="1">
                  <a:latin typeface="Times New Roman" pitchFamily="18" charset="0"/>
                </a:rPr>
                <a:t>Информация</a:t>
              </a:r>
            </a:p>
          </p:txBody>
        </p:sp>
        <p:pic>
          <p:nvPicPr>
            <p:cNvPr id="19470" name="Picture 13" descr="PE01561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32" y="1440"/>
              <a:ext cx="1540" cy="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57200" y="4813300"/>
            <a:ext cx="2286000" cy="1816100"/>
            <a:chOff x="288" y="2688"/>
            <a:chExt cx="1440" cy="1488"/>
          </a:xfrm>
        </p:grpSpPr>
        <p:sp>
          <p:nvSpPr>
            <p:cNvPr id="19467" name="Rectangle 15"/>
            <p:cNvSpPr>
              <a:spLocks noChangeArrowheads="1"/>
            </p:cNvSpPr>
            <p:nvPr/>
          </p:nvSpPr>
          <p:spPr bwMode="auto">
            <a:xfrm>
              <a:off x="288" y="3696"/>
              <a:ext cx="1440" cy="4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 b="1">
                  <a:latin typeface="Times New Roman" pitchFamily="18" charset="0"/>
                </a:rPr>
                <a:t>Престиж</a:t>
              </a:r>
            </a:p>
          </p:txBody>
        </p:sp>
        <p:pic>
          <p:nvPicPr>
            <p:cNvPr id="19468" name="Picture 16" descr="BD04972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" y="2688"/>
              <a:ext cx="1296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419600" y="5564188"/>
            <a:ext cx="4114800" cy="1293812"/>
            <a:chOff x="2784" y="3260"/>
            <a:chExt cx="2592" cy="1060"/>
          </a:xfrm>
        </p:grpSpPr>
        <p:pic>
          <p:nvPicPr>
            <p:cNvPr id="19465" name="Picture 18" descr="BD06784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84" y="3260"/>
              <a:ext cx="1146" cy="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Rectangle 19"/>
            <p:cNvSpPr>
              <a:spLocks noChangeArrowheads="1"/>
            </p:cNvSpPr>
            <p:nvPr/>
          </p:nvSpPr>
          <p:spPr bwMode="auto">
            <a:xfrm>
              <a:off x="3936" y="3504"/>
              <a:ext cx="1440" cy="48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800" b="1">
                  <a:latin typeface="Times New Roman" pitchFamily="18" charset="0"/>
                </a:rPr>
                <a:t>Харизма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Методы (средства) власти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Принуждение</a:t>
            </a:r>
          </a:p>
          <a:p>
            <a:pPr eaLnBrk="1" hangingPunct="1"/>
            <a:r>
              <a:rPr lang="ru-RU" b="1" smtClean="0"/>
              <a:t>Убеждение</a:t>
            </a:r>
          </a:p>
          <a:p>
            <a:pPr eaLnBrk="1" hangingPunct="1"/>
            <a:r>
              <a:rPr lang="ru-RU" b="1" smtClean="0"/>
              <a:t>Манипуляция</a:t>
            </a:r>
          </a:p>
          <a:p>
            <a:pPr eaLnBrk="1" hangingPunct="1"/>
            <a:r>
              <a:rPr lang="ru-RU" b="1" smtClean="0"/>
              <a:t>Традиции</a:t>
            </a:r>
          </a:p>
          <a:p>
            <a:pPr eaLnBrk="1" hangingPunct="1"/>
            <a:r>
              <a:rPr lang="ru-RU" b="1" smtClean="0"/>
              <a:t>Авторитет</a:t>
            </a:r>
          </a:p>
          <a:p>
            <a:pPr eaLnBrk="1" hangingPunct="1">
              <a:buFontTx/>
              <a:buNone/>
            </a:pPr>
            <a:endParaRPr lang="ru-RU" b="1" smtClean="0"/>
          </a:p>
        </p:txBody>
      </p:sp>
      <p:pic>
        <p:nvPicPr>
          <p:cNvPr id="20485" name="Picture 6" descr="Картинка 131 из 718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056063"/>
            <a:ext cx="173037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Картинка 227 из 2683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1196975"/>
            <a:ext cx="166052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Картинка 287 из 7183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4300" y="1773238"/>
            <a:ext cx="2800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74638"/>
            <a:ext cx="6994525" cy="777875"/>
          </a:xfrm>
        </p:spPr>
        <p:txBody>
          <a:bodyPr/>
          <a:lstStyle/>
          <a:p>
            <a:pPr eaLnBrk="1" hangingPunct="1"/>
            <a:r>
              <a:rPr lang="ru-RU" sz="4800" b="1" smtClean="0"/>
              <a:t>Политология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86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Политические науки:</a:t>
            </a:r>
          </a:p>
          <a:p>
            <a:pPr eaLnBrk="1" hangingPunct="1"/>
            <a:r>
              <a:rPr lang="ru-RU" sz="2800" b="1" dirty="0" smtClean="0"/>
              <a:t>Политическая философия</a:t>
            </a:r>
          </a:p>
          <a:p>
            <a:pPr eaLnBrk="1" hangingPunct="1"/>
            <a:r>
              <a:rPr lang="ru-RU" sz="2800" b="1" dirty="0" smtClean="0"/>
              <a:t>Политическая психология</a:t>
            </a:r>
          </a:p>
          <a:p>
            <a:pPr eaLnBrk="1" hangingPunct="1"/>
            <a:r>
              <a:rPr lang="ru-RU" sz="2800" b="1" dirty="0" smtClean="0"/>
              <a:t>Политическая география</a:t>
            </a:r>
          </a:p>
          <a:p>
            <a:pPr eaLnBrk="1" hangingPunct="1"/>
            <a:r>
              <a:rPr lang="ru-RU" sz="2800" b="1" dirty="0" smtClean="0"/>
              <a:t>Политическая история</a:t>
            </a:r>
          </a:p>
          <a:p>
            <a:pPr eaLnBrk="1" hangingPunct="1"/>
            <a:r>
              <a:rPr lang="ru-RU" sz="2800" b="1" dirty="0" smtClean="0"/>
              <a:t>Политическая антропология</a:t>
            </a:r>
          </a:p>
          <a:p>
            <a:pPr eaLnBrk="1" hangingPunct="1"/>
            <a:r>
              <a:rPr lang="ru-RU" sz="2800" b="1" dirty="0" smtClean="0"/>
              <a:t>История государства и права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1341438"/>
            <a:ext cx="9144000" cy="151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EFF0">
                  <a:gamma/>
                  <a:shade val="86275"/>
                  <a:invGamma/>
                </a:srgbClr>
              </a:gs>
              <a:gs pos="50000">
                <a:srgbClr val="DCEFF0">
                  <a:alpha val="37000"/>
                </a:srgbClr>
              </a:gs>
              <a:gs pos="100000">
                <a:srgbClr val="DCEFF0">
                  <a:gamma/>
                  <a:shade val="8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latin typeface="Arial" charset="0"/>
              </a:rPr>
              <a:t>Комплексная наука о политике, государстве и его</a:t>
            </a:r>
          </a:p>
          <a:p>
            <a:pPr algn="ctr">
              <a:defRPr/>
            </a:pPr>
            <a:r>
              <a:rPr lang="ru-RU" sz="2400" b="1" dirty="0">
                <a:latin typeface="Arial" charset="0"/>
              </a:rPr>
              <a:t> институтах, процессе государственного управления и </a:t>
            </a:r>
          </a:p>
          <a:p>
            <a:pPr algn="ctr">
              <a:defRPr/>
            </a:pPr>
            <a:r>
              <a:rPr lang="ru-RU" sz="2400" b="1" dirty="0">
                <a:latin typeface="Arial" charset="0"/>
              </a:rPr>
              <a:t>технологиях политических процессов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Политическая власть и государственная власть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468313" y="1989138"/>
            <a:ext cx="2952750" cy="30956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1116013" y="2708275"/>
            <a:ext cx="1655762" cy="1655763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AutoShape 7"/>
          <p:cNvSpPr>
            <a:spLocks/>
          </p:cNvSpPr>
          <p:nvPr/>
        </p:nvSpPr>
        <p:spPr bwMode="auto">
          <a:xfrm>
            <a:off x="4284663" y="1557338"/>
            <a:ext cx="4391025" cy="2922587"/>
          </a:xfrm>
          <a:prstGeom prst="borderCallout1">
            <a:avLst>
              <a:gd name="adj1" fmla="val 3912"/>
              <a:gd name="adj2" fmla="val -1736"/>
              <a:gd name="adj3" fmla="val 32972"/>
              <a:gd name="adj4" fmla="val -37347"/>
            </a:avLst>
          </a:prstGeom>
          <a:gradFill rotWithShape="1">
            <a:gsLst>
              <a:gs pos="0">
                <a:srgbClr val="C3CD5D"/>
              </a:gs>
              <a:gs pos="50000">
                <a:srgbClr val="E2EE6C"/>
              </a:gs>
              <a:gs pos="100000">
                <a:srgbClr val="C3CD5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sz="2000" b="1" dirty="0">
                <a:solidFill>
                  <a:srgbClr val="FF0000"/>
                </a:solidFill>
              </a:rPr>
              <a:t>Политическая власть:</a:t>
            </a:r>
          </a:p>
          <a:p>
            <a:pPr marL="342900" indent="-342900">
              <a:buFontTx/>
              <a:buAutoNum type="arabicParenR"/>
            </a:pPr>
            <a:r>
              <a:rPr lang="ru-RU" sz="2000" b="1" dirty="0"/>
              <a:t>Возникает в обществе, разделенном на классы</a:t>
            </a:r>
          </a:p>
          <a:p>
            <a:pPr marL="342900" indent="-342900">
              <a:buFontTx/>
              <a:buAutoNum type="arabicParenR"/>
            </a:pPr>
            <a:r>
              <a:rPr lang="ru-RU" sz="2000" b="1" dirty="0"/>
              <a:t>Реализуется через такие политические институты как государства, партии, политические элиты</a:t>
            </a:r>
          </a:p>
          <a:p>
            <a:pPr marL="342900" indent="-342900">
              <a:buFontTx/>
              <a:buAutoNum type="arabicParenR"/>
            </a:pPr>
            <a:r>
              <a:rPr lang="ru-RU" sz="2000" b="1" dirty="0"/>
              <a:t>Может действовать вне одного государства</a:t>
            </a:r>
          </a:p>
        </p:txBody>
      </p:sp>
      <p:sp>
        <p:nvSpPr>
          <p:cNvPr id="21512" name="AutoShape 8"/>
          <p:cNvSpPr>
            <a:spLocks/>
          </p:cNvSpPr>
          <p:nvPr/>
        </p:nvSpPr>
        <p:spPr bwMode="auto">
          <a:xfrm>
            <a:off x="2484438" y="5084763"/>
            <a:ext cx="6119812" cy="1368425"/>
          </a:xfrm>
          <a:prstGeom prst="borderCallout1">
            <a:avLst>
              <a:gd name="adj1" fmla="val 8352"/>
              <a:gd name="adj2" fmla="val -1245"/>
              <a:gd name="adj3" fmla="val -90255"/>
              <a:gd name="adj4" fmla="val -10611"/>
            </a:avLst>
          </a:prstGeom>
          <a:gradFill rotWithShape="1">
            <a:gsLst>
              <a:gs pos="0">
                <a:srgbClr val="C3CD5D"/>
              </a:gs>
              <a:gs pos="50000">
                <a:srgbClr val="E2EE6C"/>
              </a:gs>
              <a:gs pos="100000">
                <a:srgbClr val="C3CD5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Государственная власть</a:t>
            </a:r>
            <a:r>
              <a:rPr lang="ru-RU" sz="2000" b="1" dirty="0"/>
              <a:t> – </a:t>
            </a:r>
          </a:p>
          <a:p>
            <a:pPr algn="ctr"/>
            <a:r>
              <a:rPr lang="ru-RU" sz="2000" b="1" dirty="0"/>
              <a:t>осуществляется в масштабах государства, распространяется на всю его территорию и все его население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Принципы устойчивости политической власти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Легитимность</a:t>
            </a:r>
            <a:r>
              <a:rPr lang="ru-RU" sz="2800" dirty="0" smtClean="0"/>
              <a:t> – </a:t>
            </a:r>
            <a:r>
              <a:rPr lang="ru-RU" sz="2800" dirty="0" smtClean="0">
                <a:solidFill>
                  <a:srgbClr val="000066"/>
                </a:solidFill>
              </a:rPr>
              <a:t>общественное признание власти, политических решений, лидеров, партий, организаций и движений: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положительная оценка власти, согласие на подчинение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признание власти гражданским обществом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признание власти мировым сообществом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Результативность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– </a:t>
            </a:r>
            <a:r>
              <a:rPr lang="ru-RU" sz="2800" dirty="0" smtClean="0">
                <a:solidFill>
                  <a:srgbClr val="000066"/>
                </a:solidFill>
              </a:rPr>
              <a:t>степень выполнения тех функций, которые возлагают на власть участники политических отношений: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успешная экономическая политика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рост благосостояния граждан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авторитет на международной арене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958584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871296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8229600" cy="1052513"/>
          </a:xfrm>
        </p:spPr>
        <p:txBody>
          <a:bodyPr/>
          <a:lstStyle/>
          <a:p>
            <a:pPr eaLnBrk="1" hangingPunct="1"/>
            <a:r>
              <a:rPr lang="ru-RU" sz="4800" b="1" smtClean="0"/>
              <a:t>Понятие политики</a:t>
            </a:r>
          </a:p>
        </p:txBody>
      </p:sp>
      <p:sp>
        <p:nvSpPr>
          <p:cNvPr id="610307" name="AutoShape 3"/>
          <p:cNvSpPr>
            <a:spLocks noChangeArrowheads="1"/>
          </p:cNvSpPr>
          <p:nvPr/>
        </p:nvSpPr>
        <p:spPr bwMode="gray">
          <a:xfrm>
            <a:off x="2051050" y="1125538"/>
            <a:ext cx="7092950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5A9ED">
                  <a:gamma/>
                  <a:shade val="68627"/>
                  <a:invGamma/>
                </a:srgbClr>
              </a:gs>
              <a:gs pos="50000">
                <a:srgbClr val="65A9ED"/>
              </a:gs>
              <a:gs pos="100000">
                <a:srgbClr val="65A9ED">
                  <a:gamma/>
                  <a:shade val="68627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Аристотель - ввел в оборот термин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«политика» (сфера деятельности людей,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направленная на достижение общего блага) 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0308" name="AutoShape 4"/>
          <p:cNvSpPr>
            <a:spLocks noChangeArrowheads="1"/>
          </p:cNvSpPr>
          <p:nvPr/>
        </p:nvSpPr>
        <p:spPr bwMode="gray">
          <a:xfrm>
            <a:off x="1979613" y="2349500"/>
            <a:ext cx="655320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85E9">
                  <a:gamma/>
                  <a:shade val="46275"/>
                  <a:invGamma/>
                </a:srgbClr>
              </a:gs>
              <a:gs pos="50000">
                <a:srgbClr val="6D85E9"/>
              </a:gs>
              <a:gs pos="100000">
                <a:srgbClr val="6D85E9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Политика – это искусство жить вместе</a:t>
            </a:r>
          </a:p>
          <a:p>
            <a:pPr algn="ctr" eaLnBrk="0" hangingPunct="0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(Платон)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0310" name="AutoShape 6"/>
          <p:cNvSpPr>
            <a:spLocks noChangeArrowheads="1"/>
          </p:cNvSpPr>
          <p:nvPr/>
        </p:nvSpPr>
        <p:spPr bwMode="gray">
          <a:xfrm>
            <a:off x="468313" y="5013325"/>
            <a:ext cx="6259512" cy="849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48B2E"/>
              </a:gs>
              <a:gs pos="50000">
                <a:srgbClr val="A48B2E">
                  <a:gamma/>
                  <a:tint val="51373"/>
                  <a:invGamma/>
                </a:srgbClr>
              </a:gs>
              <a:gs pos="100000">
                <a:srgbClr val="A48B2E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Политика – это борьба между классами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0311" name="AutoShape 7"/>
          <p:cNvSpPr>
            <a:spLocks noChangeArrowheads="1"/>
          </p:cNvSpPr>
          <p:nvPr/>
        </p:nvSpPr>
        <p:spPr bwMode="gray">
          <a:xfrm>
            <a:off x="0" y="6021388"/>
            <a:ext cx="6259513" cy="836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57A20"/>
              </a:gs>
              <a:gs pos="50000">
                <a:srgbClr val="657A20">
                  <a:gamma/>
                  <a:tint val="51373"/>
                  <a:invGamma/>
                </a:srgbClr>
              </a:gs>
              <a:gs pos="100000">
                <a:srgbClr val="657A2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Политика – это искусство возможного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131" name="Picture 11" descr="Картинка 10 из 1430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88913"/>
            <a:ext cx="14525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Картинка 7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276475"/>
            <a:ext cx="151288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 descr="Картинка 31 из 379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5229225"/>
            <a:ext cx="13271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0309" name="AutoShape 5"/>
          <p:cNvSpPr>
            <a:spLocks noChangeArrowheads="1"/>
          </p:cNvSpPr>
          <p:nvPr/>
        </p:nvSpPr>
        <p:spPr bwMode="gray">
          <a:xfrm>
            <a:off x="1187450" y="3789363"/>
            <a:ext cx="6337300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Политика – это стремление к участию</a:t>
            </a:r>
          </a:p>
          <a:p>
            <a:pPr algn="ctr" eaLnBrk="0" hangingPunct="0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 власти (Макс Вебер)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136" name="Picture 16" descr="Картинка 7 из 1395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0288" y="3573463"/>
            <a:ext cx="14700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7" grpId="0" animBg="1"/>
      <p:bldP spid="610308" grpId="0" animBg="1"/>
      <p:bldP spid="610310" grpId="0" animBg="1"/>
      <p:bldP spid="610311" grpId="0" animBg="1"/>
      <p:bldP spid="6103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427912" cy="993775"/>
          </a:xfrm>
        </p:spPr>
        <p:txBody>
          <a:bodyPr/>
          <a:lstStyle/>
          <a:p>
            <a:pPr eaLnBrk="1" hangingPunct="1"/>
            <a:r>
              <a:rPr lang="ru-RU" sz="4800" b="1" smtClean="0"/>
              <a:t>Понятие политики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052513"/>
            <a:ext cx="9144000" cy="1728787"/>
            <a:chOff x="1728" y="1920"/>
            <a:chExt cx="3264" cy="866"/>
          </a:xfrm>
        </p:grpSpPr>
        <p:grpSp>
          <p:nvGrpSpPr>
            <p:cNvPr id="7183" name="Group 15"/>
            <p:cNvGrpSpPr>
              <a:grpSpLocks/>
            </p:cNvGrpSpPr>
            <p:nvPr/>
          </p:nvGrpSpPr>
          <p:grpSpPr bwMode="auto">
            <a:xfrm>
              <a:off x="1728" y="1920"/>
              <a:ext cx="3264" cy="866"/>
              <a:chOff x="1728" y="1920"/>
              <a:chExt cx="3264" cy="866"/>
            </a:xfrm>
          </p:grpSpPr>
          <p:sp>
            <p:nvSpPr>
              <p:cNvPr id="700432" name="AutoShape 16"/>
              <p:cNvSpPr>
                <a:spLocks noChangeArrowheads="1"/>
              </p:cNvSpPr>
              <p:nvPr/>
            </p:nvSpPr>
            <p:spPr bwMode="gray">
              <a:xfrm>
                <a:off x="1728" y="1920"/>
                <a:ext cx="3264" cy="86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BEBD1"/>
                  </a:gs>
                  <a:gs pos="50000">
                    <a:srgbClr val="FBEBD1">
                      <a:gamma/>
                      <a:tint val="0"/>
                      <a:invGamma/>
                    </a:srgbClr>
                  </a:gs>
                  <a:gs pos="100000">
                    <a:srgbClr val="FBEBD1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 sz="2000" b="1">
                  <a:latin typeface="Arial" charset="0"/>
                </a:endParaRPr>
              </a:p>
            </p:txBody>
          </p:sp>
          <p:sp>
            <p:nvSpPr>
              <p:cNvPr id="7186" name="Freeform 17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85 w 596"/>
                  <a:gd name="T1" fmla="*/ 0 h 598"/>
                  <a:gd name="T2" fmla="*/ 0 w 596"/>
                  <a:gd name="T3" fmla="*/ 85 h 598"/>
                  <a:gd name="T4" fmla="*/ 0 w 596"/>
                  <a:gd name="T5" fmla="*/ 425 h 598"/>
                  <a:gd name="T6" fmla="*/ 116 w 596"/>
                  <a:gd name="T7" fmla="*/ 126 h 598"/>
                  <a:gd name="T8" fmla="*/ 426 w 596"/>
                  <a:gd name="T9" fmla="*/ 0 h 598"/>
                  <a:gd name="T10" fmla="*/ 85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84" name="Text Box 18"/>
            <p:cNvSpPr txBox="1">
              <a:spLocks noChangeArrowheads="1"/>
            </p:cNvSpPr>
            <p:nvPr/>
          </p:nvSpPr>
          <p:spPr bwMode="gray">
            <a:xfrm>
              <a:off x="1920" y="1996"/>
              <a:ext cx="2928" cy="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b="1" dirty="0">
                  <a:solidFill>
                    <a:srgbClr val="FF0000"/>
                  </a:solidFill>
                </a:rPr>
                <a:t>Политика</a:t>
              </a:r>
              <a:r>
                <a:rPr lang="ru-RU" sz="2000" b="1" dirty="0"/>
                <a:t> (греч.— </a:t>
              </a:r>
              <a:r>
                <a:rPr lang="ru-RU" sz="2000" b="1" i="1" dirty="0"/>
                <a:t>«искусство управления государством»)</a:t>
              </a:r>
              <a:r>
                <a:rPr lang="ru-RU" sz="2000" b="1" dirty="0"/>
                <a:t> — сфера властных отношений между большими социальными группами по поводу установления и использования политической власти в интересах всего общества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2997200"/>
            <a:ext cx="9144000" cy="1728788"/>
            <a:chOff x="1728" y="1920"/>
            <a:chExt cx="3264" cy="866"/>
          </a:xfrm>
        </p:grpSpPr>
        <p:grpSp>
          <p:nvGrpSpPr>
            <p:cNvPr id="7179" name="Group 20"/>
            <p:cNvGrpSpPr>
              <a:grpSpLocks/>
            </p:cNvGrpSpPr>
            <p:nvPr/>
          </p:nvGrpSpPr>
          <p:grpSpPr bwMode="auto">
            <a:xfrm>
              <a:off x="1728" y="1920"/>
              <a:ext cx="3264" cy="866"/>
              <a:chOff x="1728" y="1920"/>
              <a:chExt cx="3264" cy="866"/>
            </a:xfrm>
          </p:grpSpPr>
          <p:sp>
            <p:nvSpPr>
              <p:cNvPr id="700437" name="AutoShape 21"/>
              <p:cNvSpPr>
                <a:spLocks noChangeArrowheads="1"/>
              </p:cNvSpPr>
              <p:nvPr/>
            </p:nvSpPr>
            <p:spPr bwMode="gray">
              <a:xfrm>
                <a:off x="1728" y="1920"/>
                <a:ext cx="3264" cy="86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CCECFF"/>
                  </a:gs>
                  <a:gs pos="50000">
                    <a:srgbClr val="CCECFF">
                      <a:gamma/>
                      <a:tint val="0"/>
                      <a:invGamma/>
                    </a:srgbClr>
                  </a:gs>
                  <a:gs pos="100000">
                    <a:srgbClr val="CCECFF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 sz="2000" b="1">
                  <a:latin typeface="Arial" charset="0"/>
                </a:endParaRPr>
              </a:p>
            </p:txBody>
          </p:sp>
          <p:sp>
            <p:nvSpPr>
              <p:cNvPr id="7182" name="Freeform 22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85 w 596"/>
                  <a:gd name="T1" fmla="*/ 0 h 598"/>
                  <a:gd name="T2" fmla="*/ 0 w 596"/>
                  <a:gd name="T3" fmla="*/ 85 h 598"/>
                  <a:gd name="T4" fmla="*/ 0 w 596"/>
                  <a:gd name="T5" fmla="*/ 425 h 598"/>
                  <a:gd name="T6" fmla="*/ 116 w 596"/>
                  <a:gd name="T7" fmla="*/ 126 h 598"/>
                  <a:gd name="T8" fmla="*/ 426 w 596"/>
                  <a:gd name="T9" fmla="*/ 0 h 598"/>
                  <a:gd name="T10" fmla="*/ 85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80" name="Text Box 23"/>
            <p:cNvSpPr txBox="1">
              <a:spLocks noChangeArrowheads="1"/>
            </p:cNvSpPr>
            <p:nvPr/>
          </p:nvSpPr>
          <p:spPr bwMode="gray">
            <a:xfrm>
              <a:off x="1920" y="1996"/>
              <a:ext cx="2928" cy="7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ru-RU" sz="2000" b="1" dirty="0">
                  <a:solidFill>
                    <a:srgbClr val="FF0000"/>
                  </a:solidFill>
                </a:rPr>
                <a:t>Политика</a:t>
              </a:r>
              <a:r>
                <a:rPr lang="ru-RU" sz="2000" b="1" dirty="0"/>
                <a:t> — способ организации общественной жизни с целью интеграции разнородных интересов, их согласования на основе общего интереса, объединяющего всех членов общества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0" y="4941888"/>
            <a:ext cx="9144000" cy="1728787"/>
            <a:chOff x="1728" y="1920"/>
            <a:chExt cx="3264" cy="866"/>
          </a:xfrm>
        </p:grpSpPr>
        <p:grpSp>
          <p:nvGrpSpPr>
            <p:cNvPr id="7175" name="Group 25"/>
            <p:cNvGrpSpPr>
              <a:grpSpLocks/>
            </p:cNvGrpSpPr>
            <p:nvPr/>
          </p:nvGrpSpPr>
          <p:grpSpPr bwMode="auto">
            <a:xfrm>
              <a:off x="1728" y="1920"/>
              <a:ext cx="3264" cy="866"/>
              <a:chOff x="1728" y="1920"/>
              <a:chExt cx="3264" cy="866"/>
            </a:xfrm>
          </p:grpSpPr>
          <p:sp>
            <p:nvSpPr>
              <p:cNvPr id="700442" name="AutoShape 26"/>
              <p:cNvSpPr>
                <a:spLocks noChangeArrowheads="1"/>
              </p:cNvSpPr>
              <p:nvPr/>
            </p:nvSpPr>
            <p:spPr bwMode="gray">
              <a:xfrm>
                <a:off x="1728" y="1920"/>
                <a:ext cx="3264" cy="86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BF5CD"/>
                  </a:gs>
                  <a:gs pos="50000">
                    <a:srgbClr val="DBF5CD">
                      <a:gamma/>
                      <a:tint val="0"/>
                      <a:invGamma/>
                    </a:srgbClr>
                  </a:gs>
                  <a:gs pos="100000">
                    <a:srgbClr val="DBF5CD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ru-RU" sz="2000" b="1">
                  <a:latin typeface="Arial" charset="0"/>
                </a:endParaRPr>
              </a:p>
            </p:txBody>
          </p:sp>
          <p:sp>
            <p:nvSpPr>
              <p:cNvPr id="7178" name="Freeform 27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85 w 596"/>
                  <a:gd name="T1" fmla="*/ 0 h 598"/>
                  <a:gd name="T2" fmla="*/ 0 w 596"/>
                  <a:gd name="T3" fmla="*/ 85 h 598"/>
                  <a:gd name="T4" fmla="*/ 0 w 596"/>
                  <a:gd name="T5" fmla="*/ 425 h 598"/>
                  <a:gd name="T6" fmla="*/ 116 w 596"/>
                  <a:gd name="T7" fmla="*/ 126 h 598"/>
                  <a:gd name="T8" fmla="*/ 426 w 596"/>
                  <a:gd name="T9" fmla="*/ 0 h 598"/>
                  <a:gd name="T10" fmla="*/ 85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76" name="Text Box 28"/>
            <p:cNvSpPr txBox="1">
              <a:spLocks noChangeArrowheads="1"/>
            </p:cNvSpPr>
            <p:nvPr/>
          </p:nvSpPr>
          <p:spPr bwMode="gray">
            <a:xfrm>
              <a:off x="1920" y="1996"/>
              <a:ext cx="2928" cy="5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ru-RU" sz="2000" b="1" dirty="0">
                  <a:solidFill>
                    <a:srgbClr val="FF0000"/>
                  </a:solidFill>
                </a:rPr>
                <a:t>Политика </a:t>
              </a:r>
              <a:r>
                <a:rPr lang="ru-RU" sz="2000" b="1" dirty="0"/>
                <a:t>— деятельность элит и лидеров по руководству и управлению процессами общественного развития на всех уровнях с помощью институтов государственной власти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860550" y="0"/>
            <a:ext cx="7283450" cy="1143000"/>
          </a:xfrm>
        </p:spPr>
        <p:txBody>
          <a:bodyPr/>
          <a:lstStyle/>
          <a:p>
            <a:pPr eaLnBrk="1" hangingPunct="1"/>
            <a:r>
              <a:rPr lang="ru-RU" sz="4800" b="1" smtClean="0"/>
              <a:t>Функции политики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1258888" y="908050"/>
            <a:ext cx="7002462" cy="1033463"/>
            <a:chOff x="1440" y="1200"/>
            <a:chExt cx="2928" cy="432"/>
          </a:xfrm>
        </p:grpSpPr>
        <p:sp>
          <p:nvSpPr>
            <p:cNvPr id="8262" name="AutoShape 4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63" name="Oval 5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64" name="Oval 6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65" name="Oval 7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66" name="Text Box 8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67" name="Text Box 9"/>
            <p:cNvSpPr txBox="1">
              <a:spLocks noChangeArrowheads="1"/>
            </p:cNvSpPr>
            <p:nvPr/>
          </p:nvSpPr>
          <p:spPr bwMode="auto">
            <a:xfrm>
              <a:off x="1603" y="1218"/>
              <a:ext cx="171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8268" name="AutoShape 10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69" name="Oval 11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70" name="Oval 12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71" name="Text Box 13"/>
            <p:cNvSpPr txBox="1">
              <a:spLocks noChangeArrowheads="1"/>
            </p:cNvSpPr>
            <p:nvPr/>
          </p:nvSpPr>
          <p:spPr bwMode="gray">
            <a:xfrm>
              <a:off x="1920" y="1248"/>
              <a:ext cx="2160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00"/>
                  </a:solidFill>
                </a:rPr>
                <a:t>Выражение интересов всех групп и слоев общества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8272" name="Picture 14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73" name="Text Box 15"/>
            <p:cNvSpPr txBox="1">
              <a:spLocks noChangeArrowheads="1"/>
            </p:cNvSpPr>
            <p:nvPr/>
          </p:nvSpPr>
          <p:spPr bwMode="gray">
            <a:xfrm>
              <a:off x="1627" y="1218"/>
              <a:ext cx="171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197" name="Group 16"/>
          <p:cNvGrpSpPr>
            <a:grpSpLocks/>
          </p:cNvGrpSpPr>
          <p:nvPr/>
        </p:nvGrpSpPr>
        <p:grpSpPr bwMode="auto">
          <a:xfrm>
            <a:off x="1258888" y="1916113"/>
            <a:ext cx="7002462" cy="1033462"/>
            <a:chOff x="1440" y="1680"/>
            <a:chExt cx="2928" cy="432"/>
          </a:xfrm>
        </p:grpSpPr>
        <p:sp>
          <p:nvSpPr>
            <p:cNvPr id="8250" name="AutoShape 17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51" name="Oval 18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52" name="Oval 19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53" name="Oval 20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54" name="Text Box 21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55" name="Text Box 22"/>
            <p:cNvSpPr txBox="1">
              <a:spLocks noChangeArrowheads="1"/>
            </p:cNvSpPr>
            <p:nvPr/>
          </p:nvSpPr>
          <p:spPr bwMode="auto">
            <a:xfrm>
              <a:off x="1603" y="1698"/>
              <a:ext cx="171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8256" name="AutoShape 2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57" name="Oval 2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58" name="Oval 2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59" name="Text Box 26"/>
            <p:cNvSpPr txBox="1">
              <a:spLocks noChangeArrowheads="1"/>
            </p:cNvSpPr>
            <p:nvPr/>
          </p:nvSpPr>
          <p:spPr bwMode="gray">
            <a:xfrm>
              <a:off x="1920" y="1728"/>
              <a:ext cx="2160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00"/>
                  </a:solidFill>
                </a:rPr>
                <a:t>Обеспечение целостности и стабильности общества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8260" name="Picture 27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61" name="Text Box 28"/>
            <p:cNvSpPr txBox="1">
              <a:spLocks noChangeArrowheads="1"/>
            </p:cNvSpPr>
            <p:nvPr/>
          </p:nvSpPr>
          <p:spPr bwMode="gray">
            <a:xfrm>
              <a:off x="1627" y="1698"/>
              <a:ext cx="171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198" name="Group 29"/>
          <p:cNvGrpSpPr>
            <a:grpSpLocks/>
          </p:cNvGrpSpPr>
          <p:nvPr/>
        </p:nvGrpSpPr>
        <p:grpSpPr bwMode="auto">
          <a:xfrm>
            <a:off x="1258888" y="2924175"/>
            <a:ext cx="7002462" cy="1033463"/>
            <a:chOff x="1440" y="2160"/>
            <a:chExt cx="2928" cy="432"/>
          </a:xfrm>
        </p:grpSpPr>
        <p:sp>
          <p:nvSpPr>
            <p:cNvPr id="8238" name="AutoShape 30"/>
            <p:cNvSpPr>
              <a:spLocks noChangeArrowheads="1"/>
            </p:cNvSpPr>
            <p:nvPr/>
          </p:nvSpPr>
          <p:spPr bwMode="auto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39" name="Oval 31"/>
            <p:cNvSpPr>
              <a:spLocks noChangeArrowheads="1"/>
            </p:cNvSpPr>
            <p:nvPr/>
          </p:nvSpPr>
          <p:spPr bwMode="auto">
            <a:xfrm rot="1758052">
              <a:off x="1454" y="217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40" name="Oval 32"/>
            <p:cNvSpPr>
              <a:spLocks noChangeArrowheads="1"/>
            </p:cNvSpPr>
            <p:nvPr/>
          </p:nvSpPr>
          <p:spPr bwMode="auto">
            <a:xfrm rot="1758052">
              <a:off x="1440" y="216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41" name="Oval 33"/>
            <p:cNvSpPr>
              <a:spLocks noChangeArrowheads="1"/>
            </p:cNvSpPr>
            <p:nvPr/>
          </p:nvSpPr>
          <p:spPr bwMode="auto">
            <a:xfrm>
              <a:off x="1491" y="218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42" name="Text Box 34"/>
            <p:cNvSpPr txBox="1">
              <a:spLocks noChangeArrowheads="1"/>
            </p:cNvSpPr>
            <p:nvPr/>
          </p:nvSpPr>
          <p:spPr bwMode="auto">
            <a:xfrm>
              <a:off x="1920" y="2208"/>
              <a:ext cx="2160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43" name="Text Box 35"/>
            <p:cNvSpPr txBox="1">
              <a:spLocks noChangeArrowheads="1"/>
            </p:cNvSpPr>
            <p:nvPr/>
          </p:nvSpPr>
          <p:spPr bwMode="auto">
            <a:xfrm>
              <a:off x="1603" y="2178"/>
              <a:ext cx="171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8244" name="AutoShape 36"/>
            <p:cNvSpPr>
              <a:spLocks noChangeArrowheads="1"/>
            </p:cNvSpPr>
            <p:nvPr/>
          </p:nvSpPr>
          <p:spPr bwMode="gray">
            <a:xfrm>
              <a:off x="1654" y="218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45" name="Oval 37"/>
            <p:cNvSpPr>
              <a:spLocks noChangeArrowheads="1"/>
            </p:cNvSpPr>
            <p:nvPr/>
          </p:nvSpPr>
          <p:spPr bwMode="gray">
            <a:xfrm rot="1758052">
              <a:off x="1454" y="217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46" name="Oval 38"/>
            <p:cNvSpPr>
              <a:spLocks noChangeArrowheads="1"/>
            </p:cNvSpPr>
            <p:nvPr/>
          </p:nvSpPr>
          <p:spPr bwMode="gray">
            <a:xfrm rot="1758052">
              <a:off x="1440" y="216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47" name="Text Box 39"/>
            <p:cNvSpPr txBox="1">
              <a:spLocks noChangeArrowheads="1"/>
            </p:cNvSpPr>
            <p:nvPr/>
          </p:nvSpPr>
          <p:spPr bwMode="gray">
            <a:xfrm>
              <a:off x="1931" y="2211"/>
              <a:ext cx="2160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0000"/>
                  </a:solidFill>
                </a:rPr>
                <a:t>Управление и руководство  общественной жизнью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8248" name="Picture 40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8" y="2181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9" name="Text Box 41"/>
            <p:cNvSpPr txBox="1">
              <a:spLocks noChangeArrowheads="1"/>
            </p:cNvSpPr>
            <p:nvPr/>
          </p:nvSpPr>
          <p:spPr bwMode="gray">
            <a:xfrm>
              <a:off x="1627" y="2178"/>
              <a:ext cx="171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8199" name="Group 42"/>
          <p:cNvGrpSpPr>
            <a:grpSpLocks/>
          </p:cNvGrpSpPr>
          <p:nvPr/>
        </p:nvGrpSpPr>
        <p:grpSpPr bwMode="auto">
          <a:xfrm>
            <a:off x="1258888" y="3933825"/>
            <a:ext cx="7002462" cy="1033463"/>
            <a:chOff x="1440" y="2640"/>
            <a:chExt cx="2928" cy="432"/>
          </a:xfrm>
        </p:grpSpPr>
        <p:sp>
          <p:nvSpPr>
            <p:cNvPr id="8226" name="AutoShape 43"/>
            <p:cNvSpPr>
              <a:spLocks noChangeArrowheads="1"/>
            </p:cNvSpPr>
            <p:nvPr/>
          </p:nvSpPr>
          <p:spPr bwMode="auto">
            <a:xfrm>
              <a:off x="1654" y="266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27" name="Oval 44"/>
            <p:cNvSpPr>
              <a:spLocks noChangeArrowheads="1"/>
            </p:cNvSpPr>
            <p:nvPr/>
          </p:nvSpPr>
          <p:spPr bwMode="auto">
            <a:xfrm rot="1758052">
              <a:off x="1454" y="265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28" name="Oval 45"/>
            <p:cNvSpPr>
              <a:spLocks noChangeArrowheads="1"/>
            </p:cNvSpPr>
            <p:nvPr/>
          </p:nvSpPr>
          <p:spPr bwMode="auto">
            <a:xfrm rot="1758052">
              <a:off x="1440" y="264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29" name="Oval 46"/>
            <p:cNvSpPr>
              <a:spLocks noChangeArrowheads="1"/>
            </p:cNvSpPr>
            <p:nvPr/>
          </p:nvSpPr>
          <p:spPr bwMode="auto">
            <a:xfrm>
              <a:off x="1491" y="266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30" name="Text Box 47"/>
            <p:cNvSpPr txBox="1">
              <a:spLocks noChangeArrowheads="1"/>
            </p:cNvSpPr>
            <p:nvPr/>
          </p:nvSpPr>
          <p:spPr bwMode="auto">
            <a:xfrm>
              <a:off x="1920" y="2688"/>
              <a:ext cx="2160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31" name="Text Box 48"/>
            <p:cNvSpPr txBox="1">
              <a:spLocks noChangeArrowheads="1"/>
            </p:cNvSpPr>
            <p:nvPr/>
          </p:nvSpPr>
          <p:spPr bwMode="auto">
            <a:xfrm>
              <a:off x="1603" y="2658"/>
              <a:ext cx="171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8232" name="AutoShape 49"/>
            <p:cNvSpPr>
              <a:spLocks noChangeArrowheads="1"/>
            </p:cNvSpPr>
            <p:nvPr/>
          </p:nvSpPr>
          <p:spPr bwMode="gray">
            <a:xfrm>
              <a:off x="1654" y="266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33" name="Oval 50"/>
            <p:cNvSpPr>
              <a:spLocks noChangeArrowheads="1"/>
            </p:cNvSpPr>
            <p:nvPr/>
          </p:nvSpPr>
          <p:spPr bwMode="gray">
            <a:xfrm rot="1758052">
              <a:off x="1454" y="2655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34" name="Oval 51"/>
            <p:cNvSpPr>
              <a:spLocks noChangeArrowheads="1"/>
            </p:cNvSpPr>
            <p:nvPr/>
          </p:nvSpPr>
          <p:spPr bwMode="gray">
            <a:xfrm rot="1758052">
              <a:off x="1440" y="264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35" name="Text Box 52"/>
            <p:cNvSpPr txBox="1">
              <a:spLocks noChangeArrowheads="1"/>
            </p:cNvSpPr>
            <p:nvPr/>
          </p:nvSpPr>
          <p:spPr bwMode="gray">
            <a:xfrm>
              <a:off x="1920" y="2688"/>
              <a:ext cx="2160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>
                  <a:solidFill>
                    <a:srgbClr val="000000"/>
                  </a:solidFill>
                </a:rPr>
                <a:t>Обеспечение инновационного социального развития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pic>
          <p:nvPicPr>
            <p:cNvPr id="8236" name="Picture 53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8" y="2661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7" name="Text Box 54"/>
            <p:cNvSpPr txBox="1">
              <a:spLocks noChangeArrowheads="1"/>
            </p:cNvSpPr>
            <p:nvPr/>
          </p:nvSpPr>
          <p:spPr bwMode="gray">
            <a:xfrm>
              <a:off x="1627" y="2658"/>
              <a:ext cx="171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200" name="Group 55"/>
          <p:cNvGrpSpPr>
            <a:grpSpLocks/>
          </p:cNvGrpSpPr>
          <p:nvPr/>
        </p:nvGrpSpPr>
        <p:grpSpPr bwMode="auto">
          <a:xfrm>
            <a:off x="1258888" y="4868863"/>
            <a:ext cx="7002462" cy="1033462"/>
            <a:chOff x="1440" y="3120"/>
            <a:chExt cx="2928" cy="432"/>
          </a:xfrm>
        </p:grpSpPr>
        <p:sp>
          <p:nvSpPr>
            <p:cNvPr id="8214" name="AutoShape 56"/>
            <p:cNvSpPr>
              <a:spLocks noChangeArrowheads="1"/>
            </p:cNvSpPr>
            <p:nvPr/>
          </p:nvSpPr>
          <p:spPr bwMode="auto">
            <a:xfrm>
              <a:off x="1654" y="314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15" name="Oval 57"/>
            <p:cNvSpPr>
              <a:spLocks noChangeArrowheads="1"/>
            </p:cNvSpPr>
            <p:nvPr/>
          </p:nvSpPr>
          <p:spPr bwMode="auto">
            <a:xfrm rot="1758052">
              <a:off x="1454" y="313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16" name="Oval 58"/>
            <p:cNvSpPr>
              <a:spLocks noChangeArrowheads="1"/>
            </p:cNvSpPr>
            <p:nvPr/>
          </p:nvSpPr>
          <p:spPr bwMode="auto">
            <a:xfrm rot="1758052">
              <a:off x="1440" y="312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17" name="Oval 59"/>
            <p:cNvSpPr>
              <a:spLocks noChangeArrowheads="1"/>
            </p:cNvSpPr>
            <p:nvPr/>
          </p:nvSpPr>
          <p:spPr bwMode="auto">
            <a:xfrm>
              <a:off x="1491" y="314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18" name="Text Box 60"/>
            <p:cNvSpPr txBox="1">
              <a:spLocks noChangeArrowheads="1"/>
            </p:cNvSpPr>
            <p:nvPr/>
          </p:nvSpPr>
          <p:spPr bwMode="auto">
            <a:xfrm>
              <a:off x="1920" y="3168"/>
              <a:ext cx="2160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19" name="Text Box 61"/>
            <p:cNvSpPr txBox="1">
              <a:spLocks noChangeArrowheads="1"/>
            </p:cNvSpPr>
            <p:nvPr/>
          </p:nvSpPr>
          <p:spPr bwMode="auto">
            <a:xfrm>
              <a:off x="1603" y="3138"/>
              <a:ext cx="171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8220" name="AutoShape 62"/>
            <p:cNvSpPr>
              <a:spLocks noChangeArrowheads="1"/>
            </p:cNvSpPr>
            <p:nvPr/>
          </p:nvSpPr>
          <p:spPr bwMode="gray">
            <a:xfrm>
              <a:off x="1654" y="314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21" name="Oval 63"/>
            <p:cNvSpPr>
              <a:spLocks noChangeArrowheads="1"/>
            </p:cNvSpPr>
            <p:nvPr/>
          </p:nvSpPr>
          <p:spPr bwMode="gray">
            <a:xfrm rot="1758052">
              <a:off x="1454" y="313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22" name="Oval 64"/>
            <p:cNvSpPr>
              <a:spLocks noChangeArrowheads="1"/>
            </p:cNvSpPr>
            <p:nvPr/>
          </p:nvSpPr>
          <p:spPr bwMode="gray">
            <a:xfrm rot="1758052">
              <a:off x="1440" y="312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23" name="Text Box 65"/>
            <p:cNvSpPr txBox="1">
              <a:spLocks noChangeArrowheads="1"/>
            </p:cNvSpPr>
            <p:nvPr/>
          </p:nvSpPr>
          <p:spPr bwMode="gray">
            <a:xfrm>
              <a:off x="1920" y="3168"/>
              <a:ext cx="2160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>
                  <a:solidFill>
                    <a:srgbClr val="000000"/>
                  </a:solidFill>
                </a:rPr>
                <a:t>Политическая социализация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pic>
          <p:nvPicPr>
            <p:cNvPr id="8224" name="Picture 66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8" y="3141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5" name="Text Box 67"/>
            <p:cNvSpPr txBox="1">
              <a:spLocks noChangeArrowheads="1"/>
            </p:cNvSpPr>
            <p:nvPr/>
          </p:nvSpPr>
          <p:spPr bwMode="gray">
            <a:xfrm>
              <a:off x="1627" y="3138"/>
              <a:ext cx="171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8201" name="Group 42"/>
          <p:cNvGrpSpPr>
            <a:grpSpLocks/>
          </p:cNvGrpSpPr>
          <p:nvPr/>
        </p:nvGrpSpPr>
        <p:grpSpPr bwMode="auto">
          <a:xfrm>
            <a:off x="1258888" y="5824538"/>
            <a:ext cx="7002462" cy="1033462"/>
            <a:chOff x="1440" y="2640"/>
            <a:chExt cx="2928" cy="432"/>
          </a:xfrm>
        </p:grpSpPr>
        <p:sp>
          <p:nvSpPr>
            <p:cNvPr id="8202" name="AutoShape 43"/>
            <p:cNvSpPr>
              <a:spLocks noChangeArrowheads="1"/>
            </p:cNvSpPr>
            <p:nvPr/>
          </p:nvSpPr>
          <p:spPr bwMode="auto">
            <a:xfrm>
              <a:off x="1654" y="266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03" name="Oval 44"/>
            <p:cNvSpPr>
              <a:spLocks noChangeArrowheads="1"/>
            </p:cNvSpPr>
            <p:nvPr/>
          </p:nvSpPr>
          <p:spPr bwMode="auto">
            <a:xfrm rot="1758052">
              <a:off x="1454" y="265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04" name="Oval 45"/>
            <p:cNvSpPr>
              <a:spLocks noChangeArrowheads="1"/>
            </p:cNvSpPr>
            <p:nvPr/>
          </p:nvSpPr>
          <p:spPr bwMode="auto">
            <a:xfrm rot="1758052">
              <a:off x="1440" y="264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05" name="Oval 46"/>
            <p:cNvSpPr>
              <a:spLocks noChangeArrowheads="1"/>
            </p:cNvSpPr>
            <p:nvPr/>
          </p:nvSpPr>
          <p:spPr bwMode="auto">
            <a:xfrm>
              <a:off x="1491" y="266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06" name="Text Box 47"/>
            <p:cNvSpPr txBox="1">
              <a:spLocks noChangeArrowheads="1"/>
            </p:cNvSpPr>
            <p:nvPr/>
          </p:nvSpPr>
          <p:spPr bwMode="auto">
            <a:xfrm>
              <a:off x="1920" y="2688"/>
              <a:ext cx="2160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207" name="Text Box 48"/>
            <p:cNvSpPr txBox="1">
              <a:spLocks noChangeArrowheads="1"/>
            </p:cNvSpPr>
            <p:nvPr/>
          </p:nvSpPr>
          <p:spPr bwMode="auto">
            <a:xfrm>
              <a:off x="1603" y="2658"/>
              <a:ext cx="171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8208" name="AutoShape 49"/>
            <p:cNvSpPr>
              <a:spLocks noChangeArrowheads="1"/>
            </p:cNvSpPr>
            <p:nvPr/>
          </p:nvSpPr>
          <p:spPr bwMode="gray">
            <a:xfrm>
              <a:off x="1654" y="266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09" name="Oval 50"/>
            <p:cNvSpPr>
              <a:spLocks noChangeArrowheads="1"/>
            </p:cNvSpPr>
            <p:nvPr/>
          </p:nvSpPr>
          <p:spPr bwMode="gray">
            <a:xfrm rot="1758052">
              <a:off x="1454" y="2655"/>
              <a:ext cx="514" cy="417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10" name="Oval 51"/>
            <p:cNvSpPr>
              <a:spLocks noChangeArrowheads="1"/>
            </p:cNvSpPr>
            <p:nvPr/>
          </p:nvSpPr>
          <p:spPr bwMode="gray">
            <a:xfrm rot="1758052">
              <a:off x="1440" y="264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8211" name="Text Box 52"/>
            <p:cNvSpPr txBox="1">
              <a:spLocks noChangeArrowheads="1"/>
            </p:cNvSpPr>
            <p:nvPr/>
          </p:nvSpPr>
          <p:spPr bwMode="gray">
            <a:xfrm>
              <a:off x="1920" y="2688"/>
              <a:ext cx="2160" cy="3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b="1">
                  <a:solidFill>
                    <a:srgbClr val="000000"/>
                  </a:solidFill>
                </a:rPr>
                <a:t>Обнаружение и разрешение социальных конфликтов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pic>
          <p:nvPicPr>
            <p:cNvPr id="8212" name="Picture 53" descr="Picture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8" y="2661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3" name="Text Box 54"/>
            <p:cNvSpPr txBox="1">
              <a:spLocks noChangeArrowheads="1"/>
            </p:cNvSpPr>
            <p:nvPr/>
          </p:nvSpPr>
          <p:spPr bwMode="gray">
            <a:xfrm>
              <a:off x="1627" y="2658"/>
              <a:ext cx="171" cy="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3200" b="1">
                  <a:solidFill>
                    <a:srgbClr val="FFFFFF"/>
                  </a:solidFill>
                </a:rPr>
                <a:t>6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6613"/>
          </a:xfrm>
        </p:spPr>
        <p:txBody>
          <a:bodyPr/>
          <a:lstStyle/>
          <a:p>
            <a:pPr eaLnBrk="1" hangingPunct="1"/>
            <a:r>
              <a:rPr lang="ru-RU" sz="4800" b="1" smtClean="0"/>
              <a:t>             Виды политики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23850" y="981075"/>
            <a:ext cx="8351838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EFF0"/>
              </a:gs>
              <a:gs pos="50000">
                <a:schemeClr val="bg1"/>
              </a:gs>
              <a:gs pos="100000">
                <a:srgbClr val="DCEF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По сферам жизни общества</a:t>
            </a:r>
            <a:r>
              <a:rPr lang="ru-RU" sz="2400" b="1" dirty="0">
                <a:latin typeface="Arial" charset="0"/>
              </a:rPr>
              <a:t> – экономическая, </a:t>
            </a:r>
          </a:p>
          <a:p>
            <a:pPr algn="ctr">
              <a:defRPr/>
            </a:pPr>
            <a:r>
              <a:rPr lang="ru-RU" sz="2400" b="1" dirty="0">
                <a:latin typeface="Arial" charset="0"/>
              </a:rPr>
              <a:t>социальная, национальная, государственная и т.д.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23850" y="2276475"/>
            <a:ext cx="8351838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EFF0"/>
              </a:gs>
              <a:gs pos="50000">
                <a:schemeClr val="bg1"/>
              </a:gs>
              <a:gs pos="100000">
                <a:srgbClr val="DCEF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По уровням</a:t>
            </a:r>
            <a:r>
              <a:rPr lang="ru-RU" sz="2400" b="1" dirty="0">
                <a:latin typeface="Arial" charset="0"/>
              </a:rPr>
              <a:t> – местная, региональная, </a:t>
            </a:r>
          </a:p>
          <a:p>
            <a:pPr algn="ctr">
              <a:defRPr/>
            </a:pPr>
            <a:r>
              <a:rPr lang="ru-RU" sz="2400" b="1" dirty="0">
                <a:latin typeface="Arial" charset="0"/>
              </a:rPr>
              <a:t>государственная, международная, глобальная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23850" y="3644900"/>
            <a:ext cx="8351838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EFF0"/>
              </a:gs>
              <a:gs pos="50000">
                <a:schemeClr val="bg1"/>
              </a:gs>
              <a:gs pos="100000">
                <a:srgbClr val="DCEF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latin typeface="Arial" charset="0"/>
              </a:rPr>
              <a:t>По объему</a:t>
            </a:r>
            <a:r>
              <a:rPr lang="ru-RU" sz="2400" b="1">
                <a:latin typeface="Arial" charset="0"/>
              </a:rPr>
              <a:t> – стратегическая (долгосрочная) и</a:t>
            </a:r>
          </a:p>
          <a:p>
            <a:pPr algn="ctr">
              <a:defRPr/>
            </a:pPr>
            <a:r>
              <a:rPr lang="ru-RU" sz="2400" b="1">
                <a:latin typeface="Arial" charset="0"/>
              </a:rPr>
              <a:t> тактическая (текущая)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95288" y="5013325"/>
            <a:ext cx="8351837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EFF0"/>
              </a:gs>
              <a:gs pos="50000">
                <a:schemeClr val="bg1"/>
              </a:gs>
              <a:gs pos="100000">
                <a:srgbClr val="DCEF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latin typeface="Arial" charset="0"/>
              </a:rPr>
              <a:t>По функциям государства</a:t>
            </a:r>
            <a:r>
              <a:rPr lang="ru-RU" sz="2400" b="1">
                <a:latin typeface="Arial" charset="0"/>
              </a:rPr>
              <a:t> – внутренняя и внешняя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>
          <a:xfrm>
            <a:off x="2339975" y="0"/>
            <a:ext cx="6346825" cy="1125538"/>
          </a:xfrm>
        </p:spPr>
        <p:txBody>
          <a:bodyPr/>
          <a:lstStyle/>
          <a:p>
            <a:pPr eaLnBrk="1" hangingPunct="1"/>
            <a:r>
              <a:rPr lang="ru-RU" sz="4800" b="1" smtClean="0"/>
              <a:t>Субъекты политики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4876800"/>
            <a:ext cx="6629400" cy="1752600"/>
            <a:chOff x="288" y="3072"/>
            <a:chExt cx="4176" cy="1104"/>
          </a:xfrm>
        </p:grpSpPr>
        <p:sp>
          <p:nvSpPr>
            <p:cNvPr id="1039" name="Rectangle 6"/>
            <p:cNvSpPr>
              <a:spLocks noChangeArrowheads="1"/>
            </p:cNvSpPr>
            <p:nvPr/>
          </p:nvSpPr>
          <p:spPr bwMode="auto">
            <a:xfrm>
              <a:off x="1056" y="3360"/>
              <a:ext cx="3408" cy="57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Times New Roman" pitchFamily="18" charset="0"/>
                </a:rPr>
                <a:t>Личности</a:t>
              </a:r>
            </a:p>
            <a:p>
              <a:pPr algn="ctr"/>
              <a:r>
                <a:rPr lang="ru-RU" sz="2400" b="1">
                  <a:latin typeface="Times New Roman" pitchFamily="18" charset="0"/>
                </a:rPr>
                <a:t>(политические лидеры)</a:t>
              </a:r>
            </a:p>
          </p:txBody>
        </p:sp>
        <p:graphicFrame>
          <p:nvGraphicFramePr>
            <p:cNvPr id="1028" name="Object 7"/>
            <p:cNvGraphicFramePr>
              <a:graphicFrameLocks noChangeAspect="1"/>
            </p:cNvGraphicFramePr>
            <p:nvPr/>
          </p:nvGraphicFramePr>
          <p:xfrm>
            <a:off x="288" y="3072"/>
            <a:ext cx="543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Clip" r:id="rId4" imgW="2573280" imgH="5222520" progId="MS_ClipArt_Gallery.2">
                    <p:embed/>
                  </p:oleObj>
                </mc:Choice>
                <mc:Fallback>
                  <p:oleObj name="Clip" r:id="rId4" imgW="2573280" imgH="5222520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3072"/>
                          <a:ext cx="543" cy="11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600200" y="1371600"/>
            <a:ext cx="7543800" cy="1362075"/>
            <a:chOff x="1008" y="864"/>
            <a:chExt cx="4752" cy="858"/>
          </a:xfrm>
        </p:grpSpPr>
        <p:sp>
          <p:nvSpPr>
            <p:cNvPr id="1038" name="Rectangle 9"/>
            <p:cNvSpPr>
              <a:spLocks noChangeArrowheads="1"/>
            </p:cNvSpPr>
            <p:nvPr/>
          </p:nvSpPr>
          <p:spPr bwMode="auto">
            <a:xfrm>
              <a:off x="1008" y="960"/>
              <a:ext cx="3408" cy="57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Times New Roman" pitchFamily="18" charset="0"/>
                </a:rPr>
                <a:t>Большие социальные общности</a:t>
              </a:r>
            </a:p>
            <a:p>
              <a:pPr algn="ctr"/>
              <a:r>
                <a:rPr lang="ru-RU" sz="2400" b="1">
                  <a:latin typeface="Times New Roman" pitchFamily="18" charset="0"/>
                </a:rPr>
                <a:t>(социальные группы, классы, нации)</a:t>
              </a:r>
            </a:p>
          </p:txBody>
        </p:sp>
        <p:graphicFrame>
          <p:nvGraphicFramePr>
            <p:cNvPr id="1027" name="Object 10"/>
            <p:cNvGraphicFramePr>
              <a:graphicFrameLocks noChangeAspect="1"/>
            </p:cNvGraphicFramePr>
            <p:nvPr/>
          </p:nvGraphicFramePr>
          <p:xfrm>
            <a:off x="4392" y="864"/>
            <a:ext cx="1368" cy="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Clip" r:id="rId6" imgW="4038840" imgH="2534400" progId="MS_ClipArt_Gallery.2">
                    <p:embed/>
                  </p:oleObj>
                </mc:Choice>
                <mc:Fallback>
                  <p:oleObj name="Clip" r:id="rId6" imgW="4038840" imgH="253440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2" y="864"/>
                          <a:ext cx="1368" cy="8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04800" y="2667000"/>
            <a:ext cx="6781800" cy="1465263"/>
            <a:chOff x="192" y="1680"/>
            <a:chExt cx="4272" cy="923"/>
          </a:xfrm>
        </p:grpSpPr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1056" y="1728"/>
              <a:ext cx="3408" cy="57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Times New Roman" pitchFamily="18" charset="0"/>
                </a:rPr>
                <a:t>Политические элиты</a:t>
              </a:r>
            </a:p>
          </p:txBody>
        </p:sp>
        <p:graphicFrame>
          <p:nvGraphicFramePr>
            <p:cNvPr id="1026" name="Object 13"/>
            <p:cNvGraphicFramePr>
              <a:graphicFrameLocks noChangeAspect="1"/>
            </p:cNvGraphicFramePr>
            <p:nvPr/>
          </p:nvGraphicFramePr>
          <p:xfrm>
            <a:off x="192" y="1680"/>
            <a:ext cx="1125" cy="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Clip" r:id="rId8" imgW="5128560" imgH="4198680" progId="MS_ClipArt_Gallery.2">
                    <p:embed/>
                  </p:oleObj>
                </mc:Choice>
                <mc:Fallback>
                  <p:oleObj name="Clip" r:id="rId8" imgW="5128560" imgH="419868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680"/>
                          <a:ext cx="1125" cy="9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676400" y="3733800"/>
            <a:ext cx="7121525" cy="1525588"/>
            <a:chOff x="1056" y="2352"/>
            <a:chExt cx="4486" cy="961"/>
          </a:xfrm>
        </p:grpSpPr>
        <p:sp>
          <p:nvSpPr>
            <p:cNvPr id="1035" name="Rectangle 15"/>
            <p:cNvSpPr>
              <a:spLocks noChangeArrowheads="1"/>
            </p:cNvSpPr>
            <p:nvPr/>
          </p:nvSpPr>
          <p:spPr bwMode="auto">
            <a:xfrm>
              <a:off x="1056" y="2544"/>
              <a:ext cx="3408" cy="57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latin typeface="Times New Roman" pitchFamily="18" charset="0"/>
                </a:rPr>
                <a:t>Политические организации</a:t>
              </a:r>
            </a:p>
            <a:p>
              <a:pPr algn="ctr"/>
              <a:r>
                <a:rPr lang="ru-RU" sz="2400" b="1">
                  <a:latin typeface="Times New Roman" pitchFamily="18" charset="0"/>
                </a:rPr>
                <a:t>(государства, партии, движения)</a:t>
              </a:r>
            </a:p>
          </p:txBody>
        </p:sp>
        <p:pic>
          <p:nvPicPr>
            <p:cNvPr id="1036" name="Picture 1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272" y="2352"/>
              <a:ext cx="1270" cy="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/>
              <a:t>Политические группы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25963"/>
          </a:xfrm>
          <a:noFill/>
        </p:spPr>
        <p:txBody>
          <a:bodyPr/>
          <a:lstStyle/>
          <a:p>
            <a:pPr marL="609600" indent="-609600" eaLnBrk="1" hangingPunct="1"/>
            <a:r>
              <a:rPr lang="ru-RU" sz="2400" b="1" dirty="0" smtClean="0">
                <a:solidFill>
                  <a:srgbClr val="FF0000"/>
                </a:solidFill>
              </a:rPr>
              <a:t>Группы давления</a:t>
            </a:r>
            <a:r>
              <a:rPr lang="ru-RU" sz="2400" b="1" dirty="0" smtClean="0"/>
              <a:t> – группы, защищающие собственные интересы (профсоюзы, союз предпринимателей…)</a:t>
            </a:r>
          </a:p>
          <a:p>
            <a:pPr marL="609600" indent="-609600" eaLnBrk="1" hangingPunct="1"/>
            <a:r>
              <a:rPr lang="ru-RU" sz="2400" b="1" dirty="0" smtClean="0">
                <a:solidFill>
                  <a:srgbClr val="FF0000"/>
                </a:solidFill>
              </a:rPr>
              <a:t>Группы интересов</a:t>
            </a:r>
            <a:r>
              <a:rPr lang="ru-RU" sz="2400" b="1" dirty="0" smtClean="0"/>
              <a:t> – группы, выступающие с новой инициативой (антиглобалисты, зеленые, феминистки…)</a:t>
            </a:r>
          </a:p>
          <a:p>
            <a:pPr marL="609600" indent="-609600" eaLnBrk="1" hangingPunct="1"/>
            <a:r>
              <a:rPr lang="ru-RU" sz="2400" b="1" dirty="0" smtClean="0">
                <a:solidFill>
                  <a:srgbClr val="FF0000"/>
                </a:solidFill>
              </a:rPr>
              <a:t>Лобби</a:t>
            </a:r>
            <a:r>
              <a:rPr lang="ru-RU" sz="2400" b="1" dirty="0" smtClean="0"/>
              <a:t> – те, кто находится в непосредственном окружении власти и может оказывать на нее давление при принятии решений.</a:t>
            </a:r>
          </a:p>
          <a:p>
            <a:pPr marL="609600" indent="-609600" eaLnBrk="1" hangingPunct="1"/>
            <a:r>
              <a:rPr lang="ru-RU" sz="2400" b="1" dirty="0" smtClean="0">
                <a:solidFill>
                  <a:srgbClr val="FF0000"/>
                </a:solidFill>
              </a:rPr>
              <a:t>Элита</a:t>
            </a:r>
            <a:r>
              <a:rPr lang="ru-RU" sz="2400" b="1" dirty="0" smtClean="0"/>
              <a:t> – небольшая группа людей, которые обладают наибольшей властью в обществе.</a:t>
            </a:r>
          </a:p>
          <a:p>
            <a:pPr marL="609600" indent="-609600" eaLnBrk="1" hangingPunct="1"/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/>
              <a:t>Объекты политики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900113" y="1851025"/>
            <a:ext cx="7391400" cy="22098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DCEFF0"/>
              </a:gs>
              <a:gs pos="50000">
                <a:srgbClr val="FFFFFF"/>
              </a:gs>
              <a:gs pos="100000">
                <a:srgbClr val="DCEFF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Внутренняя политика:</a:t>
            </a:r>
          </a:p>
          <a:p>
            <a:pPr algn="ctr"/>
            <a:r>
              <a:rPr lang="ru-RU" sz="2400" b="1" dirty="0"/>
              <a:t>общество в своей стране (экономическая, </a:t>
            </a:r>
          </a:p>
          <a:p>
            <a:pPr algn="ctr"/>
            <a:r>
              <a:rPr lang="ru-RU" sz="2400" b="1" dirty="0"/>
              <a:t>социальная, молодежная, культурная, </a:t>
            </a:r>
          </a:p>
          <a:p>
            <a:pPr algn="ctr"/>
            <a:r>
              <a:rPr lang="ru-RU" sz="2400" b="1" dirty="0"/>
              <a:t>экологическая политика)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900113" y="4365625"/>
            <a:ext cx="7391400" cy="2133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DCEFF0"/>
              </a:gs>
              <a:gs pos="50000">
                <a:srgbClr val="FFFFFF"/>
              </a:gs>
              <a:gs pos="100000">
                <a:srgbClr val="DCEFF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Внешняя политика:</a:t>
            </a:r>
          </a:p>
          <a:p>
            <a:pPr algn="ctr"/>
            <a:r>
              <a:rPr lang="ru-RU" sz="2400" b="1" dirty="0"/>
              <a:t>мировое сообщество, </a:t>
            </a:r>
          </a:p>
          <a:p>
            <a:pPr algn="ctr"/>
            <a:r>
              <a:rPr lang="ru-RU" sz="2400" b="1" dirty="0"/>
              <a:t>международные отношения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 autoUpdateAnimBg="0"/>
      <p:bldP spid="10246" grpId="0" animBg="1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886</Words>
  <Application>Microsoft Office PowerPoint</Application>
  <PresentationFormat>Экран (4:3)</PresentationFormat>
  <Paragraphs>196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Оформление по умолчанию</vt:lpstr>
      <vt:lpstr>Clip</vt:lpstr>
      <vt:lpstr>Политология как наука.</vt:lpstr>
      <vt:lpstr>Политология</vt:lpstr>
      <vt:lpstr>Понятие политики</vt:lpstr>
      <vt:lpstr>Понятие политики</vt:lpstr>
      <vt:lpstr>Функции политики</vt:lpstr>
      <vt:lpstr>             Виды политики</vt:lpstr>
      <vt:lpstr>Субъекты политики</vt:lpstr>
      <vt:lpstr>Политические группы</vt:lpstr>
      <vt:lpstr>Объекты политики</vt:lpstr>
      <vt:lpstr>Цели политической деятельности</vt:lpstr>
      <vt:lpstr>Средства политики</vt:lpstr>
      <vt:lpstr>Политические действия</vt:lpstr>
      <vt:lpstr>Политический процесс</vt:lpstr>
      <vt:lpstr>Презентация PowerPoint</vt:lpstr>
      <vt:lpstr>Что такое власть?</vt:lpstr>
      <vt:lpstr>Властная деятельность</vt:lpstr>
      <vt:lpstr>Виды общественной власти</vt:lpstr>
      <vt:lpstr>Ресурсы (источники) власти</vt:lpstr>
      <vt:lpstr>Методы (средства) власти</vt:lpstr>
      <vt:lpstr>Политическая власть и государственная власть</vt:lpstr>
      <vt:lpstr>Принципы устойчивости политической власти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Политика и власть</dc:title>
  <dc:creator>user</dc:creator>
  <cp:lastModifiedBy>User</cp:lastModifiedBy>
  <cp:revision>11</cp:revision>
  <dcterms:created xsi:type="dcterms:W3CDTF">2010-10-19T17:05:13Z</dcterms:created>
  <dcterms:modified xsi:type="dcterms:W3CDTF">2020-03-24T09:16:33Z</dcterms:modified>
</cp:coreProperties>
</file>