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8" r:id="rId3"/>
    <p:sldId id="259" r:id="rId4"/>
    <p:sldId id="260" r:id="rId5"/>
    <p:sldId id="261" r:id="rId6"/>
    <p:sldId id="262" r:id="rId7"/>
    <p:sldId id="285" r:id="rId8"/>
    <p:sldId id="263" r:id="rId9"/>
    <p:sldId id="264" r:id="rId10"/>
    <p:sldId id="265" r:id="rId11"/>
    <p:sldId id="266" r:id="rId12"/>
    <p:sldId id="286" r:id="rId13"/>
    <p:sldId id="267" r:id="rId14"/>
    <p:sldId id="268" r:id="rId15"/>
    <p:sldId id="269" r:id="rId16"/>
    <p:sldId id="270" r:id="rId17"/>
    <p:sldId id="287" r:id="rId18"/>
    <p:sldId id="271" r:id="rId19"/>
    <p:sldId id="272" r:id="rId20"/>
    <p:sldId id="283" r:id="rId21"/>
    <p:sldId id="273" r:id="rId22"/>
    <p:sldId id="274" r:id="rId23"/>
    <p:sldId id="284" r:id="rId24"/>
    <p:sldId id="275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A1F69-B95F-4A20-9CBD-7973B267D5BF}" type="datetimeFigureOut">
              <a:rPr lang="ru-RU" smtClean="0"/>
              <a:t>06.10.2022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8689C-BEB5-4357-9BED-3B643F41B4B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-684584" y="0"/>
            <a:ext cx="122491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1pPr>
            <a:lvl2pPr marL="742950" indent="-28575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2pPr>
            <a:lvl3pPr marL="1143000" indent="-22860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3pPr>
            <a:lvl4pPr marL="1600200" indent="-22860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4pPr>
            <a:lvl5pPr marL="2057400" indent="-22860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1400" dirty="0">
                <a:solidFill>
                  <a:schemeClr val="tx1"/>
                </a:solidFill>
              </a:rPr>
              <a:t>Федеральное Государственное бюджетное образовательное учреждение</a:t>
            </a:r>
            <a:br>
              <a:rPr lang="ru-RU" altLang="ru-RU" sz="1400" dirty="0">
                <a:solidFill>
                  <a:schemeClr val="tx1"/>
                </a:solidFill>
              </a:rPr>
            </a:br>
            <a:r>
              <a:rPr lang="ru-RU" altLang="ru-RU" sz="1400" dirty="0">
                <a:solidFill>
                  <a:schemeClr val="tx1"/>
                </a:solidFill>
              </a:rPr>
              <a:t>Высшего профессионального образования</a:t>
            </a:r>
            <a:br>
              <a:rPr lang="ru-RU" altLang="ru-RU" sz="1400" dirty="0">
                <a:solidFill>
                  <a:schemeClr val="tx1"/>
                </a:solidFill>
              </a:rPr>
            </a:br>
            <a:r>
              <a:rPr lang="ru-RU" altLang="ru-RU" sz="1400" dirty="0">
                <a:solidFill>
                  <a:schemeClr val="tx1"/>
                </a:solidFill>
              </a:rPr>
              <a:t>«Ростовский государственный медицинский университет</a:t>
            </a:r>
            <a:br>
              <a:rPr lang="ru-RU" altLang="ru-RU" sz="1400" dirty="0">
                <a:solidFill>
                  <a:schemeClr val="tx1"/>
                </a:solidFill>
              </a:rPr>
            </a:br>
            <a:r>
              <a:rPr lang="ru-RU" altLang="ru-RU" sz="1400" dirty="0">
                <a:solidFill>
                  <a:schemeClr val="tx1"/>
                </a:solidFill>
              </a:rPr>
              <a:t>Министерства здравоохранения Российской Федерации»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00"/>
            <a:ext cx="1927225" cy="114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684584" y="2631718"/>
            <a:ext cx="10898038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Clr>
                <a:srgbClr val="000000"/>
              </a:buClr>
              <a:buSzPct val="100000"/>
              <a:defRPr/>
            </a:pPr>
            <a:r>
              <a:rPr lang="ru-RU" sz="4000" dirty="0"/>
              <a:t>Физиотерапевтические методы лечения заболеваний пародонта.</a:t>
            </a:r>
            <a:endParaRPr lang="ru-RU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187624" y="1252311"/>
            <a:ext cx="66309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1pPr>
            <a:lvl2pPr marL="742950" indent="-28575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2pPr>
            <a:lvl3pPr marL="1143000" indent="-22860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3pPr>
            <a:lvl4pPr marL="1600200" indent="-22860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4pPr>
            <a:lvl5pPr marL="2057400" indent="-22860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2800" dirty="0">
                <a:solidFill>
                  <a:schemeClr val="tx1"/>
                </a:solidFill>
              </a:rPr>
              <a:t>Кафедра стоматологии №1</a:t>
            </a:r>
            <a:br>
              <a:rPr lang="ru-RU" altLang="ru-RU" sz="2800" dirty="0">
                <a:solidFill>
                  <a:schemeClr val="tx1"/>
                </a:solidFill>
              </a:rPr>
            </a:br>
            <a:endParaRPr lang="ru-RU" altLang="ru-RU" sz="28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930997" y="6273800"/>
            <a:ext cx="16668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1pPr>
            <a:lvl2pPr marL="742950" indent="-28575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2pPr>
            <a:lvl3pPr marL="1143000" indent="-22860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3pPr>
            <a:lvl4pPr marL="1600200" indent="-22860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4pPr>
            <a:lvl5pPr marL="2057400" indent="-228600" algn="ctr"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4E74"/>
                </a:solidFill>
                <a:latin typeface="Georgia" panose="02040502050405020303" pitchFamily="18" charset="0"/>
                <a:ea typeface="ヒラギノ明朝 Pro W3" charset="0"/>
                <a:cs typeface="ヒラギノ明朝 Pro W3" charset="0"/>
                <a:sym typeface="Georgia" panose="02040502050405020303" pitchFamily="18" charset="0"/>
              </a:defRPr>
            </a:lvl9pPr>
          </a:lstStyle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1600" dirty="0">
                <a:solidFill>
                  <a:schemeClr val="tx1"/>
                </a:solidFill>
              </a:rPr>
              <a:t>Ростов-на-Дону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ru-RU" altLang="ru-RU" sz="1600" dirty="0">
                <a:solidFill>
                  <a:schemeClr val="tx1"/>
                </a:solidFill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998852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Электрофорез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6072206"/>
          </a:xfrm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Электрофорез - это метод введения лекарственных веществ в ткани пародонта с помощью непрерывного постоянного тока . С лечебной целью используется постоянный ток низкого (30-60 В ) напряжения , небольшой силы (несколько миллиампер ) . Постоянный ток обладает способностью перемещать ионы , которые находятся в сфере действия силовых линий поля постоянного тока . Для гальванизации в полости рта применяют аппараты Г-1 и Г -2. Электрофорез вызывает </a:t>
            </a:r>
            <a:r>
              <a:rPr lang="ru-RU" dirty="0" err="1" smtClean="0"/>
              <a:t>електрофармакологичний</a:t>
            </a:r>
            <a:r>
              <a:rPr lang="ru-RU" dirty="0" smtClean="0"/>
              <a:t> эффект , который сочетает в себе комбинированное действие лекарственных ионов и гальванического тока . Эффект электрофореза состоит из терапевтического эффекта лекарственного вещества и действия поля постоянного тока .</a:t>
            </a:r>
          </a:p>
          <a:p>
            <a:r>
              <a:rPr lang="ru-RU" dirty="0" smtClean="0"/>
              <a:t>При электрофорезе возникает длительная гиперемия ( 1,5-2 ч), которая стимулирует процессы обмена , образования биологически активных веществ ( гистамин , ацетилхолин и др.), служит источником длительных нервно - рефлекторных раздражений , усиливает процессы регенерации и рассасывания продуктов тканевого распада .</a:t>
            </a:r>
          </a:p>
          <a:p>
            <a:r>
              <a:rPr lang="ru-RU" dirty="0" smtClean="0"/>
              <a:t>   Многочисленными клиническими и экспериментальными исследованиями установлено постоянное проявление местного С - гиповитаминоза в деснах , что обусловливает необходимость местного насыщения тканей пародонта аскорбиновой кислотой . Поэтому особенно эффективно при </a:t>
            </a:r>
            <a:r>
              <a:rPr lang="ru-RU" dirty="0" err="1" smtClean="0"/>
              <a:t>пародонтите</a:t>
            </a:r>
            <a:r>
              <a:rPr lang="ru-RU" dirty="0" smtClean="0"/>
              <a:t> Электрофоретическое введения витамина С. Электрофорез аскорбиновой кислоты лучше проводить электродом из нержавеющей стали , поскольку свинцовые электроды не обеспечивают накопление витаминов , что связано с окислительной действием свинца на восстановленную форму аскорбиновой кислоты.</a:t>
            </a:r>
          </a:p>
          <a:p>
            <a:r>
              <a:rPr lang="ru-RU" dirty="0" smtClean="0"/>
              <a:t>    Электрофорез витамина С назначают после устранения местных раздражителей и противовоспалительной терапии при </a:t>
            </a:r>
            <a:r>
              <a:rPr lang="ru-RU" dirty="0" err="1" smtClean="0"/>
              <a:t>пародонтите</a:t>
            </a:r>
            <a:r>
              <a:rPr lang="ru-RU" dirty="0" smtClean="0"/>
              <a:t> с хроническим и </a:t>
            </a:r>
            <a:r>
              <a:rPr lang="ru-RU" dirty="0" err="1" smtClean="0"/>
              <a:t>загостеним</a:t>
            </a:r>
            <a:r>
              <a:rPr lang="ru-RU" dirty="0" smtClean="0"/>
              <a:t> процессом . Накопление витамина С в тканях пародонта обеспечивает нормальную проницаемость капилляров , улучшает физиологическую деятельность соединительной ткани и способствует образованию коллагена. Витамин С уменьшает проницаемость сосудов , тормозит действие </a:t>
            </a:r>
            <a:r>
              <a:rPr lang="ru-RU" dirty="0" err="1" smtClean="0"/>
              <a:t>гиалуронидазы</a:t>
            </a:r>
            <a:r>
              <a:rPr lang="ru-RU" dirty="0" smtClean="0"/>
              <a:t> , повышает прочность капилляров , предохраняет аскорбиновую кислоту от разрушения . Действуя на ткани пародонта , гальванический ток вызывает их раздражение , в ответ на которое расширяются сосуды . Улучшение </a:t>
            </a:r>
            <a:r>
              <a:rPr lang="ru-RU" dirty="0" err="1" smtClean="0"/>
              <a:t>лимфо</a:t>
            </a:r>
            <a:r>
              <a:rPr lang="ru-RU" dirty="0" smtClean="0"/>
              <a:t> - и кровообращения уменьшает гипоксию , улучшает трофику тканей пародонта.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42942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При заболеваниях пародонта электрофорез применяется с противовоспалительной целью, с целью улучшения трофических и обменных процессов. При выраженной кровотечения и явлениях застоя в деснах рекомендуется электрофорез кальция, витаминов С и Р. Если преобладающим симптомом является повышенная чувствительность твердых тканей зубов, назначают электрофорез витамина В1 с новокаином, электрофорез кальция и фтора. Широко применяется электрофорез гепарина, </a:t>
            </a:r>
            <a:r>
              <a:rPr lang="ru-RU" dirty="0" err="1" smtClean="0"/>
              <a:t>лидазы</a:t>
            </a:r>
            <a:r>
              <a:rPr lang="ru-RU" dirty="0" smtClean="0"/>
              <a:t>, 5% раствора кальция йодида, </a:t>
            </a:r>
            <a:r>
              <a:rPr lang="ru-RU" dirty="0" err="1" smtClean="0"/>
              <a:t>Ронидаза</a:t>
            </a:r>
            <a:r>
              <a:rPr lang="ru-RU" dirty="0" smtClean="0"/>
              <a:t>, хлористого кальция (по </a:t>
            </a:r>
            <a:r>
              <a:rPr lang="ru-RU" dirty="0" err="1" smtClean="0"/>
              <a:t>Удовицкого</a:t>
            </a:r>
            <a:r>
              <a:rPr lang="ru-RU" dirty="0" smtClean="0"/>
              <a:t> А.) при лечении гипертрофии десен. На курс лечения - 14 процедур по 15-20 минут.</a:t>
            </a:r>
          </a:p>
          <a:p>
            <a:r>
              <a:rPr lang="ru-RU" dirty="0" smtClean="0"/>
              <a:t>   При повышенной чувствительности зубов, ощущении «ломоты» в тканях пародонта, предложенный электрофорез с катода витамина B1 и новокаина. Раствор витамина В1 готовят перед процедурой. Можно использовать ампульный 1-5% раствор витамина В1, предварительно добавив в него 0,5% раствор новокаина.</a:t>
            </a:r>
          </a:p>
          <a:p>
            <a:r>
              <a:rPr lang="ru-RU" dirty="0" smtClean="0"/>
              <a:t>   Выраженное противовоспалительное и сосудорасширяющее действие имеет электрофорез 1% раствора никотиновой кислоты (вводится с катода), особенно при начальной степени </a:t>
            </a:r>
            <a:r>
              <a:rPr lang="ru-RU" dirty="0" err="1" smtClean="0"/>
              <a:t>пародонтита</a:t>
            </a:r>
            <a:r>
              <a:rPr lang="ru-RU" dirty="0" smtClean="0"/>
              <a:t> у детей и подростков с функциональными нарушениями сосудов пародонта.</a:t>
            </a:r>
          </a:p>
          <a:p>
            <a:r>
              <a:rPr lang="ru-RU" dirty="0" smtClean="0"/>
              <a:t>Для улучшения минерального обмена и трофики тканей пародонта, устранение </a:t>
            </a:r>
            <a:r>
              <a:rPr lang="ru-RU" dirty="0" err="1" smtClean="0"/>
              <a:t>остеопороза</a:t>
            </a:r>
            <a:r>
              <a:rPr lang="ru-RU" dirty="0" smtClean="0"/>
              <a:t> костной ткани, а также для лечения повышенной чувствительности твердых тканей зубов при </a:t>
            </a:r>
            <a:r>
              <a:rPr lang="ru-RU" dirty="0" err="1" smtClean="0"/>
              <a:t>пародонтите</a:t>
            </a:r>
            <a:r>
              <a:rPr lang="ru-RU" dirty="0" smtClean="0"/>
              <a:t> рекомендуется электрофорез 5-10% хлорида кальция, 1-2% раствора фтора и 25% раствора глицерофосфата кальция. Положительные результаты лечения </a:t>
            </a:r>
            <a:r>
              <a:rPr lang="ru-RU" dirty="0" err="1" smtClean="0"/>
              <a:t>пародонтита</a:t>
            </a:r>
            <a:r>
              <a:rPr lang="ru-RU" dirty="0" smtClean="0"/>
              <a:t> отмечены при применении 3% раствора сульфата меди и сульфата цинка. Курс лечения 10-12 сеансов.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ANd9GcRDrDmin81yfW_nVjU_vb0iWehU3YFdiVlEOTKntNRI_SOLW5y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57166"/>
            <a:ext cx="7072362" cy="5157574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1571572" y="5715016"/>
            <a:ext cx="757242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Рис. 2. Апарат для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електрофореза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 </a:t>
            </a:r>
            <a:endParaRPr kumimoji="0" lang="uk-UA" sz="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 При выраженных экссудативных явлениях в тканях пародонта применяется электрофорез трипсина и </a:t>
            </a:r>
            <a:r>
              <a:rPr lang="ru-RU" dirty="0" err="1" smtClean="0"/>
              <a:t>рибонуклеазы</a:t>
            </a:r>
            <a:r>
              <a:rPr lang="ru-RU" dirty="0" smtClean="0"/>
              <a:t> в разведении 1 мг / мл изотонического раствора (вводят попеременно то с анода, то с катода). Методом электрофореза в ткани пародонта (с катода) вводят предварительно разведенный гепарин (1:15). Курс лечения 10-15 сеансов. Можно вводить различные противовоспалительные препараты. Высокий терапевтический эффект при лечении </a:t>
            </a:r>
            <a:r>
              <a:rPr lang="ru-RU" dirty="0" err="1" smtClean="0"/>
              <a:t>пародонтита</a:t>
            </a:r>
            <a:r>
              <a:rPr lang="ru-RU" dirty="0" smtClean="0"/>
              <a:t> у детей полученный в результате электрофореза </a:t>
            </a:r>
            <a:r>
              <a:rPr lang="ru-RU" dirty="0" err="1" smtClean="0"/>
              <a:t>Мелиссино</a:t>
            </a:r>
            <a:r>
              <a:rPr lang="ru-RU" dirty="0" smtClean="0"/>
              <a:t>, водного экстракта алоэ, </a:t>
            </a:r>
            <a:r>
              <a:rPr lang="ru-RU" dirty="0" err="1" smtClean="0"/>
              <a:t>випраксин</a:t>
            </a:r>
            <a:r>
              <a:rPr lang="ru-RU" dirty="0" smtClean="0"/>
              <a:t>, др..</a:t>
            </a:r>
          </a:p>
          <a:p>
            <a:r>
              <a:rPr lang="ru-RU" dirty="0" smtClean="0"/>
              <a:t>Выраженное противовоспалительное действие выявлено при оральном электрофорезе грязевым экстрактом, морской водой. Уменьшается зуд, кровоточивость, исчезает </a:t>
            </a:r>
            <a:r>
              <a:rPr lang="ru-RU" dirty="0" err="1" smtClean="0"/>
              <a:t>синюшность</a:t>
            </a:r>
            <a:r>
              <a:rPr lang="ru-RU" dirty="0" smtClean="0"/>
              <a:t> десен при заболеваниях пародонта. Аналогичные результаты обеспечивает электрофорез озокерита. При лечении гипертрофического гингивита Э. </a:t>
            </a:r>
            <a:r>
              <a:rPr lang="ru-RU" dirty="0" err="1" smtClean="0"/>
              <a:t>В.Удовицька</a:t>
            </a:r>
            <a:r>
              <a:rPr lang="ru-RU" dirty="0" smtClean="0"/>
              <a:t> (1975) наблюдала положительный эффект при электрофорезе 10% раствора хлорида кальция. Курс лечения состоит из 10-15 сеансов. С анода вводят кальций, а на следующий день с катода - хлор.</a:t>
            </a:r>
          </a:p>
          <a:p>
            <a:r>
              <a:rPr lang="ru-RU" dirty="0" smtClean="0"/>
              <a:t>   В случаях, когда для электрофореза рекомендуются вещества, содержащие несколько биологически активных </a:t>
            </a:r>
            <a:r>
              <a:rPr lang="ru-RU" dirty="0" err="1" smtClean="0"/>
              <a:t>разнозаряженные</a:t>
            </a:r>
            <a:r>
              <a:rPr lang="ru-RU" dirty="0" smtClean="0"/>
              <a:t> компонентов, например прополис, мумие и др., введение их следует осуществлять по очереди - то с положительной, то с отрицательного полюса.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</a:t>
            </a:r>
            <a:r>
              <a:rPr lang="ru-RU" sz="3200" b="1" dirty="0" smtClean="0"/>
              <a:t>Вакуум - электрофорез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/>
              <a:t> Вакуум - электрофорез</a:t>
            </a:r>
            <a:r>
              <a:rPr lang="ru-RU" dirty="0"/>
              <a:t> - метод сочетанного применения электрофореза лекарственных веществ с очаговым дозированным вакуумом , разработанный В.И. </a:t>
            </a:r>
            <a:r>
              <a:rPr lang="ru-RU" dirty="0" err="1"/>
              <a:t>Кулаженко</a:t>
            </a:r>
            <a:r>
              <a:rPr lang="ru-RU" dirty="0"/>
              <a:t> (1961 ) на основе многолетнего опыта применения вакуум - терапии , для диагностики и лечения </a:t>
            </a:r>
            <a:r>
              <a:rPr lang="ru-RU" dirty="0" err="1"/>
              <a:t>пародонтита</a:t>
            </a:r>
            <a:r>
              <a:rPr lang="ru-RU" dirty="0"/>
              <a:t> и пародонтоза. Он предложил электровакуумный аппарат ( ВАК ) и набор различных размеров электродов ( вакуумный кювет ) . Низкий очаговый вакуум вызывает дифференцированное повреждения капилляров и оболочек клеточных структур , что способствует повышению проницаемости заряженных лекарственных частиц . Глубина проникновения через слизистую оболочку полости рта в 3 - 5 раз больше, чем при обычном электрофорезе . Вакуум - электрофорезом можно вводить в ткани пародонта ионы кальция , фосфора , фтора и другие микроэлементы , АТФ , витамины С , В1 , В2.</a:t>
            </a:r>
          </a:p>
          <a:p>
            <a:pPr>
              <a:buNone/>
            </a:pP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Ультрафонофорез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 -</a:t>
            </a:r>
            <a:r>
              <a:rPr lang="ru-RU" dirty="0"/>
              <a:t> метод введения лекарственных веществ с помощью УЗ - колебаний , сочетающие в себе фармакологический эффект с одновременным действием ультразвука . При введении лекарственных веществ с помощью ультразвука Г.А. </a:t>
            </a:r>
            <a:r>
              <a:rPr lang="ru-RU" dirty="0" err="1"/>
              <a:t>Бусарев</a:t>
            </a:r>
            <a:r>
              <a:rPr lang="ru-RU" dirty="0"/>
              <a:t> ( 1963) рекомендовал смешивать их с масляной основой ( глицерин , вазелиновое масло и др.). По мнению ряда авторов , ценность этого метода введения особенно выражена для масляных лекарственных веществ .</a:t>
            </a:r>
          </a:p>
          <a:p>
            <a:r>
              <a:rPr lang="ru-RU" dirty="0"/>
              <a:t>   </a:t>
            </a:r>
            <a:r>
              <a:rPr lang="ru-RU" dirty="0" err="1"/>
              <a:t>Ультрафонофорез</a:t>
            </a:r>
            <a:r>
              <a:rPr lang="ru-RU" dirty="0"/>
              <a:t> витамина Е улучшает обменные процессы в тканях пародонта. Этот метод лечения является патогенетическим и показан подросткам при </a:t>
            </a:r>
            <a:r>
              <a:rPr lang="ru-RU" dirty="0" err="1"/>
              <a:t>пародонтите</a:t>
            </a:r>
            <a:r>
              <a:rPr lang="ru-RU" dirty="0"/>
              <a:t> , протекающей обычно на фоне Е - гиповитаминоза. Для этого используют ультразвуковой терапевтический аппарат ЛОР- 1А , с помощью которого в ткани пародонта можно ввести и другие лекарственные вещества - витамины А и D , </a:t>
            </a:r>
            <a:r>
              <a:rPr lang="ru-RU" dirty="0" err="1"/>
              <a:t>галаскорбин</a:t>
            </a:r>
            <a:r>
              <a:rPr lang="ru-RU" dirty="0"/>
              <a:t> , </a:t>
            </a:r>
            <a:r>
              <a:rPr lang="ru-RU" dirty="0" err="1"/>
              <a:t>каланхоэ</a:t>
            </a:r>
            <a:r>
              <a:rPr lang="ru-RU" dirty="0"/>
              <a:t> , </a:t>
            </a:r>
            <a:r>
              <a:rPr lang="ru-RU" dirty="0" err="1"/>
              <a:t>мефенамината</a:t>
            </a:r>
            <a:r>
              <a:rPr lang="ru-RU" dirty="0"/>
              <a:t> натрия , трипсин .</a:t>
            </a:r>
          </a:p>
          <a:p>
            <a:r>
              <a:rPr lang="ru-RU" b="1" dirty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 </a:t>
            </a:r>
            <a:r>
              <a:rPr lang="ru-RU" sz="3200" b="1" dirty="0" err="1" smtClean="0"/>
              <a:t>Флюктуоризация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 </a:t>
            </a:r>
            <a:r>
              <a:rPr lang="ru-RU" b="1" dirty="0" err="1" smtClean="0"/>
              <a:t>Флюктуоризация</a:t>
            </a:r>
            <a:r>
              <a:rPr lang="ru-RU" b="1" dirty="0" smtClean="0"/>
              <a:t> </a:t>
            </a:r>
            <a:r>
              <a:rPr lang="ru-RU" dirty="0" smtClean="0"/>
              <a:t>- применение переменного тока низкой частоты (от 10 до 20 кГц), что аритмично меняет свою интенсивность (силу тока), частоту, амплитуду. С успехом применяется для обезболивания, нормализации кровообращения, прекращение воспаления. Показаниями к применению являются обострения </a:t>
            </a:r>
            <a:r>
              <a:rPr lang="ru-RU" dirty="0" err="1" smtClean="0"/>
              <a:t>пародонтита</a:t>
            </a:r>
            <a:r>
              <a:rPr lang="ru-RU" dirty="0" smtClean="0"/>
              <a:t> (гноетечение, </a:t>
            </a:r>
            <a:r>
              <a:rPr lang="ru-RU" dirty="0" err="1" smtClean="0"/>
              <a:t>абсцедирования</a:t>
            </a:r>
            <a:r>
              <a:rPr lang="ru-RU" dirty="0" smtClean="0"/>
              <a:t>, наличие болей). При отсутствии обострения </a:t>
            </a:r>
            <a:r>
              <a:rPr lang="ru-RU" dirty="0" err="1" smtClean="0"/>
              <a:t>флюктуоризация</a:t>
            </a:r>
            <a:r>
              <a:rPr lang="ru-RU" dirty="0" smtClean="0"/>
              <a:t> не показаны так, что ускоряет резорбцию кости. Курс лечения - 6-8 процедур по 15 минут.</a:t>
            </a:r>
          </a:p>
          <a:p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1149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290"/>
            <a:ext cx="6786610" cy="41821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357290" y="4714884"/>
            <a:ext cx="69294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Рис. 3. </a:t>
            </a:r>
            <a:r>
              <a:rPr lang="ru-RU" b="1" dirty="0" err="1"/>
              <a:t>Апарат</a:t>
            </a:r>
            <a:r>
              <a:rPr lang="ru-RU" b="1" dirty="0"/>
              <a:t> для </a:t>
            </a:r>
            <a:r>
              <a:rPr lang="ru-RU" b="1" dirty="0" err="1" smtClean="0"/>
              <a:t>флюктуоризации</a:t>
            </a:r>
            <a:r>
              <a:rPr lang="ru-RU" b="1" dirty="0"/>
              <a:t> Рефтон-01-РФТЛС. 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/>
              <a:t>Дарсонвализация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dirty="0" smtClean="0"/>
              <a:t> 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47500" lnSpcReduction="20000"/>
          </a:bodyPr>
          <a:lstStyle/>
          <a:p>
            <a:r>
              <a:rPr lang="ru-RU" dirty="0" err="1" smtClean="0"/>
              <a:t>Д'арсонвализация</a:t>
            </a:r>
            <a:r>
              <a:rPr lang="ru-RU" dirty="0"/>
              <a:t> - метод лечения , основанный на применении импульсного тока высокой частоты , высокого напряжения и небольшой силы . Лечебный метод , при котором действующим фактором является резко </a:t>
            </a:r>
            <a:r>
              <a:rPr lang="ru-RU" dirty="0" err="1"/>
              <a:t>притухаючий</a:t>
            </a:r>
            <a:r>
              <a:rPr lang="ru-RU" dirty="0"/>
              <a:t> разряд импульсного высокочастотного ( 150 кГц ) переменного тока малой силы ( 15-20 мкА ) и высокого напряжения (до 20 кВ). Процедура осуществляется с помощью аппарата « Искра- 1». </a:t>
            </a:r>
            <a:r>
              <a:rPr lang="ru-RU" dirty="0" err="1"/>
              <a:t>Д'арсонвализация</a:t>
            </a:r>
            <a:r>
              <a:rPr lang="ru-RU" dirty="0"/>
              <a:t> может быть проведена с помощью тихого разряда ( когда стеклянный электрод плотно прилегает к десне ) и искрового разряда ( если электрод находится на расстоянии 2-3 мм от десны ) .</a:t>
            </a:r>
          </a:p>
          <a:p>
            <a:r>
              <a:rPr lang="ru-RU" dirty="0"/>
              <a:t>Высокочастотный разряд при </a:t>
            </a:r>
            <a:r>
              <a:rPr lang="ru-RU" dirty="0" err="1"/>
              <a:t>д'арсонвализация</a:t>
            </a:r>
            <a:r>
              <a:rPr lang="ru-RU" dirty="0"/>
              <a:t> имеет действие на рецепторы , которые заложены в поверхностных слоях слизистой оболочки десен.</a:t>
            </a:r>
          </a:p>
          <a:p>
            <a:r>
              <a:rPr lang="ru-RU" dirty="0"/>
              <a:t>Под действием дарсонвализации повышается тонус капилляров , </a:t>
            </a:r>
            <a:r>
              <a:rPr lang="ru-RU" dirty="0" err="1"/>
              <a:t>артериол</a:t>
            </a:r>
            <a:r>
              <a:rPr lang="ru-RU" dirty="0"/>
              <a:t> и </a:t>
            </a:r>
            <a:r>
              <a:rPr lang="ru-RU" dirty="0" err="1"/>
              <a:t>венул</a:t>
            </a:r>
            <a:r>
              <a:rPr lang="ru-RU" dirty="0"/>
              <a:t> , увеличивается циркуляция в артериальном и венозном русле , появляется активная гиперемия , снимаются спазмы сосудов , улучшается трофика тканей , стимулируется тканевый обмен и неспецифический иммунитет. </a:t>
            </a:r>
            <a:r>
              <a:rPr lang="ru-RU" dirty="0" err="1"/>
              <a:t>Д'арсонвализация</a:t>
            </a:r>
            <a:r>
              <a:rPr lang="ru-RU" dirty="0"/>
              <a:t> часто называют электромассаж .</a:t>
            </a:r>
          </a:p>
          <a:p>
            <a:r>
              <a:rPr lang="ru-RU" dirty="0"/>
              <a:t>Токи </a:t>
            </a:r>
            <a:r>
              <a:rPr lang="ru-RU" dirty="0" err="1"/>
              <a:t>д'Арсонваля</a:t>
            </a:r>
            <a:r>
              <a:rPr lang="ru-RU" dirty="0"/>
              <a:t> обладают обезболивающим действием , уменьшают зуд десен , улучшают заживление тканевых повреждений , улучшают трофику тканей пародонта , функциональное состояние сосудов , усиливают миграцию лейкоцитов , повышают реактивность тканей .</a:t>
            </a:r>
          </a:p>
          <a:p>
            <a:r>
              <a:rPr lang="ru-RU" dirty="0"/>
              <a:t> При гипертрофическом гингивите можно использовать искровую методику </a:t>
            </a:r>
            <a:r>
              <a:rPr lang="ru-RU" dirty="0" err="1"/>
              <a:t>д'арсонвализация</a:t>
            </a:r>
            <a:r>
              <a:rPr lang="ru-RU" dirty="0"/>
              <a:t> , обладающий коагулирующей свойством с образованием </a:t>
            </a:r>
            <a:r>
              <a:rPr lang="ru-RU" dirty="0" err="1"/>
              <a:t>микронекрозов</a:t>
            </a:r>
            <a:r>
              <a:rPr lang="ru-RU" dirty="0"/>
              <a:t> в основе </a:t>
            </a:r>
            <a:r>
              <a:rPr lang="ru-RU" dirty="0" err="1"/>
              <a:t>десневыхсосочков</a:t>
            </a:r>
            <a:r>
              <a:rPr lang="ru-RU" dirty="0"/>
              <a:t> .    </a:t>
            </a:r>
            <a:r>
              <a:rPr lang="ru-RU" dirty="0" err="1"/>
              <a:t>Д'арсонвализация</a:t>
            </a:r>
            <a:r>
              <a:rPr lang="ru-RU" dirty="0"/>
              <a:t> показана при пародонтозе ( особенно на начальной стадии) , катаральном гингивите , отечной форме гипертрофического гингивита .</a:t>
            </a:r>
          </a:p>
          <a:p>
            <a:pPr>
              <a:buNone/>
            </a:pPr>
            <a:r>
              <a:rPr lang="ru-RU" dirty="0"/>
              <a:t>   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  <a:p>
            <a:pPr>
              <a:buNone/>
            </a:pPr>
            <a:r>
              <a:rPr lang="ru-RU" dirty="0"/>
              <a:t> </a:t>
            </a:r>
            <a:r>
              <a:rPr lang="ru-RU" b="1" dirty="0"/>
              <a:t> </a:t>
            </a:r>
            <a:endParaRPr lang="ru-RU" dirty="0"/>
          </a:p>
          <a:p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485776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Диатермия </a:t>
            </a:r>
            <a:r>
              <a:rPr lang="ru-RU" dirty="0" smtClean="0"/>
              <a:t>- метод лечения переменным током высокой частоты (1-2 МГц ), относительно невысокого напряжения ( 150-200 В) и большой силы ( 0,2-2,0 А). Механизм действия диатермии сводится к непосредственному нагрев тканей на глубине и обусловлен теми сосудистыми и трофическими рефлексами , которые возникают на конечных устройствах центростремительных нервов. Итак , механизм действия связан с образованием эндогенного тепла в тканях . Гиперемия сохраняется достаточно долго. Под влиянием диатермии изменяется проницаемость сосудов , повышается миграция лейкоцитов.</a:t>
            </a:r>
          </a:p>
          <a:p>
            <a:r>
              <a:rPr lang="ru-RU" dirty="0" smtClean="0"/>
              <a:t>Разновидность диатермии - диатермокоагуляцию широко используют при гипертрофии </a:t>
            </a:r>
            <a:r>
              <a:rPr lang="ru-RU" dirty="0" err="1" smtClean="0"/>
              <a:t>десневых</a:t>
            </a:r>
            <a:r>
              <a:rPr lang="ru-RU" dirty="0" smtClean="0"/>
              <a:t> сосочков .</a:t>
            </a:r>
          </a:p>
          <a:p>
            <a:r>
              <a:rPr lang="ru-RU" b="1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/>
              <a:t>В</a:t>
            </a:r>
            <a:r>
              <a:rPr lang="ru-RU" sz="3200" b="1" dirty="0" smtClean="0"/>
              <a:t>ведение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Физические методы имеют большое значение в комплексном лечении заболеваний пародонта. Они показаны почти при всех формах и стадиях заболевания с целью воздействия на отдельные патогенетические звенья процесса и для симптоматического лечения . Физические методы , действуя на нейрогуморальные и рефлекторные механизмы , стимулирующие </a:t>
            </a:r>
            <a:r>
              <a:rPr lang="ru-RU" dirty="0" err="1"/>
              <a:t>окислительно</a:t>
            </a:r>
            <a:r>
              <a:rPr lang="ru-RU" dirty="0"/>
              <a:t>- восстановительные процессы в пародонте , восстанавливают метаболизм , улучшают трофику тканей . Физические факторы повышают местный иммунитет , в связи с чем имеют важное значение в профилактике и лечении заболеваний пародонта.</a:t>
            </a:r>
          </a:p>
          <a:p>
            <a:r>
              <a:rPr lang="ru-RU" dirty="0"/>
              <a:t>Некоторые физические факторы непосредственно действующие на клетки и ткани. Кроме того , раздражая рецепторное поле слизистой оболочки полости рта , они рефлекторное действие , благоприятно влияют на вегетативную нервную систему , гемодинамику , в результате чего улучшают кровообращение в тканях пародонта , трофику и обмен веществ , местный иммунитет , ускоряют процессы регенерации.</a:t>
            </a:r>
          </a:p>
          <a:p>
            <a:r>
              <a:rPr lang="ru-RU" dirty="0"/>
              <a:t>При заболеваниях пародонта используются различные виды механической энергии , </a:t>
            </a:r>
            <a:r>
              <a:rPr lang="ru-RU" dirty="0" err="1"/>
              <a:t>электро</a:t>
            </a:r>
            <a:r>
              <a:rPr lang="ru-RU" dirty="0"/>
              <a:t> - , гидротерапия и др. 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43174" y="5857892"/>
            <a:ext cx="3103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Рис. 4. Апарат для д</a:t>
            </a:r>
            <a:r>
              <a:rPr lang="ru-RU" dirty="0" err="1" smtClean="0"/>
              <a:t>иатермии</a:t>
            </a:r>
            <a:endParaRPr lang="ru-RU" dirty="0"/>
          </a:p>
        </p:txBody>
      </p:sp>
      <p:pic>
        <p:nvPicPr>
          <p:cNvPr id="3074" name="Picture 2" descr="Electrosurgical-Unit-Cautery-Diathermy-Meach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0"/>
            <a:ext cx="5143536" cy="5143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Диатермокоагуляция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57850"/>
          </a:xfrm>
        </p:spPr>
        <p:txBody>
          <a:bodyPr>
            <a:normAutofit fontScale="40000" lnSpcReduction="20000"/>
          </a:bodyPr>
          <a:lstStyle/>
          <a:p>
            <a:r>
              <a:rPr lang="ru-RU" dirty="0" smtClean="0"/>
              <a:t>- метод разрушения тканей под действием тока высокой частоты и низкого напряжения. В основе диатермокоагуляции лежит не ожог , а коагуляция - свертывание тканей . Коагуляция белка возможна как при непосредственном контакте ткани с активным электродом (контактное диатермокоагуляция ) , так и в отсутствие его ( искровая диатермокоагуляция ) .</a:t>
            </a:r>
          </a:p>
          <a:p>
            <a:r>
              <a:rPr lang="ru-RU" dirty="0" smtClean="0"/>
              <a:t>   Для диатермокоагуляции характерно биохимическая действие тока на ткани , снижение болевой чувствительности вследствие блокады нервных окончаний , бескровность метода , снижение всасывания продуктов распада и уменьшения интоксикации , повышение обмена веществ , удобство и малый расход времени для ее применения .</a:t>
            </a:r>
          </a:p>
          <a:p>
            <a:r>
              <a:rPr lang="ru-RU" dirty="0" smtClean="0"/>
              <a:t>    Диатермокоагуляцию предлагают применять как для коагуляции выраженных разрастаний </a:t>
            </a:r>
            <a:r>
              <a:rPr lang="ru-RU" dirty="0" err="1" smtClean="0"/>
              <a:t>десневых</a:t>
            </a:r>
            <a:r>
              <a:rPr lang="ru-RU" dirty="0" smtClean="0"/>
              <a:t> сосочков , так и для непосредственной обработки патологических зубодесневых карманов.</a:t>
            </a:r>
          </a:p>
          <a:p>
            <a:r>
              <a:rPr lang="ru-RU" dirty="0" smtClean="0"/>
              <a:t>    Диатермокоагуляции предшествуют подготовка операционного поля и обезболивания . Для обезболивания </a:t>
            </a:r>
            <a:r>
              <a:rPr lang="ru-RU" dirty="0" err="1" smtClean="0"/>
              <a:t>десневых</a:t>
            </a:r>
            <a:r>
              <a:rPr lang="ru-RU" dirty="0" smtClean="0"/>
              <a:t> сосочков применяются аппликации 5 % раствора дикаина , 4% спиртового раствора прополиса , жидкости ПДД и др. . При II - III степени гипертрофии </a:t>
            </a:r>
            <a:r>
              <a:rPr lang="ru-RU" dirty="0" err="1" smtClean="0"/>
              <a:t>десневых</a:t>
            </a:r>
            <a:r>
              <a:rPr lang="ru-RU" dirty="0" smtClean="0"/>
              <a:t> сосочков необходима более глубокая инфильтрационная или проводниковая анестезия . Начинают коагуляцию с вершины </a:t>
            </a:r>
            <a:r>
              <a:rPr lang="ru-RU" dirty="0" err="1" smtClean="0"/>
              <a:t>десневого</a:t>
            </a:r>
            <a:r>
              <a:rPr lang="ru-RU" dirty="0" smtClean="0"/>
              <a:t> сосочка , потом электрод медленно перемещают к его основанию . Следует избегать разрыва контакта между активным электродом и операционным полем. При необходимости перемещения электрода на другой участок цепь размыкается .</a:t>
            </a:r>
          </a:p>
          <a:p>
            <a:r>
              <a:rPr lang="ru-RU" dirty="0" smtClean="0"/>
              <a:t>    У детей одновременно обрабатывают не более 3-4 </a:t>
            </a:r>
            <a:r>
              <a:rPr lang="ru-RU" dirty="0" err="1" smtClean="0"/>
              <a:t>десневых</a:t>
            </a:r>
            <a:r>
              <a:rPr lang="ru-RU" dirty="0" smtClean="0"/>
              <a:t> сосочков . Температура 70-90 ° С при экспозиции 1-2 с вызывает коагуляцию , которая внешне проявляется </a:t>
            </a:r>
            <a:r>
              <a:rPr lang="ru-RU" dirty="0" err="1" smtClean="0"/>
              <a:t>побеление</a:t>
            </a:r>
            <a:r>
              <a:rPr lang="ru-RU" dirty="0" smtClean="0"/>
              <a:t> ткани. Такая степень коагуляции считается наиболее целесообразным , поскольку ткани сохраняют определенное количество жидкости и тем самым некоторую эластичность , равномерный переход коагулята в окружающие ткани поддерживает слабую связь с последним , что позволяет избежать кровотечения во время операции.</a:t>
            </a:r>
          </a:p>
          <a:p>
            <a:r>
              <a:rPr lang="ru-RU" dirty="0" smtClean="0"/>
              <a:t>Не следует доводить коагуляцию до обугливания ткани или перемещать активный электрод , нарушая его контакт с подлежащей тканью , если аппарат не включен . Это может привести к кровотечению 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УВЧ - терапия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- воздействие на ткани электрическим полем ультравысокой частоты. Под действием поля УВЧ происходит расширение кровеносных сосудов , ускорение кровообращения , повышение проницаемости капиллярной стенки , усиление иммунобиологических процессов ( возрастает фагоцитарная активность лейкоцитов) . Этот метод благоприятно действует на нервные окончания и сосуды , вызывая обезболивающий эффект и кратковременное сужение, а затем расширение капилляров, длится несколько часов. УВЧ - терапия стимулирует органы кроветворения , улучшает обменные процессы , повышает иммунобиологические свойства тканей пародонта , способствует ограничению воспалительного очага .</a:t>
            </a:r>
          </a:p>
          <a:p>
            <a:r>
              <a:rPr lang="ru-RU" dirty="0" smtClean="0"/>
              <a:t>   Используют аппараты УВЧ -4 , УВЧ -66 . на курс лечения - от 4 до 15 процедур по 10-15 минут.</a:t>
            </a:r>
          </a:p>
          <a:p>
            <a:r>
              <a:rPr lang="ru-RU" dirty="0" smtClean="0"/>
              <a:t>   При </a:t>
            </a:r>
            <a:r>
              <a:rPr lang="ru-RU" dirty="0" err="1" smtClean="0"/>
              <a:t>пародонтите</a:t>
            </a:r>
            <a:r>
              <a:rPr lang="ru-RU" dirty="0" smtClean="0"/>
              <a:t> , обострившийся при образовании одиночных и множественных абсцессов применяется электрическое поле ультравысокой частоты ( 15-30 Вт ) . Курс лечения состоит из 5-6 сеансов , проводимых ежедневно , продолжительностью 5 - 8 мин .</a:t>
            </a:r>
          </a:p>
          <a:p>
            <a:r>
              <a:rPr lang="ru-RU" dirty="0" smtClean="0"/>
              <a:t>Противопоказания : беременность , </a:t>
            </a:r>
            <a:r>
              <a:rPr lang="ru-RU" dirty="0" err="1" smtClean="0"/>
              <a:t>гипо</a:t>
            </a:r>
            <a:r>
              <a:rPr lang="ru-RU" dirty="0" smtClean="0"/>
              <a:t> - и гипертония , активная форма туберкулеза , сахарный диабет , новообразования , некоторые другие.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00298" y="5857892"/>
            <a:ext cx="33144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Рис. 5. Апарат для </a:t>
            </a:r>
            <a:r>
              <a:rPr lang="uk-UA" dirty="0" err="1" smtClean="0"/>
              <a:t>УВЧ-терап</a:t>
            </a:r>
            <a:r>
              <a:rPr lang="ru-RU" dirty="0" err="1" smtClean="0"/>
              <a:t>ии</a:t>
            </a:r>
            <a:r>
              <a:rPr lang="uk-UA" dirty="0" smtClean="0"/>
              <a:t>.</a:t>
            </a:r>
            <a:endParaRPr lang="ru-RU" dirty="0"/>
          </a:p>
        </p:txBody>
      </p:sp>
      <p:pic>
        <p:nvPicPr>
          <p:cNvPr id="2050" name="Picture 2" descr="1893fullsize872_122241580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42918"/>
            <a:ext cx="6000792" cy="48871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 Светолечение 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smtClean="0"/>
              <a:t>- метод использования с лечебной целью света от искусственных источников . При лечении у детей и подростков воспалительных процессов в деснах , </a:t>
            </a:r>
            <a:r>
              <a:rPr lang="ru-RU" dirty="0" err="1" smtClean="0"/>
              <a:t>фиброматозных</a:t>
            </a:r>
            <a:r>
              <a:rPr lang="ru-RU" dirty="0" smtClean="0"/>
              <a:t> разрастаний местно применяют коротковолновые УФ - лучи в виде особых ламп ( КУФ и ОКУФ -5) с низким давлением ртутных паров - тубус - кварц или холодный кварц . Физиологическое воздействие УФ - излучения заключается в блокировании нервных рецепторов , стимулировании костей, в выраженном бактерицидной и </a:t>
            </a:r>
            <a:r>
              <a:rPr lang="ru-RU" dirty="0" err="1" smtClean="0"/>
              <a:t>дегидратационная</a:t>
            </a:r>
            <a:r>
              <a:rPr lang="ru-RU" dirty="0" smtClean="0"/>
              <a:t> эффектах.</a:t>
            </a:r>
          </a:p>
          <a:p>
            <a:r>
              <a:rPr lang="ru-RU" dirty="0" smtClean="0"/>
              <a:t>    Общее УФО с использованием ламп ПК-2 и ПК- 4 имеет нейрогуморальный механизм действия . При этом активизируется функция фосфатазы , повышается усвоение и фиксация тканями фосфора и кальция , усиливается образование витамина D из провитаминов , повышается реактивность тканей . Одновременно с общим УФО рекомендуется назначать внутрь препараты кальция и фосфора , а также диету , богатую минеральными веществами 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7223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 На сегодняшний день есть значительный опыт по применению лазеров в комплексном лечении заболеваний пародонта. </a:t>
            </a:r>
            <a:r>
              <a:rPr lang="ru-RU" dirty="0" err="1" smtClean="0"/>
              <a:t>Светополупроводниковый</a:t>
            </a:r>
            <a:r>
              <a:rPr lang="ru-RU" dirty="0" smtClean="0"/>
              <a:t> лазер с длиной волны 0,85-0,95 мкм имеет такую ​​лечебное действие :</a:t>
            </a:r>
          </a:p>
          <a:p>
            <a:r>
              <a:rPr lang="ru-RU" dirty="0" smtClean="0"/>
              <a:t> - противовоспалительное ;</a:t>
            </a:r>
          </a:p>
          <a:p>
            <a:r>
              <a:rPr lang="ru-RU" dirty="0" smtClean="0"/>
              <a:t> - нормализует </a:t>
            </a:r>
            <a:r>
              <a:rPr lang="ru-RU" dirty="0" err="1" smtClean="0"/>
              <a:t>микроциркуляцию</a:t>
            </a:r>
            <a:r>
              <a:rPr lang="ru-RU" dirty="0" smtClean="0"/>
              <a:t> ;</a:t>
            </a:r>
          </a:p>
          <a:p>
            <a:r>
              <a:rPr lang="ru-RU" dirty="0" smtClean="0"/>
              <a:t> - снижает проницаемость сосудов ;</a:t>
            </a:r>
          </a:p>
          <a:p>
            <a:r>
              <a:rPr lang="ru-RU" dirty="0" smtClean="0"/>
              <a:t> - обладает </a:t>
            </a:r>
            <a:r>
              <a:rPr lang="ru-RU" dirty="0" err="1" smtClean="0"/>
              <a:t>противоотечным</a:t>
            </a:r>
            <a:r>
              <a:rPr lang="ru-RU" dirty="0" smtClean="0"/>
              <a:t> , </a:t>
            </a:r>
            <a:r>
              <a:rPr lang="ru-RU" dirty="0" err="1" smtClean="0"/>
              <a:t>фибринолитическим</a:t>
            </a:r>
            <a:r>
              <a:rPr lang="ru-RU" dirty="0" smtClean="0"/>
              <a:t> , </a:t>
            </a:r>
            <a:r>
              <a:rPr lang="ru-RU" dirty="0" err="1" smtClean="0"/>
              <a:t>тромболитическим</a:t>
            </a:r>
            <a:r>
              <a:rPr lang="ru-RU" dirty="0" smtClean="0"/>
              <a:t> действием ;</a:t>
            </a:r>
          </a:p>
          <a:p>
            <a:r>
              <a:rPr lang="ru-RU" dirty="0" smtClean="0"/>
              <a:t> - повышает PО2 в тканях ;</a:t>
            </a:r>
          </a:p>
          <a:p>
            <a:r>
              <a:rPr lang="ru-RU" dirty="0" smtClean="0"/>
              <a:t>  - активизирует метаболизм тканей ;</a:t>
            </a:r>
          </a:p>
          <a:p>
            <a:r>
              <a:rPr lang="ru-RU" dirty="0" smtClean="0"/>
              <a:t> - стимулирует регенерацию тканей ;</a:t>
            </a:r>
          </a:p>
          <a:p>
            <a:r>
              <a:rPr lang="ru-RU" dirty="0" smtClean="0"/>
              <a:t> - анальгезирующий эффект ;</a:t>
            </a:r>
          </a:p>
          <a:p>
            <a:r>
              <a:rPr lang="ru-RU" dirty="0" smtClean="0"/>
              <a:t> - снижает агрессивность микрофлоры , повышает ее чувствительность к антибиотикам ;</a:t>
            </a:r>
          </a:p>
          <a:p>
            <a:r>
              <a:rPr lang="ru-RU" dirty="0" smtClean="0"/>
              <a:t> - стимулирует общий и местный иммунитет.</a:t>
            </a:r>
          </a:p>
          <a:p>
            <a:r>
              <a:rPr lang="ru-RU" dirty="0" smtClean="0"/>
              <a:t>    Лазерный полупроводниковый « </a:t>
            </a:r>
            <a:r>
              <a:rPr lang="ru-RU" dirty="0" err="1" smtClean="0"/>
              <a:t>Оптодан</a:t>
            </a:r>
            <a:r>
              <a:rPr lang="ru-RU" dirty="0" smtClean="0"/>
              <a:t> » применяется для лечения катарального гингивита , отечной формы гипертрофического гингивита ( противовоспалительные параметры ) , язвенного гингивита , остроконечной </a:t>
            </a:r>
            <a:r>
              <a:rPr lang="ru-RU" dirty="0" err="1" smtClean="0"/>
              <a:t>пародонтите</a:t>
            </a:r>
            <a:r>
              <a:rPr lang="ru-RU" dirty="0" smtClean="0"/>
              <a:t> , после хирургического вмешательства на пародонте 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Применение низких температур в стоматологии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686800" cy="60007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smtClean="0"/>
              <a:t>    В качестве хладагента используют жидкий азот с температурой 196 С ° .</a:t>
            </a:r>
          </a:p>
          <a:p>
            <a:r>
              <a:rPr lang="ru-RU" dirty="0" smtClean="0"/>
              <a:t>Криотерапия простая по технике использования , безболезненная , кратковременная , послеоперационный период более короткий , чем при других </a:t>
            </a:r>
            <a:r>
              <a:rPr lang="ru-RU" dirty="0" err="1" smtClean="0"/>
              <a:t>инвазивных</a:t>
            </a:r>
            <a:r>
              <a:rPr lang="ru-RU" dirty="0" smtClean="0"/>
              <a:t> методах , вызывает минимум осложнений .</a:t>
            </a:r>
          </a:p>
          <a:p>
            <a:r>
              <a:rPr lang="ru-RU" dirty="0" smtClean="0"/>
              <a:t>Показания: гипертрофический гингивит , </a:t>
            </a:r>
            <a:r>
              <a:rPr lang="ru-RU" dirty="0" err="1" smtClean="0"/>
              <a:t>фиброматоз</a:t>
            </a:r>
            <a:r>
              <a:rPr lang="ru-RU" dirty="0" smtClean="0"/>
              <a:t> десен , </a:t>
            </a:r>
            <a:r>
              <a:rPr lang="ru-RU" dirty="0" err="1" smtClean="0"/>
              <a:t>пародонтит</a:t>
            </a:r>
            <a:r>
              <a:rPr lang="ru-RU" dirty="0" smtClean="0"/>
              <a:t> средней степени (для проведения </a:t>
            </a:r>
            <a:r>
              <a:rPr lang="ru-RU" dirty="0" err="1" smtClean="0"/>
              <a:t>криокюретажу</a:t>
            </a:r>
            <a:r>
              <a:rPr lang="ru-RU" dirty="0" smtClean="0"/>
              <a:t> ) .</a:t>
            </a:r>
          </a:p>
          <a:p>
            <a:r>
              <a:rPr lang="ru-RU" dirty="0" smtClean="0"/>
              <a:t>    Используются контактные </a:t>
            </a:r>
            <a:r>
              <a:rPr lang="ru-RU" dirty="0" err="1" smtClean="0"/>
              <a:t>криоаппликаторов</a:t>
            </a:r>
            <a:r>
              <a:rPr lang="ru-RU" dirty="0" smtClean="0"/>
              <a:t> различных размеров в форме гладилки . Плоская сторона </a:t>
            </a:r>
            <a:r>
              <a:rPr lang="ru-RU" dirty="0" err="1" smtClean="0"/>
              <a:t>криоаппликатора</a:t>
            </a:r>
            <a:r>
              <a:rPr lang="ru-RU" dirty="0" smtClean="0"/>
              <a:t> прижимается к поверхности мягких тканей </a:t>
            </a:r>
            <a:r>
              <a:rPr lang="ru-RU" dirty="0" err="1" smtClean="0"/>
              <a:t>пародонтального</a:t>
            </a:r>
            <a:r>
              <a:rPr lang="ru-RU" dirty="0" smtClean="0"/>
              <a:t> кармана . По окончании </a:t>
            </a:r>
            <a:r>
              <a:rPr lang="ru-RU" dirty="0" err="1" smtClean="0"/>
              <a:t>криокюретажу</a:t>
            </a:r>
            <a:r>
              <a:rPr lang="ru-RU" dirty="0" smtClean="0"/>
              <a:t> рабочую часть после предварительного отогрева выводят из кармана . Время замораживания 10 - 13с .</a:t>
            </a:r>
          </a:p>
          <a:p>
            <a:r>
              <a:rPr lang="ru-RU" dirty="0" smtClean="0"/>
              <a:t>    В одно посещение обрабатывают не более 3-4 </a:t>
            </a:r>
            <a:r>
              <a:rPr lang="ru-RU" dirty="0" err="1" smtClean="0"/>
              <a:t>пародонтальных</a:t>
            </a:r>
            <a:r>
              <a:rPr lang="ru-RU" dirty="0" smtClean="0"/>
              <a:t> карманов.</a:t>
            </a:r>
          </a:p>
          <a:p>
            <a:r>
              <a:rPr lang="ru-RU" dirty="0" smtClean="0"/>
              <a:t>    При гипертрофическом гингивите </a:t>
            </a:r>
            <a:r>
              <a:rPr lang="ru-RU" dirty="0" err="1" smtClean="0"/>
              <a:t>крионасадку</a:t>
            </a:r>
            <a:r>
              <a:rPr lang="ru-RU" dirty="0" smtClean="0"/>
              <a:t> прикладывают к </a:t>
            </a:r>
            <a:r>
              <a:rPr lang="ru-RU" dirty="0" err="1" smtClean="0"/>
              <a:t>десневого</a:t>
            </a:r>
            <a:r>
              <a:rPr lang="ru-RU" dirty="0" smtClean="0"/>
              <a:t> сосочка так , чтобы рабочая его часть полностью покрывала ткань, разрослась . Экспозиция </a:t>
            </a:r>
            <a:r>
              <a:rPr lang="ru-RU" dirty="0" err="1" smtClean="0"/>
              <a:t>криовоздействия</a:t>
            </a:r>
            <a:r>
              <a:rPr lang="ru-RU" dirty="0" smtClean="0"/>
              <a:t> - 35- 45с . в первое посещение обрабатывают 3-4 </a:t>
            </a:r>
            <a:r>
              <a:rPr lang="ru-RU" dirty="0" err="1" smtClean="0"/>
              <a:t>десневых</a:t>
            </a:r>
            <a:r>
              <a:rPr lang="ru-RU" dirty="0" smtClean="0"/>
              <a:t> сосочки.</a:t>
            </a:r>
          </a:p>
          <a:p>
            <a:r>
              <a:rPr lang="ru-RU" dirty="0" smtClean="0"/>
              <a:t>    Ведение послеоперационной раны в первой 24-48 часов в фазе </a:t>
            </a:r>
            <a:r>
              <a:rPr lang="ru-RU" dirty="0" err="1" smtClean="0"/>
              <a:t>крионекроза</a:t>
            </a:r>
            <a:r>
              <a:rPr lang="ru-RU" dirty="0" smtClean="0"/>
              <a:t> больным рекомендуется гигиенический уход за полостью рта. Для ускорения лизиса некротических тканей применяют аппликации ферментов. По мере отторжения тканей назначают </a:t>
            </a:r>
            <a:r>
              <a:rPr lang="ru-RU" dirty="0" err="1" smtClean="0"/>
              <a:t>мукопластикы</a:t>
            </a:r>
            <a:r>
              <a:rPr lang="ru-RU" dirty="0" smtClean="0"/>
              <a:t> ( </a:t>
            </a:r>
            <a:r>
              <a:rPr lang="ru-RU" dirty="0" err="1" smtClean="0"/>
              <a:t>солкосерил</a:t>
            </a:r>
            <a:r>
              <a:rPr lang="ru-RU" dirty="0" smtClean="0"/>
              <a:t> , </a:t>
            </a:r>
            <a:r>
              <a:rPr lang="ru-RU" dirty="0" err="1" smtClean="0"/>
              <a:t>актовегин</a:t>
            </a:r>
            <a:r>
              <a:rPr lang="ru-RU" dirty="0" smtClean="0"/>
              <a:t> , </a:t>
            </a:r>
            <a:r>
              <a:rPr lang="ru-RU" dirty="0" err="1" smtClean="0"/>
              <a:t>винилин</a:t>
            </a:r>
            <a:r>
              <a:rPr lang="ru-RU" dirty="0" smtClean="0"/>
              <a:t> и др.) .</a:t>
            </a:r>
          </a:p>
          <a:p>
            <a:r>
              <a:rPr lang="ru-RU" dirty="0" smtClean="0"/>
              <a:t>      При лечении заболеваний пародонта применяются различные физиотерапевтические методы: электролечение , ультразвук , </a:t>
            </a:r>
            <a:r>
              <a:rPr lang="ru-RU" dirty="0" err="1" smtClean="0"/>
              <a:t>аэрозольтерапия</a:t>
            </a:r>
            <a:r>
              <a:rPr lang="ru-RU" dirty="0" smtClean="0"/>
              <a:t> , светолечение , вакуум - терапия , </a:t>
            </a:r>
            <a:r>
              <a:rPr lang="ru-RU" dirty="0" err="1" smtClean="0"/>
              <a:t>бальнео</a:t>
            </a:r>
            <a:r>
              <a:rPr lang="ru-RU" dirty="0" smtClean="0"/>
              <a:t> - </a:t>
            </a:r>
            <a:r>
              <a:rPr lang="ru-RU" dirty="0" err="1" smtClean="0"/>
              <a:t>ипелоидтерапия</a:t>
            </a:r>
            <a:r>
              <a:rPr lang="ru-RU" dirty="0" smtClean="0"/>
              <a:t> , массаж и др. . Перечисленные виды лечения влияют на нервную систему , ее вегетативный отдел , гемодинамику , улучшают </a:t>
            </a:r>
            <a:r>
              <a:rPr lang="ru-RU" dirty="0" err="1" smtClean="0"/>
              <a:t>лимфо</a:t>
            </a:r>
            <a:r>
              <a:rPr lang="ru-RU" dirty="0" smtClean="0"/>
              <a:t> - и кровообращение , подавляют рост патологических грануляций , уменьшают воспалительные и застойные явления , улучшают метаболические процессы , повышают сопротивляемость тканей . Их назначают обычно в комплексе с другими лечебными вмешательствами , иногда они занимают доминирующее место. Удельный вес физиотерапевтических процедур зависит от формы , течения и степени развития </a:t>
            </a:r>
            <a:r>
              <a:rPr lang="ru-RU" dirty="0" err="1" smtClean="0"/>
              <a:t>заболевания.Физиолечение</a:t>
            </a:r>
            <a:r>
              <a:rPr lang="ru-RU" dirty="0" smtClean="0"/>
              <a:t> больных с </a:t>
            </a:r>
            <a:r>
              <a:rPr lang="ru-RU" dirty="0" err="1" smtClean="0"/>
              <a:t>идиопатическими</a:t>
            </a:r>
            <a:r>
              <a:rPr lang="ru-RU" dirty="0" smtClean="0"/>
              <a:t> заболеваниями пародонта противопоказано 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sz="2800" b="1" dirty="0" err="1" smtClean="0"/>
              <a:t>Аэрозольтерапия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smtClean="0"/>
              <a:t> - это метод введения лекарственных веществ с помощью электрического поля. </a:t>
            </a:r>
            <a:r>
              <a:rPr lang="ru-RU" dirty="0" err="1" smtClean="0"/>
              <a:t>Аэрозольтерапия</a:t>
            </a:r>
            <a:r>
              <a:rPr lang="ru-RU" dirty="0" smtClean="0"/>
              <a:t> показана при лечении </a:t>
            </a:r>
            <a:r>
              <a:rPr lang="ru-RU" dirty="0" err="1" smtClean="0"/>
              <a:t>пародонтита</a:t>
            </a:r>
            <a:r>
              <a:rPr lang="ru-RU" dirty="0" smtClean="0"/>
              <a:t> хронического и особенно </a:t>
            </a:r>
            <a:r>
              <a:rPr lang="ru-RU" dirty="0" err="1" smtClean="0"/>
              <a:t>пародонтита</a:t>
            </a:r>
            <a:r>
              <a:rPr lang="ru-RU" dirty="0" smtClean="0"/>
              <a:t> при заостренном течения с выраженной кровоточивостью . С этой целью применяются различные по механизму действия лекарственные препараты: витамины , антибиотики , средства растительного происхождения , ферменты , анестезирующие вещества и др. . Рекомендуется 2% раствор аскорбиновой кислоты , 05 % раствор витамина , 2% раствор </a:t>
            </a:r>
            <a:r>
              <a:rPr lang="ru-RU" dirty="0" err="1" smtClean="0"/>
              <a:t>галаскорбина</a:t>
            </a:r>
            <a:r>
              <a:rPr lang="ru-RU" dirty="0" smtClean="0"/>
              <a:t> , 1% раствор </a:t>
            </a:r>
            <a:r>
              <a:rPr lang="ru-RU" dirty="0" err="1" smtClean="0"/>
              <a:t>ромазулина</a:t>
            </a:r>
            <a:r>
              <a:rPr lang="ru-RU" dirty="0" smtClean="0"/>
              <a:t> , 1% раствор витамина В1 водный экстракт алоэ ( 1:5 ) , раствор </a:t>
            </a:r>
            <a:r>
              <a:rPr lang="ru-RU" dirty="0" err="1" smtClean="0"/>
              <a:t>цитраля</a:t>
            </a:r>
            <a:r>
              <a:rPr lang="ru-RU" dirty="0" smtClean="0"/>
              <a:t> ( 10 капель 1% раствора на 10 мл воды) , раствор прополиса (4-5 капель 4 % раствора на 10 мл воды) , раствор сока </a:t>
            </a:r>
            <a:r>
              <a:rPr lang="ru-RU" dirty="0" err="1" smtClean="0"/>
              <a:t>каланхоэ</a:t>
            </a:r>
            <a:r>
              <a:rPr lang="ru-RU" dirty="0" smtClean="0"/>
              <a:t>(1:5 ) , протеолитические ферменты и др. . Применяют аэрозоли в зависимости от характера течения процесса ежедневно или через день . Курс 5-6 сеансов , экспозиция 10 мин .</a:t>
            </a:r>
          </a:p>
          <a:p>
            <a:r>
              <a:rPr lang="ru-RU" dirty="0" smtClean="0"/>
              <a:t>Обычно в стоматологии используется принцип размягчения или раздробление лекарственного вещества. Аэрозоли обеспечивают лучший контакт с пораженными деснами , интенсивно проникают внутрь ее , при этом фармакологические свойства препарата активизируются.</a:t>
            </a:r>
          </a:p>
          <a:p>
            <a:r>
              <a:rPr lang="ru-RU" dirty="0" smtClean="0"/>
              <a:t>Отечественная промышленность выпускает в аэрозольной упаковке ряд фармакологических препаратов типа « </a:t>
            </a:r>
            <a:r>
              <a:rPr lang="ru-RU" dirty="0" err="1" smtClean="0"/>
              <a:t>Стомальгин</a:t>
            </a:r>
            <a:r>
              <a:rPr lang="ru-RU" dirty="0" smtClean="0"/>
              <a:t> » , « </a:t>
            </a:r>
            <a:r>
              <a:rPr lang="ru-RU" dirty="0" err="1" smtClean="0"/>
              <a:t>Пропосол</a:t>
            </a:r>
            <a:r>
              <a:rPr lang="ru-RU" dirty="0" smtClean="0"/>
              <a:t> -30 » , « </a:t>
            </a:r>
            <a:r>
              <a:rPr lang="ru-RU" dirty="0" err="1" smtClean="0"/>
              <a:t>Ингалипт</a:t>
            </a:r>
            <a:r>
              <a:rPr lang="ru-RU" dirty="0" smtClean="0"/>
              <a:t> » , которые обеспечивают проведение ингаляций в домашних условиях .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dirty="0" smtClean="0"/>
              <a:t> </a:t>
            </a:r>
            <a:r>
              <a:rPr lang="ru-RU" sz="2800" b="1" dirty="0" smtClean="0"/>
              <a:t>Бальнеотерапия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- применение при заболеваниях пародонта лечебных минеральных вод для полоскания , аппликаций , ротовых ванночек , орошений и ингаляций . Положительное действие на ткани пародонта оказывают минеральные воды источников Боржоми , Трускавец , Мацеста ( Сочи) , Пятигорска , Цхалтубо и др. . , В состав которых входят радон , сероводород и много микроэлементов .</a:t>
            </a:r>
          </a:p>
          <a:p>
            <a:r>
              <a:rPr lang="ru-RU" dirty="0" smtClean="0"/>
              <a:t>    Заслуженное признание получили воды Кисловодского курорта , содержащие свободную углекислоту . Благотворное влияние Нарзана вызвано применением гидромассажа с образованием искусственной углекислой воды . Гидротерапия с угольной кислотой после соответствующей демонстрации осуществляется самим больным в подростковом возрасте , детям младшего возраста эту процедуру выполняет медицинская сестра.</a:t>
            </a:r>
          </a:p>
          <a:p>
            <a:r>
              <a:rPr lang="ru-RU" dirty="0" smtClean="0"/>
              <a:t>    В настоящее время гидротерапия с угольной кислотой находит широкое применение при лечении </a:t>
            </a:r>
            <a:r>
              <a:rPr lang="ru-RU" dirty="0" err="1" smtClean="0"/>
              <a:t>пародонтита</a:t>
            </a:r>
            <a:r>
              <a:rPr lang="ru-RU" dirty="0" smtClean="0"/>
              <a:t> . Происходит механическая обработка межзубных промежутков , ложных и истинных патологических зубодесневых карманов ( удаляются некротические ткани , </a:t>
            </a:r>
            <a:r>
              <a:rPr lang="ru-RU" dirty="0" err="1" smtClean="0"/>
              <a:t>десквамированый</a:t>
            </a:r>
            <a:r>
              <a:rPr lang="ru-RU" dirty="0" smtClean="0"/>
              <a:t> эпителий , омертвевшие лейкоциты , микробы и др.). При давлении переменного тока осуществляется гидромассаж , который регулирует капиллярное кровообращение и обменные процессы в тканях пародонта. Одновременно происходит химическое воздействие углекислого газа на его ткани. Это изменяет </a:t>
            </a:r>
            <a:r>
              <a:rPr lang="ru-RU" dirty="0" err="1" smtClean="0"/>
              <a:t>рН</a:t>
            </a:r>
            <a:r>
              <a:rPr lang="ru-RU" dirty="0" smtClean="0"/>
              <a:t> среды , улучшает обменные процессы , препятствует образованию зубного камня . Угольная кислота благотворно влияет на сосудистые и нервные рецепторы. В результате наступает активная гиперемия , не исключается при этом воздействие на рефлекторные зоны тройничного нерва.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     Первые 10 сеансов проводят ежедневно , остальные 10 сеансов - через день. Водная начинают с полости рта , затем направляют струю в межзубные промежутки. Концентрированный струя раствора последовательно перемещается на все участки десен , переходной складки и </a:t>
            </a:r>
            <a:r>
              <a:rPr lang="ru-RU" dirty="0" err="1" smtClean="0"/>
              <a:t>межзуб</a:t>
            </a:r>
            <a:r>
              <a:rPr lang="ru-RU" dirty="0" smtClean="0"/>
              <a:t> сосочков , как с вестибулярной стороны , так и со стороны собственно полости рта.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Ультразвук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   Ультразвук широко используется для удаления зубных отложений . Способность ультразвука улучшать адсорбционные свойства слизистой для лекарственных веществ используется при </a:t>
            </a:r>
            <a:r>
              <a:rPr lang="ru-RU" dirty="0" err="1"/>
              <a:t>ультрафонофорезе</a:t>
            </a:r>
            <a:r>
              <a:rPr lang="ru-RU" dirty="0"/>
              <a:t> . </a:t>
            </a:r>
            <a:r>
              <a:rPr lang="ru-RU" dirty="0" err="1"/>
              <a:t>Фонофорез</a:t>
            </a:r>
            <a:r>
              <a:rPr lang="ru-RU" dirty="0"/>
              <a:t> витамина С способствует улучшению метаболизма , усилению окислительных процессов . Эффективный ионофорез с мазями ( </a:t>
            </a:r>
            <a:r>
              <a:rPr lang="ru-RU" dirty="0" err="1"/>
              <a:t>бутадионовою</a:t>
            </a:r>
            <a:r>
              <a:rPr lang="ru-RU" dirty="0"/>
              <a:t> , </a:t>
            </a:r>
            <a:r>
              <a:rPr lang="ru-RU" dirty="0" err="1"/>
              <a:t>индометациновую</a:t>
            </a:r>
            <a:r>
              <a:rPr lang="ru-RU" dirty="0"/>
              <a:t> ,</a:t>
            </a:r>
            <a:r>
              <a:rPr lang="ru-RU" dirty="0" err="1"/>
              <a:t>гепариновой</a:t>
            </a:r>
            <a:r>
              <a:rPr lang="ru-RU" dirty="0"/>
              <a:t> , др.). При катаральном , гипертрофическом гингивите , </a:t>
            </a:r>
            <a:r>
              <a:rPr lang="ru-RU" dirty="0" err="1"/>
              <a:t>пародонтите</a:t>
            </a:r>
            <a:r>
              <a:rPr lang="ru-RU" dirty="0"/>
              <a:t> 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Массаж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  <a:p>
            <a:r>
              <a:rPr lang="ru-RU" dirty="0"/>
              <a:t>    В </a:t>
            </a:r>
            <a:r>
              <a:rPr lang="ru-RU" dirty="0" err="1"/>
              <a:t>пародонтологии</a:t>
            </a:r>
            <a:r>
              <a:rPr lang="ru-RU" dirty="0"/>
              <a:t> применяют различные виды массажа: инструментальный , вибрационный , вакуумный , гидромассаж , пальцевой . В результате раздражения различных рецепторов под действием массажа происходят сложные рефлекторные реакции , благодаря которым массаж способствует многосторонней воздействия на </a:t>
            </a:r>
            <a:r>
              <a:rPr lang="ru-RU" dirty="0" err="1"/>
              <a:t>крово-и</a:t>
            </a:r>
            <a:r>
              <a:rPr lang="ru-RU" dirty="0"/>
              <a:t> </a:t>
            </a:r>
            <a:r>
              <a:rPr lang="ru-RU" dirty="0" err="1"/>
              <a:t>лимфообразование</a:t>
            </a:r>
            <a:r>
              <a:rPr lang="ru-RU" dirty="0"/>
              <a:t> , обмен веществ , нервную систему. Применение массажа при патологии пародонта рассчитано на улучшение </a:t>
            </a:r>
            <a:r>
              <a:rPr lang="ru-RU" dirty="0" err="1"/>
              <a:t>крово-и</a:t>
            </a:r>
            <a:r>
              <a:rPr lang="ru-RU" dirty="0"/>
              <a:t> </a:t>
            </a:r>
            <a:r>
              <a:rPr lang="ru-RU" dirty="0" err="1"/>
              <a:t>лимфообразование</a:t>
            </a:r>
            <a:r>
              <a:rPr lang="ru-RU" dirty="0"/>
              <a:t> , активизацию обменных процессов , улучшение трофики тканей , уменьшение атрофии , снижение отека и застойных явлений в тканях пародонта.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Вибрационный массаж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 </a:t>
            </a:r>
            <a:endParaRPr lang="ru-RU" dirty="0" smtClean="0"/>
          </a:p>
          <a:p>
            <a:r>
              <a:rPr lang="ru-RU" dirty="0" smtClean="0"/>
              <a:t>   Суть его заключается в действии механических колебаний невысоких частот на процессы </a:t>
            </a:r>
            <a:r>
              <a:rPr lang="ru-RU" dirty="0" err="1" smtClean="0"/>
              <a:t>микроциркуляции</a:t>
            </a:r>
            <a:r>
              <a:rPr lang="ru-RU" dirty="0" smtClean="0"/>
              <a:t> в тканях . Происходит расширение просвета капилляров , усиление кровотока в них , повышение температуры тела . Уменьшаются болевые ощущения и подвижность зубов , улучшается тонус гладкой мускулатуры , десны становятся ярко - </a:t>
            </a:r>
            <a:r>
              <a:rPr lang="ru-RU" dirty="0" err="1" smtClean="0"/>
              <a:t>розовые</a:t>
            </a:r>
            <a:r>
              <a:rPr lang="ru-RU" dirty="0" smtClean="0"/>
              <a:t> .</a:t>
            </a:r>
          </a:p>
          <a:p>
            <a:r>
              <a:rPr lang="ru-RU" dirty="0" smtClean="0"/>
              <a:t>Противопоказаниями к применению вакуумного и вибрационного массажа есть открытые формы туберкулеза , некомпенсированные сердечно - сосудистые заболевания , болезни крови , неврозы , некоторые другие. К местным противопоказаний относятся язвенные поражения слизистой оболочки полости рта , новообразования полости рта , обострение </a:t>
            </a:r>
            <a:r>
              <a:rPr lang="ru-RU" dirty="0" err="1" smtClean="0"/>
              <a:t>пародонтита</a:t>
            </a:r>
            <a:r>
              <a:rPr lang="ru-RU" dirty="0" smtClean="0"/>
              <a:t> . Курс лечения - 15-20 процедур по 5 минут.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43536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        Гидромассаж </a:t>
            </a:r>
            <a:r>
              <a:rPr lang="ru-RU" dirty="0" smtClean="0"/>
              <a:t>- применение воды в виде </a:t>
            </a:r>
            <a:r>
              <a:rPr lang="ru-RU" dirty="0" err="1" smtClean="0"/>
              <a:t>багатоструминного</a:t>
            </a:r>
            <a:r>
              <a:rPr lang="ru-RU" dirty="0" smtClean="0"/>
              <a:t> орошение десен с помощью специальных наконечников . Применение гидромассажа увеличивает количество функционирующих капилляров , способствует исчезновению венозного застоя , усиливает местный иммунитет.</a:t>
            </a:r>
          </a:p>
          <a:p>
            <a:r>
              <a:rPr lang="ru-RU" dirty="0" smtClean="0"/>
              <a:t>Вакуум - массаж при заболеваниях тканей пародонта осуществляется с помощью аппарата </a:t>
            </a:r>
            <a:r>
              <a:rPr lang="ru-RU" dirty="0" err="1" smtClean="0"/>
              <a:t>Кулаженко</a:t>
            </a:r>
            <a:r>
              <a:rPr lang="ru-RU" dirty="0" smtClean="0"/>
              <a:t> . Применяют в виде двух методик : вакуум - гематом и активной гиперемии. Лечебное действие вакуум - гематом связана с механическим раздражением , кровоизлияниями и появлением продуктов тканевого распада . Вакуум - терапия пародонта активизирует </a:t>
            </a:r>
            <a:r>
              <a:rPr lang="ru-RU" dirty="0" err="1" smtClean="0"/>
              <a:t>функциюретикулоэндотелия</a:t>
            </a:r>
            <a:r>
              <a:rPr lang="ru-RU" dirty="0" smtClean="0"/>
              <a:t> , способствует обновлению венозных , артериальных и лимфатических капилляров 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1279795210_apparat-avlt-desn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14290"/>
            <a:ext cx="6786610" cy="5789455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5984" y="6215082"/>
            <a:ext cx="4000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Рис. 1. </a:t>
            </a:r>
            <a:r>
              <a:rPr lang="ru-RU" b="1" dirty="0" err="1"/>
              <a:t>Апарат</a:t>
            </a:r>
            <a:r>
              <a:rPr lang="ru-RU" b="1" dirty="0"/>
              <a:t>  </a:t>
            </a:r>
            <a:r>
              <a:rPr lang="ru-RU" b="1" dirty="0" err="1"/>
              <a:t>Кулаженко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Вакуум - терапия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Вакуум - терапия</a:t>
            </a:r>
            <a:r>
              <a:rPr lang="ru-RU" dirty="0"/>
              <a:t> - метод лечения </a:t>
            </a:r>
            <a:r>
              <a:rPr lang="ru-RU" dirty="0" err="1"/>
              <a:t>пародонтита</a:t>
            </a:r>
            <a:r>
              <a:rPr lang="ru-RU" dirty="0"/>
              <a:t> низким дозированным вакуумом , предложен впервые в нашей стране В.И. </a:t>
            </a:r>
            <a:r>
              <a:rPr lang="ru-RU" dirty="0" err="1"/>
              <a:t>Кулаженко</a:t>
            </a:r>
            <a:r>
              <a:rPr lang="ru-RU" dirty="0"/>
              <a:t> ( 1954). Для этих целей автор сконструировал специальный аппарат АЛУ и набор электродов , позволяющих проводить диагностику и лечение </a:t>
            </a:r>
            <a:r>
              <a:rPr lang="ru-RU" dirty="0" err="1"/>
              <a:t>пародонтита</a:t>
            </a:r>
            <a:r>
              <a:rPr lang="ru-RU" dirty="0"/>
              <a:t> .</a:t>
            </a:r>
          </a:p>
          <a:p>
            <a:r>
              <a:rPr lang="ru-RU" dirty="0"/>
              <a:t>Метод лечения </a:t>
            </a:r>
            <a:r>
              <a:rPr lang="ru-RU" dirty="0" err="1"/>
              <a:t>пародонтита</a:t>
            </a:r>
            <a:r>
              <a:rPr lang="ru-RU" dirty="0"/>
              <a:t> по В.И. </a:t>
            </a:r>
            <a:r>
              <a:rPr lang="ru-RU" dirty="0" err="1"/>
              <a:t>Кулаженко</a:t>
            </a:r>
            <a:r>
              <a:rPr lang="ru-RU" dirty="0"/>
              <a:t> заключается в образовании гематом в деснах в области переходной складки разреженным давлением до 40 мм </a:t>
            </a:r>
            <a:r>
              <a:rPr lang="ru-RU" dirty="0" err="1"/>
              <a:t>рт</a:t>
            </a:r>
            <a:r>
              <a:rPr lang="ru-RU" dirty="0"/>
              <a:t> . ст.</a:t>
            </a:r>
          </a:p>
          <a:p>
            <a:r>
              <a:rPr lang="ru-RU" dirty="0"/>
              <a:t>    Вакуум - терапия показана больным с гипертрофическим гингивитом , </a:t>
            </a:r>
            <a:r>
              <a:rPr lang="ru-RU" dirty="0" err="1"/>
              <a:t>пародонтитом</a:t>
            </a:r>
            <a:r>
              <a:rPr lang="ru-RU" dirty="0"/>
              <a:t> , пародонтозом . В одно посещение образуют 5-6 гематом. Перерыв между процедурами 3-5 дней , на курс 8-12 процедур . Предварительно удаляют местные раздражители , проводят медикаментозное лечение. Стерильную вакуумную трубку прикладывают к деснам в области корней зубов. Затем включают аппарат за 20-30 с образуется одна гематома , течение сеанса - четыре гематомы на верхней челюсти и четыре на нижней . Рассасываются они обычно через 3-4 дня , после чего назначают повторную вакуум - терапию . Курс лечения 5-6 сеансов.</a:t>
            </a:r>
          </a:p>
          <a:p>
            <a:r>
              <a:rPr lang="ru-RU" dirty="0"/>
              <a:t>   При вакуум - терапии наряду с образованием гематом наблюдается и массажная действие вакуум -массажа . Массажный эффект происходит под влиянием кратковременного разжижающие действия на ткани пародонта , приводя к перераспределению жидкостей в патологическом очаге , обогащение тканей кислородом.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Электротерапия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     С методов электротерапии наиболее распространены электрофорез , дарсонвализация , </a:t>
            </a:r>
            <a:r>
              <a:rPr lang="ru-RU" dirty="0" err="1"/>
              <a:t>флуктуоризация</a:t>
            </a:r>
            <a:r>
              <a:rPr lang="ru-RU" dirty="0"/>
              <a:t> . Наиболее часто для лечения заболеваний тканей пародонта используются различные Электротерапевтическое методы: электрофорез , ультра - </a:t>
            </a:r>
            <a:r>
              <a:rPr lang="ru-RU" dirty="0" err="1"/>
              <a:t>фонофорез</a:t>
            </a:r>
            <a:r>
              <a:rPr lang="ru-RU" dirty="0"/>
              <a:t> , </a:t>
            </a:r>
            <a:r>
              <a:rPr lang="ru-RU" dirty="0" err="1"/>
              <a:t>д'арсонвализация</a:t>
            </a:r>
            <a:r>
              <a:rPr lang="ru-RU" dirty="0"/>
              <a:t> , диатермия , диатермокоагуляция , УВЧ - терапия и др. 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890</Words>
  <Application>Microsoft Office PowerPoint</Application>
  <PresentationFormat>Экран (4:3)</PresentationFormat>
  <Paragraphs>131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4" baseType="lpstr">
      <vt:lpstr>Arial</vt:lpstr>
      <vt:lpstr>Calibri</vt:lpstr>
      <vt:lpstr>Georgia</vt:lpstr>
      <vt:lpstr>Times New Roman</vt:lpstr>
      <vt:lpstr>ヒラギノ明朝 Pro W3</vt:lpstr>
      <vt:lpstr>Тема Office</vt:lpstr>
      <vt:lpstr>Презентация PowerPoint</vt:lpstr>
      <vt:lpstr>Введение</vt:lpstr>
      <vt:lpstr>Ультразвук </vt:lpstr>
      <vt:lpstr>Массаж </vt:lpstr>
      <vt:lpstr>Вибрационный массаж </vt:lpstr>
      <vt:lpstr>Презентация PowerPoint</vt:lpstr>
      <vt:lpstr>Презентация PowerPoint</vt:lpstr>
      <vt:lpstr>Вакуум - терапия</vt:lpstr>
      <vt:lpstr>Электротерапия </vt:lpstr>
      <vt:lpstr>Электрофорез   </vt:lpstr>
      <vt:lpstr>Презентация PowerPoint</vt:lpstr>
      <vt:lpstr>Презентация PowerPoint</vt:lpstr>
      <vt:lpstr>Презентация PowerPoint</vt:lpstr>
      <vt:lpstr> Вакуум - электрофорез </vt:lpstr>
      <vt:lpstr>Ультрафонофорез</vt:lpstr>
      <vt:lpstr> Флюктуоризация</vt:lpstr>
      <vt:lpstr>Презентация PowerPoint</vt:lpstr>
      <vt:lpstr>Дарсонвализация   </vt:lpstr>
      <vt:lpstr>Презентация PowerPoint</vt:lpstr>
      <vt:lpstr>Презентация PowerPoint</vt:lpstr>
      <vt:lpstr>Диатермокоагуляция</vt:lpstr>
      <vt:lpstr>УВЧ - терапия</vt:lpstr>
      <vt:lpstr>Презентация PowerPoint</vt:lpstr>
      <vt:lpstr> Светолечение </vt:lpstr>
      <vt:lpstr>Презентация PowerPoint</vt:lpstr>
      <vt:lpstr>Применение низких температур в стоматологии </vt:lpstr>
      <vt:lpstr> Аэрозольтерапия</vt:lpstr>
      <vt:lpstr> Бальнеотерапия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Физиотерапевтические методы лечения заболеваний пародонта у детей.</dc:title>
  <dc:creator>Александрова Светлана Рубеновна</dc:creator>
  <cp:lastModifiedBy>Александрова Светлана Рубеновна</cp:lastModifiedBy>
  <cp:revision>3</cp:revision>
  <dcterms:created xsi:type="dcterms:W3CDTF">2016-02-13T01:46:11Z</dcterms:created>
  <dcterms:modified xsi:type="dcterms:W3CDTF">2022-10-06T05:37:11Z</dcterms:modified>
</cp:coreProperties>
</file>