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75" r:id="rId3"/>
    <p:sldId id="376" r:id="rId4"/>
    <p:sldId id="257" r:id="rId5"/>
    <p:sldId id="305" r:id="rId6"/>
    <p:sldId id="258" r:id="rId7"/>
    <p:sldId id="306" r:id="rId8"/>
    <p:sldId id="309" r:id="rId9"/>
    <p:sldId id="356" r:id="rId10"/>
    <p:sldId id="336" r:id="rId11"/>
    <p:sldId id="337" r:id="rId12"/>
    <p:sldId id="338" r:id="rId13"/>
    <p:sldId id="339" r:id="rId14"/>
    <p:sldId id="340" r:id="rId15"/>
    <p:sldId id="342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7" r:id="rId30"/>
    <p:sldId id="355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263" r:id="rId41"/>
    <p:sldId id="317" r:id="rId42"/>
    <p:sldId id="326" r:id="rId43"/>
    <p:sldId id="327" r:id="rId44"/>
    <p:sldId id="313" r:id="rId45"/>
    <p:sldId id="314" r:id="rId46"/>
    <p:sldId id="311" r:id="rId47"/>
    <p:sldId id="308" r:id="rId48"/>
    <p:sldId id="320" r:id="rId49"/>
    <p:sldId id="283" r:id="rId50"/>
    <p:sldId id="302" r:id="rId51"/>
    <p:sldId id="301" r:id="rId52"/>
    <p:sldId id="300" r:id="rId53"/>
    <p:sldId id="368" r:id="rId54"/>
    <p:sldId id="369" r:id="rId55"/>
    <p:sldId id="299" r:id="rId56"/>
    <p:sldId id="298" r:id="rId57"/>
    <p:sldId id="297" r:id="rId58"/>
    <p:sldId id="286" r:id="rId5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4" autoAdjust="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8A93-4CB0-4238-A452-441DABEF8C8A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3C7F-8D37-42A4-8687-62D9D2522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3C7F-8D37-42A4-8687-62D9D25224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7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3C7F-8D37-42A4-8687-62D9D25224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3C7F-8D37-42A4-8687-62D9D25224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3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3C7F-8D37-42A4-8687-62D9D252248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0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3C7F-8D37-42A4-8687-62D9D252248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0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B518-7EF1-499D-B4B1-6172B3DD653D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5256-13CE-44C4-8364-8D9774C3AF4C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E25B-DE3A-4F50-ACE8-2D8E7B904782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76CD-8924-4BAE-B6FD-13BDFF8D3940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AE65-5073-47A1-AB07-1D78AC8FB3A1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8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2970-56A2-4F6F-8518-8B03A1C55AF0}" type="datetime1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952-88E2-41A1-8B7C-17CA535D6870}" type="datetime1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3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8066-BCC6-4882-BEF4-B81D94200D14}" type="datetime1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4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7899-FBE2-4192-BE9E-0C738BDBF487}" type="datetime1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AE29-6934-481C-97A8-03927B3A6763}" type="datetime1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2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565-1D8C-43F6-B021-DFCC2CF723D0}" type="datetime1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B2E3-EA26-4221-9DD5-0E111A395DC8}" type="datetime1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2658-ACF6-45E3-A0B9-5002026F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360" y="1772816"/>
            <a:ext cx="7344816" cy="223835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ПРЕДМЕТАМ ДЕТСКОГО ОБИХОДА: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ОДЕЖДА, ОБУВЬ, ИГРУШКИ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6"/>
          <a:stretch/>
        </p:blipFill>
        <p:spPr bwMode="auto">
          <a:xfrm>
            <a:off x="215516" y="1406874"/>
            <a:ext cx="8712968" cy="53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ОДЕЖДЕ РАЗЛИЧАЮТ ТРИ СЛОЯ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6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СЛОЙ (БЕЛЬЕ)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435280" cy="5668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79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 ПРО БЕЛЬЕ…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6570"/>
            <a:ext cx="7776864" cy="5323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8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9920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НИТКАХ…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4023"/>
            <a:ext cx="8229600" cy="53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5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cf.ppt-online.org/files/slide/z/zJ4Q5HUaLvluoBKqgMZAI8cF2TRpOtXCPdx97n/slide-1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457200" y="1556792"/>
            <a:ext cx="82296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ПОКРОЮ ОДЕЖДЫ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36327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НОСКАМ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4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СЛОЙ ОДЕЖДЫ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cf.ppt-online.org/files/slide/z/zJ4Q5HUaLvluoBKqgMZAI8cF2TRpOtXCPdx97n/slide-1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/>
          <a:stretch/>
        </p:blipFill>
        <p:spPr bwMode="auto">
          <a:xfrm>
            <a:off x="323528" y="1340768"/>
            <a:ext cx="8363272" cy="5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2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363272" cy="54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17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СЛОЙ ОДЕЖДЫ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1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507288" cy="5164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СЛОЙ ОДЕЖДЫ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2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2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/>
          <a:stretch/>
        </p:blipFill>
        <p:spPr bwMode="auto">
          <a:xfrm>
            <a:off x="251520" y="1268760"/>
            <a:ext cx="8568952" cy="54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ОДЕЖДЫ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3" y="1628800"/>
            <a:ext cx="7776865" cy="475252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широкий спектр вещей для детей, включающий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(кровати, столы, шкафы),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одежду, обувь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товары для ухода (коляски),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(погремушки, конструкторы, куклы, развивающие игры), товары для творчества (пластилин, краски, бумага),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спортивный инвентарь (мячи, самокаты, велосипеды), а также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и учебники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обеспечить всестороннее развитие и комфорт ребенка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76672"/>
            <a:ext cx="82089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dirty="0" smtClean="0"/>
              <a:t> </a:t>
            </a:r>
            <a:r>
              <a:rPr lang="ru-RU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ОБИХОДА</a:t>
            </a:r>
          </a:p>
        </p:txBody>
      </p:sp>
    </p:spTree>
    <p:extLst>
      <p:ext uri="{BB962C8B-B14F-4D97-AF65-F5344CB8AC3E}">
        <p14:creationId xmlns:p14="http://schemas.microsoft.com/office/powerpoint/2010/main" val="302837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cf.ppt-online.org/files/slide/z/zJ4Q5HUaLvluoBKqgMZAI8cF2TRpOtXCPdx97n/slide-1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/>
          <a:stretch/>
        </p:blipFill>
        <p:spPr bwMode="auto">
          <a:xfrm>
            <a:off x="457200" y="1412776"/>
            <a:ext cx="8363272" cy="5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20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СЛОЙ ОДЕЖДЫ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3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2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/>
          <a:stretch/>
        </p:blipFill>
        <p:spPr bwMode="auto">
          <a:xfrm>
            <a:off x="323528" y="1268760"/>
            <a:ext cx="8496944" cy="54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В ОСЕННЕ-ВЕСЕННИЙ ПЕРИОД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9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К ВЕРХНЕЙ ОДЕЖДЕ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2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4" b="13770"/>
          <a:stretch/>
        </p:blipFill>
        <p:spPr bwMode="auto">
          <a:xfrm>
            <a:off x="323528" y="1340768"/>
            <a:ext cx="8496944" cy="5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2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2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/>
          <a:stretch/>
        </p:blipFill>
        <p:spPr bwMode="auto">
          <a:xfrm>
            <a:off x="323528" y="1340768"/>
            <a:ext cx="8568952" cy="5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ОДЕЖДА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1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2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9460"/>
          <a:stretch/>
        </p:blipFill>
        <p:spPr bwMode="auto">
          <a:xfrm>
            <a:off x="395536" y="1124744"/>
            <a:ext cx="8496944" cy="55967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3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ГИГИЕНИЧЕСКИЕ ТРЕБОВАНИЯ К ОБУВИ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164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1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8568952" cy="5164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26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ГИГИЕНИЧЕСКИЕ ТРЕБОВАНИЯ К ОБУВИ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12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7170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ОБУВЬ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z/zJ4Q5HUaLvluoBKqgMZAI8cF2TRpOtXCPdx97n/slide-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6738"/>
            <a:ext cx="8496944" cy="575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3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z/zJ4Q5HUaLvluoBKqgMZAI8cF2TRpOtXCPdx97n/slide-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5967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28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17170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ОБУВЬ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74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29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51240"/>
            <a:ext cx="8229600" cy="50700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ГИГИЕНИЧЕСКОЙ ЭКСПЕРТИЗЫ ЯВЛЯЕТСЯ УСТАНОВЛЕНИЕ КАЧЕСТВА И БЕЗОПАСНОСТИ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 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ИХ НОРМАТИВНЫМ ДОКУМЕНТАМ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0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786184"/>
            <a:ext cx="8208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ВОПРОСЫ, СВЯЗАННЫЕ С ГИГИЕНИЧЕСКИМИ ТРЕБОВАНИЯМИ К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ОДЕЖДЕ, ОБУВИ,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7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Гигиеническая оценка одежды из синтетических тканей включает 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b="5660"/>
          <a:stretch/>
        </p:blipFill>
        <p:spPr bwMode="auto">
          <a:xfrm>
            <a:off x="323528" y="1412776"/>
            <a:ext cx="8640960" cy="5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ОЦЕНКА КАЧЕСТВА ОДЕЖДЫ ИЗ СИНТЕТИЧЕСКИХ МАТЕРИАЛОВ ВКЛЮЧАЕТ;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4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27584" y="375176"/>
            <a:ext cx="7859216" cy="5718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ГИГИЕНИЧЕСКУЮ ОЦЕНКУ ОДЕЖДЫ НАЧИНАЮТ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ПРОВЕДЕНИЯ САНИТАРНО-ХИМИЧЕСКИХ ИССЛЕДОВАНИЙ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личество образцов зависит от объема исследований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4"/>
          <a:stretch/>
        </p:blipFill>
        <p:spPr bwMode="auto">
          <a:xfrm>
            <a:off x="251520" y="1484784"/>
            <a:ext cx="8568952" cy="52366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32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ОБРАЗЦОВ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72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7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900"/>
            <a:ext cx="82296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33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ОБРАЗЦОВ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0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cf.ppt-online.org/files/slide/m/m3e7uhxEAa9lUL4C0t5zrvnsXyHSOWi8MgcdpF/slide-7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87066"/>
            <a:ext cx="8047806" cy="505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34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ОБРАЗЦОВ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86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7097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САНИТАРНО-ХИМИЧЕСКИХ ИССЛЕДОВАНИЙ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/slide/m/m3e7uhxEAa9lUL4C0t5zrvnsXyHSOWi8MgcdpF/slide-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5020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63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8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3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6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Токсикологические исследования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 bwMode="auto">
          <a:xfrm>
            <a:off x="323528" y="1412776"/>
            <a:ext cx="8424935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ТОКСИКОЛОГИЧЕСКИЕ  ИССЛЕДОВАНИЙ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5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52927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01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172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Гигиена белья и одежды детей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20312" b="9374"/>
          <a:stretch/>
        </p:blipFill>
        <p:spPr bwMode="auto">
          <a:xfrm>
            <a:off x="467543" y="1484784"/>
            <a:ext cx="8352929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3" y="188640"/>
            <a:ext cx="82089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endParaRPr lang="ru-RU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96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488062" y="1196752"/>
            <a:ext cx="8332410" cy="5492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СВОЙСТВА ТКАНИ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7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912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СВОЙСТВА ТКАНИ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77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68952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ГИГРОСКОПИЧНОСТЬ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7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0485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31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6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0"/>
          <a:stretch/>
        </p:blipFill>
        <p:spPr bwMode="auto">
          <a:xfrm>
            <a:off x="323528" y="1628800"/>
            <a:ext cx="8496944" cy="50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44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КАПИЛЯРНОСТЬ МАТЕРИАЛОВ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m/m3e7uhxEAa9lUL4C0t5zrvnsXyHSOWi8MgcdpF/slide-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ПАРОПРОНИЦАЕМОСТЬ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38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5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/>
          <a:stretch/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46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81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 отрицательным свойствам относятся прежде всего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 b="22581"/>
          <a:stretch/>
        </p:blipFill>
        <p:spPr bwMode="auto">
          <a:xfrm>
            <a:off x="539552" y="2204864"/>
            <a:ext cx="8147247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47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ОТРИЦАТЕЛЬНЫМ СВОЙСТВАМ ТКАНИ ОТНОСЯТСЯ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60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икробиологическое исследование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/>
          <a:stretch/>
        </p:blipFill>
        <p:spPr bwMode="auto">
          <a:xfrm>
            <a:off x="323528" y="1556792"/>
            <a:ext cx="8496944" cy="5164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48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МИКРОБИОЛОГИЧЕСКОЕ ИССЛЕДОВАНИЕ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30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z/zJ4Q5HUaLvluoBKqgMZAI8cF2TRpOtXCPdx97n/slide-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323528" y="1171774"/>
            <a:ext cx="8496944" cy="554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49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75176"/>
            <a:ext cx="8229600" cy="605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ДЕТСКОЙ ИГРУШКЕ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3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игиеническое значение одежды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4"/>
          <a:stretch/>
        </p:blipFill>
        <p:spPr bwMode="auto">
          <a:xfrm>
            <a:off x="323528" y="1700808"/>
            <a:ext cx="8568952" cy="50206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116632"/>
            <a:ext cx="8208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ЗНАЧЕНИЕ ОДЕЖДЫ</a:t>
            </a:r>
            <a:endParaRPr lang="ru-RU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83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ГИГИЕНИЧЕСКОЙ БЕЗОПАСНОСТИ ИГРУШЕК ВКЛЮЧАЮТ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4456"/>
            <a:ext cx="8229600" cy="58109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(запах, привкус);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факторы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звука, уровень напряженности электростатического поля, уровень напряженности электромагнитного поля радиочастотного диапазона, уровень напряженности электрического поля, уровень интенсивности интегрального потока инфракрасного излучения, уровень локальной вибрации, удельная эффективная активность естественных радионуклидов);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санитарно-химические показатели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(миграция в модельные среды вредных химических веществ, перечень которых определяется в зависимости от химического состава материала, и нормы выделения вредных химических веществ из игрушек);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токсиколого-гигиенические показатели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(раздражающее действие на слизистые, индекс токсичности);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показатели.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подтверждении гигиенической безопасности выявляется несоответствие игрушки любому из контролируемых показателей, она признается несоответствующей, и дальнейшие исследования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прекращаются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98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 игрушки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условиях и водной вытяжке не должна превышать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игрушках, предназначенных для детей до 1 года,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детей старше 1 года.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запаха образца и водной вытяжки игрушек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 3 лет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превышать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баллов.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предназначенные для детей до 3 лет, и игрушки, контактирующие с полостью рта, не должны обладать привкусом интенсивностью более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23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ФАКТОРЫ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72184"/>
            <a:ext cx="8229600" cy="5849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ОЗВУЧЕННЫЕ ИГРУШКИ ДОЛЖНЫ СООТВЕТСТВОВАТЬ СЛЕДУЮЩИМ ТРЕБОВАНИЯМ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Эквивалентный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звука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 кроме игрушек-моделей для спортивных игр, должен быть: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 3 лет – не более 60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3 до 6 лет – не более 65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 6 лет – не более 70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Эквивалентный уровень звука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 для игры на открытом воздухе, кроме игрушек, издающих импульсный звук, должен быть не более 75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звука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должен быть: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 3 лет – не более 70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3 до 6 лет – не более 75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 6 лет – не более 80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звука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для игры на открытом воздухе должен быть не более 85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звука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 издающих импульсный звук, должен быть не более 90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77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742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ФАКТОРЫ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064712"/>
            <a:ext cx="8260915" cy="56567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напряженности электростатического поля на поверхности игрушек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превышать 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напряженности электромагнитного поля, излучаемого радиоуправляемыми, электронными и электротехническими игрушками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должен превышать 25 В/м при диапазоне частот 0,3 – 300 кГц, 15 В/м при диапазоне частот 0,3 – 3 МГц, 10 В/м при диапазоне частот 3 – 30 МГц, 3 В/м при диапазоне частот 30 – 300 МГц, 10 мкВт/см2 при диапазоне частот 0,3 – 300 ГГц.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напряженности электрического поля тока промышленной частоты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 Гц), создаваемого игрушкой, не должен превышать 0,5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интенсивности интегрального потока инфракрасного излучения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превышать 100 Вт/м2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37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локальной вибрации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игрушках, имеющих источник вибрации, не должны превышать 63 дБ при среднегеометрической частоте октавных полос 8 Гц и 16 Гц, 69 дБ – при 31,5 Гц, 75 дБ – при 63 Гц, 81 дБ – при 125 Гц, 87 дБ – при 250 Гц, 93 дБ – при 500 Гц, 99 дБ – при 1000 Гц. Корректированный уровень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виброускорения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должен превышать 66 дБ.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активность естественных радионуклидов в природных материалах и изделиях из 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в состав наборов для игр, наборов для детского творчества, не должна превышать 370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Бк/кг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742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ФАКТОРЫ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1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412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САНИТАРНО-ХИМИЧЕСКИЕ ПОКАЗАТЕЛИ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07" y="1124744"/>
            <a:ext cx="8069893" cy="5219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 в модельную среду (водную, воздушную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вредных химических веществ из игрушек не должен превышать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вредных химических веществ в модельную среду (соляную кислоту),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содержащихся в 1 кг любых материалов игрушки,  кроме формующихся масс и красок, наносимых пальцами, не должно превышать следующих норм: сурьма – 60 мг; хром – 60 мг; свинец – 90 мг; мышьяк – 25 мг; ртуть – 60 мг; барий – 1000 мг; кадмий – 75 мг; селен – 500 мг.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вредных химических веществ в модельную среду (соляную кислоту),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содержащихся в 1 кг формующихся масс и красок, наносимых пальцами, не должно превышать следующих норм: сурьма – 60 мг; хром – 25 мг; мышьяк – 25 мг; свинец – 90 мг; барий – 250 мг; ртуть – 25 мг; кадмий – 50 мг; селен – 500 мг.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06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ТОКСИКОЛОГО-ГИГИЕНИЧЕСКИЕ ПОКАЗАТЕЛИ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70187"/>
            <a:ext cx="8424936" cy="53512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предназначенные для детей до 3 лет, а также игрушки, функционально контактирующие с полостью рта ребенка,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оказывать раздражающего действия на слизистые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оказывать местное кожно-раздражающее действие или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токсичности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 определяемый в водной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 пределах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70 до 120 % включительно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воздушной среде –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80 до 120 % включительно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31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576" y="438546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ПОКАЗАТЕЛИ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игрушек должны соответствовать, указанным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03623"/>
              </p:ext>
            </p:extLst>
          </p:nvPr>
        </p:nvGraphicFramePr>
        <p:xfrm>
          <a:off x="251520" y="2344406"/>
          <a:ext cx="8640960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4684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игрушек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микроорганизмов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мезофилов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аэробов и факультативных анаэробов)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Дрожжи,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дрожжеподоб-ные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плесневые грибы, в 1 г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 семейства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энтеробактерии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 г (1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Патогенные стафилококки, в 1 г (1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игрушек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Псевдомонас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аэрогиноза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г (1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игрушек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5017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 с наполнителями для детей до 1 года, формующиеся массы и краски, наносимые пальцами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marL="0" algn="ctr">
                        <a:spcBef>
                          <a:spcPts val="0"/>
                        </a:spcBef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85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ЗА ВНИМАНИЕ!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5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z/zJ4Q5HUaLvluoBKqgMZAI8cF2TRpOtXCPdx97n/slide-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4" r="6542" b="11111"/>
          <a:stretch/>
        </p:blipFill>
        <p:spPr bwMode="auto">
          <a:xfrm>
            <a:off x="467543" y="2132856"/>
            <a:ext cx="8424937" cy="458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16632"/>
            <a:ext cx="82089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СВОЙСТВА ОДЕЖДЫ ВАЖНЫ ДЛЯ ДЕТЕЙ, потому что</a:t>
            </a:r>
            <a:endParaRPr lang="ru-RU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ОДЕЖДЕ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зависимо от типа  назначения, покроя и формы одежда должна СООТВЕТСТВОВАТЬ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m/m3e7uhxEAa9lUL4C0t5zrvnsXyHSOWi8MgcdpF/slide-4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4"/>
          <a:stretch/>
        </p:blipFill>
        <p:spPr bwMode="auto">
          <a:xfrm>
            <a:off x="308670" y="2204864"/>
            <a:ext cx="8583810" cy="46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1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m/m3e7uhxEAa9lUL4C0t5zrvnsXyHSOWi8MgcdpF/slide-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4" y="1940992"/>
            <a:ext cx="8207936" cy="47804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ОДЕЖДЕ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зависимо от типа  назначения, покроя и формы одежда должна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 зависимости от возраста выделяют одежду для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22807" r="11215" b="12281"/>
          <a:stretch/>
        </p:blipFill>
        <p:spPr bwMode="auto">
          <a:xfrm>
            <a:off x="395536" y="2132856"/>
            <a:ext cx="8424935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2658-ACF6-45E3-A0B9-5002026F2D17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ОДЕЖДЕ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возраста выделяют одежду для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2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1237</Words>
  <Application>Microsoft Office PowerPoint</Application>
  <PresentationFormat>Экран (4:3)</PresentationFormat>
  <Paragraphs>178</Paragraphs>
  <Slides>58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К ОДЕЖДЕ не зависимо от типа  назначения, покроя и формы одежда должна СООТВЕТСТВОВАТЬ</vt:lpstr>
      <vt:lpstr>ОБЩИЕ ТРЕБОВАНИЯ К ОДЕЖДЕ не зависимо от типа  назначения, покроя и формы одежда должна</vt:lpstr>
      <vt:lpstr>ОБЩИЕ ТРЕБОВАНИЯ К ОДЕЖДЕ  в зависимости от возраста выделяют одежду для</vt:lpstr>
      <vt:lpstr>В ОДЕЖДЕ РАЗЛИЧАЮТ ТРИ СЛОЯ</vt:lpstr>
      <vt:lpstr>ПЕРВЫЙ СЛОЙ (БЕЛЬЕ)</vt:lpstr>
      <vt:lpstr>ЕЩЕ ПРО БЕЛЬЕ…</vt:lpstr>
      <vt:lpstr>О НИТКАХ…</vt:lpstr>
      <vt:lpstr>ГИГИЕНИЧЕСКИЕ ТРЕБОВАНИЯ К ПОКРОЮ ОДЕЖДЫ </vt:lpstr>
      <vt:lpstr>ГИГИЕНИЧЕСКИЕ ТРЕБОВАНИЯ К НОСКАМ </vt:lpstr>
      <vt:lpstr>ВТОРОЙ СЛОЙ ОДЕЖДЫ</vt:lpstr>
      <vt:lpstr>ВТОРОЙ СЛОЙ ОДЕЖДЫ</vt:lpstr>
      <vt:lpstr>ВТОРОЙ СЛОЙ ОДЕЖДЫ</vt:lpstr>
      <vt:lpstr>КОМНАТНАЯ ОДЕЖДЫ</vt:lpstr>
      <vt:lpstr>ТРЕТИЙ СЛОЙ ОДЕЖДЫ</vt:lpstr>
      <vt:lpstr>ОДЕЖДА В ОСЕННЕ-ВЕСЕННИЙ ПЕРИОД</vt:lpstr>
      <vt:lpstr>ОБЩИЕ РЕКОМЕНДАЦИИ К ВЕРХНЕЙ ОДЕЖДЕ</vt:lpstr>
      <vt:lpstr>ЗИМНЯЯ ОДЕЖДА</vt:lpstr>
      <vt:lpstr>ГОЛОВНЫЕ УБОРЫ</vt:lpstr>
      <vt:lpstr>ОБЩИЕ ГИГИЕНИЧЕСКИЕ ТРЕБОВАНИЯ К ОБУВИ</vt:lpstr>
      <vt:lpstr>ОБЩИЕ ГИГИЕНИЧЕСКИЕ ТРЕБОВАНИЯ К ОБУВИ</vt:lpstr>
      <vt:lpstr>ЗИМНЯЯ ОБУВЬ</vt:lpstr>
      <vt:lpstr>ЗИМНЯЯ ОБУВЬ</vt:lpstr>
      <vt:lpstr>ОСНОВНОЙ ЗАДАЧЕЙ ГИГИЕНИЧЕСКОЙ ЭКСПЕРТИЗЫ ЯВЛЯЕТСЯ УСТАНОВЛЕНИЕ КАЧЕСТВА И БЕЗОПАСНОСТИ ИЗДЕЛИЙ И  СООТВЕТСТВИЕ ИХ НОРМАТИВНЫМ ДОКУМЕНТАМ</vt:lpstr>
      <vt:lpstr>ГИГИЕНИЧЕСКАЯ ОЦЕНКА КАЧЕСТВА ОДЕЖДЫ ИЗ СИНТЕТИЧЕСКИХ МАТЕРИАЛОВ ВКЛЮЧАЕТ;</vt:lpstr>
      <vt:lpstr>ГИГИЕНИЧЕСКУЮ ОЦЕНКУ ОДЕЖДЫ НАЧИНАЮТ  С ПРОВЕДЕНИЯ САНИТАРНО-ХИМИЧЕСКИХ ИССЛЕДОВАНИЙ</vt:lpstr>
      <vt:lpstr>КОЛИЧЕСТВО ОБРАЗЦОВ</vt:lpstr>
      <vt:lpstr>КОЛИЧЕСТВО ОБРАЗЦОВ</vt:lpstr>
      <vt:lpstr>КОЛИЧЕСТВО ОБРАЗЦОВ</vt:lpstr>
      <vt:lpstr>ЦЕЛЬ САНИТАРНО-ХИМИЧЕСКИХ ИССЛЕДОВАНИЙ</vt:lpstr>
      <vt:lpstr>Презентация PowerPoint</vt:lpstr>
      <vt:lpstr>ТОКСИКОЛОГИЧЕСКИЕ  ИССЛЕДОВАНИЙ</vt:lpstr>
      <vt:lpstr>Презентация PowerPoint</vt:lpstr>
      <vt:lpstr>Презентация PowerPoint</vt:lpstr>
      <vt:lpstr>ГИГИЕНИЧЕСКИЕ СВОЙСТВА ТКАНИ</vt:lpstr>
      <vt:lpstr>ГИГИЕНИЧЕСКИЕ СВОЙСТВА ТКАНИ</vt:lpstr>
      <vt:lpstr>ГИГРОСКОПИЧНОСТЬ</vt:lpstr>
      <vt:lpstr>Презентация PowerPoint</vt:lpstr>
      <vt:lpstr>КАПИЛЯРНОСТЬ МАТЕРИАЛОВ</vt:lpstr>
      <vt:lpstr>ПАРОПРОНИЦАЕМОСТЬ</vt:lpstr>
      <vt:lpstr>ВОЗДУХОПРОНИЦАЕМОСТЬ</vt:lpstr>
      <vt:lpstr>К ОТРИЦАТЕЛЬНЫМ СВОЙСТВАМ ТКАНИ ОТНОСЯТСЯ</vt:lpstr>
      <vt:lpstr>МИКРОБИОЛОГИЧЕСКОЕ ИССЛЕДОВАНИЕ</vt:lpstr>
      <vt:lpstr>ГИГИЕНИЧЕСКИЕ ТРЕБОВАНИЯ К ДЕТСКОЙ ИГРУШКЕ</vt:lpstr>
      <vt:lpstr>ТРЕБОВАНИЯ ГИГИЕНИЧЕСКОЙ БЕЗОПАСНОСТИ ИГРУШЕК ВКЛЮЧАЮТ</vt:lpstr>
      <vt:lpstr>ОРГАНОЛЕПТИЧЕСКИЕ ПОКАЗАТЕЛИ </vt:lpstr>
      <vt:lpstr>ФИЗИЧЕСКИЕ ФАКТОРЫ</vt:lpstr>
      <vt:lpstr>ФИЗИЧЕСКИЕ ФАКТОРЫ</vt:lpstr>
      <vt:lpstr>ФИЗИЧЕСКИЕ ФАКТОРЫ</vt:lpstr>
      <vt:lpstr>САНИТАРНО-ХИМИЧЕСКИЕ ПОКАЗАТЕЛИ </vt:lpstr>
      <vt:lpstr>ТОКСИКОЛОГО-ГИГИЕНИЧЕСКИЕ ПОКАЗАТЕЛИ</vt:lpstr>
      <vt:lpstr>МИКРОБИОЛОГИЧЕСКИЕ ПОКАЗАТЕЛИ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Юлия Андреевна</cp:lastModifiedBy>
  <cp:revision>43</cp:revision>
  <cp:lastPrinted>2022-10-12T12:10:47Z</cp:lastPrinted>
  <dcterms:created xsi:type="dcterms:W3CDTF">2020-08-25T20:04:52Z</dcterms:created>
  <dcterms:modified xsi:type="dcterms:W3CDTF">2026-01-16T04:34:01Z</dcterms:modified>
</cp:coreProperties>
</file>