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60"/>
  </p:notesMasterIdLst>
  <p:sldIdLst>
    <p:sldId id="259" r:id="rId2"/>
    <p:sldId id="261" r:id="rId3"/>
    <p:sldId id="351" r:id="rId4"/>
    <p:sldId id="265" r:id="rId5"/>
    <p:sldId id="385" r:id="rId6"/>
    <p:sldId id="266" r:id="rId7"/>
    <p:sldId id="358" r:id="rId8"/>
    <p:sldId id="344" r:id="rId9"/>
    <p:sldId id="349" r:id="rId10"/>
    <p:sldId id="352" r:id="rId11"/>
    <p:sldId id="393" r:id="rId12"/>
    <p:sldId id="357" r:id="rId13"/>
    <p:sldId id="360" r:id="rId14"/>
    <p:sldId id="361" r:id="rId15"/>
    <p:sldId id="362" r:id="rId16"/>
    <p:sldId id="363" r:id="rId17"/>
    <p:sldId id="364" r:id="rId18"/>
    <p:sldId id="359" r:id="rId19"/>
    <p:sldId id="312" r:id="rId20"/>
    <p:sldId id="345" r:id="rId21"/>
    <p:sldId id="346" r:id="rId22"/>
    <p:sldId id="386" r:id="rId23"/>
    <p:sldId id="365" r:id="rId24"/>
    <p:sldId id="366" r:id="rId25"/>
    <p:sldId id="367" r:id="rId26"/>
    <p:sldId id="368" r:id="rId27"/>
    <p:sldId id="369" r:id="rId28"/>
    <p:sldId id="313" r:id="rId29"/>
    <p:sldId id="372" r:id="rId30"/>
    <p:sldId id="374" r:id="rId31"/>
    <p:sldId id="316" r:id="rId32"/>
    <p:sldId id="315" r:id="rId33"/>
    <p:sldId id="317" r:id="rId34"/>
    <p:sldId id="318" r:id="rId35"/>
    <p:sldId id="387" r:id="rId36"/>
    <p:sldId id="388" r:id="rId37"/>
    <p:sldId id="354" r:id="rId38"/>
    <p:sldId id="394" r:id="rId39"/>
    <p:sldId id="355" r:id="rId40"/>
    <p:sldId id="391" r:id="rId41"/>
    <p:sldId id="390" r:id="rId42"/>
    <p:sldId id="356" r:id="rId43"/>
    <p:sldId id="399" r:id="rId44"/>
    <p:sldId id="397" r:id="rId45"/>
    <p:sldId id="398" r:id="rId46"/>
    <p:sldId id="392" r:id="rId47"/>
    <p:sldId id="375" r:id="rId48"/>
    <p:sldId id="376" r:id="rId49"/>
    <p:sldId id="377" r:id="rId50"/>
    <p:sldId id="379" r:id="rId51"/>
    <p:sldId id="395" r:id="rId52"/>
    <p:sldId id="380" r:id="rId53"/>
    <p:sldId id="381" r:id="rId54"/>
    <p:sldId id="383" r:id="rId55"/>
    <p:sldId id="384" r:id="rId56"/>
    <p:sldId id="396" r:id="rId57"/>
    <p:sldId id="353" r:id="rId58"/>
    <p:sldId id="303" r:id="rId5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>
      <p:cViewPr varScale="1">
        <p:scale>
          <a:sx n="88" d="100"/>
          <a:sy n="88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D709F-FAA3-4CD6-81EB-E33D8D7C0EF5}" type="datetimeFigureOut">
              <a:rPr lang="ru-RU" smtClean="0"/>
              <a:t>09.01.2026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C805B-5942-4FBF-9D9F-5B7F7511F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5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ACE9-4BB7-4F36-9905-58ED8419BB6B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8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246-3C6E-4486-A586-9775ED157F72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2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F8F-7952-45F1-8249-2A9BDA509320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2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29B-524A-436D-A5F0-920481F9CD02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0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D13C-3DDB-484E-8C8E-0A846466CD4B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0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CEFF-2ABE-49B1-A218-CB64DA41FC11}" type="datetime1">
              <a:rPr lang="ru-RU" smtClean="0"/>
              <a:t>09.01.2026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1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9AD-F110-48AB-838F-947019056DA9}" type="datetime1">
              <a:rPr lang="ru-RU" smtClean="0"/>
              <a:t>09.01.2026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2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8B06-E228-46AC-A3C9-D7D8EAFE06CE}" type="datetime1">
              <a:rPr lang="ru-RU" smtClean="0"/>
              <a:t>09.01.2026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B2D0-1363-4497-8F0B-148E458A4AA9}" type="datetime1">
              <a:rPr lang="ru-RU" smtClean="0"/>
              <a:t>09.01.2026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06E-6E54-4493-BD2E-DBA2BD3B1B3F}" type="datetime1">
              <a:rPr lang="ru-RU" smtClean="0"/>
              <a:t>09.01.2026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8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D9C-9053-4F8B-B015-17C192F1851B}" type="datetime1">
              <a:rPr lang="ru-RU" smtClean="0"/>
              <a:t>09.01.2026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C535-2041-49A5-AC62-E6F86D66B6FD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6FFE-4796-4807-9300-745D0C8AF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3725" y="1523925"/>
            <a:ext cx="8229600" cy="298519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ГИГИЕНИЧЕСКИЕ ТРЕБОВАНИЯ К ПРЕДМЕТАМ ДЕТСКОГО ОБИХОДА: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МЕБЕЛЬ, ТЕХНИЧЕСКИЕ СРЕДСТВА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ОБУЧЕНИЯ, УЧЕБНИКИ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ИГРУШКИ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40079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1111" y="-268568"/>
            <a:ext cx="656177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ГИГИЕНИЧЕСКИЕ ТРЕБОВАНИЯ К ДЕТСКОЙ МЕБЕЛИ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124744"/>
            <a:ext cx="8316924" cy="56803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подбора мебели в соответствии с длиной тела детей, ее маркировки, расстановки в учебных помещениях, рассаживания детей в соответствии с состоянием зрения и слуха, оценка посадки детей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важной составной частью деятельности медицинских и педагогических работников по обеспечению санитарно-эпидемиологического благополучия детского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3994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3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ДОШКОЛЬНЫХ ОБРАЗОВАТЕЛЬНЫХ ОРГАНИЗАЦИЙ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8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ПРЕДДОШКОЛЬНЫХ И ДОШКОЛЬНЫХ УЧРЕЖДЕНИЙ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1" y="1484784"/>
            <a:ext cx="8763607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раннего и дошкольного возраста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основных помещений по эксплуатационным особенностям может быть разделено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обслуживающего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обслуживающего персонала.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мебели для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 детские столы, стулья, кровати, шкафы для игрушек, шкафы для пособий и крупного строительного материала, для гимнастического оборудования.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оборудования для яслей и детских садов и гигиенические требования к нему обусловливаются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40079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9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ПРЕДДОШКОЛЬНЫХ И ДОШКОЛЬНЫХ УЧРЕЖДЕНИЙ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80728"/>
            <a:ext cx="8763606" cy="5877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включает мебель, используемую в период бодрствования, сна, игр, организованных занятий, кормления.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мебели и ее масса должны соответствовать росту, силе детей, способствовать развитию естественных движений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комнаты дошкольных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преддошкольных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рекомендуется мебель, имеющая буквенную символику, соответствующую ГОСТам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40079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8496944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3121804"/>
            <a:ext cx="8485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размеры столов и стульев для детей дошкольного возраста по ГОСТу 19301.1-73 и ГОСТу 19301.2-73 “Мебель детская дошкольная. Функциональные размеры”</a:t>
            </a:r>
          </a:p>
        </p:txBody>
      </p:sp>
    </p:spTree>
    <p:extLst>
      <p:ext uri="{BB962C8B-B14F-4D97-AF65-F5344CB8AC3E}">
        <p14:creationId xmlns:p14="http://schemas.microsoft.com/office/powerpoint/2010/main" val="308125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ПРЕДДОШКОЛЬНЫХ И ДОШКОЛЬНЫХ УЧРЕЖДЕНИЙ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1" y="1388220"/>
            <a:ext cx="8763607" cy="56411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столы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типов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стол четырехместный (70х70) для детей 1-5 лет;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двухместный с изменяющимся наклоном крышки и ящиками для учебных пособий для детей 5-7 лет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-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двухместный трапециевидный для детей 1-4 лет (дополнительный);IV - стол одноместный для использования в быту.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Столы для занятий устанавливаются 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светонесущей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стены при левостороннем освещении.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Четырехместные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столы устанавливаются не более чем в 2 ряда, двухместные - не более чем в 3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ряда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40079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67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ПРЕДДОШКОЛЬНЫХ И ДОШКОЛЬНЫХ УЧРЕЖДЕНИЙ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1" y="1124744"/>
            <a:ext cx="8763607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Эргономические расчеты показывают, что расстояние между столами должно быть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 м.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отодвинуть стул и свободно встать или сесть за стол.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стола составляет по нормативам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0,45 м.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зона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каждым столом переднезаднем направлении должна быть не менее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0,95 м (0,45+0,5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40079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1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ПРЕДДОШКОЛЬНЫХ И ДОШКОЛЬНЫХ УЧРЕЖДЕНИЙ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1" y="1268760"/>
            <a:ext cx="8763607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работы воспитателя с эргономических позиций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грифельной доски до 1-го ряда столов должно быть не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1,05 м. </a:t>
            </a:r>
            <a:endParaRPr lang="ru-RU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зрительной работы дошкольников требует учитывать также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обзора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зрительного поля детей, в связи с чем расстояние столов от доски увеличивается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 м.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положение следует обратить серьезное внимание, так как программа обучения и воспитания детей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организациях 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систематические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уже с детьми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3-летнего возраста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аппарат аккомодации глаза развит еще очень слабо,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 5-6 летнему возрасту общая продолжительность занятий составляет более 1 ч.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Выраженное напряжение аккомодационной функции глаза ведет к утомлению его мышечного аппарата, а при повторных воздействиях создаются условия, способствующие нарушению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рефракции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40079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3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ПРЕДДОШКОЛЬНЫХ И ДОШКОЛЬНЫХ УЧРЕЖДЕНИЙ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1" y="1124744"/>
            <a:ext cx="8763607" cy="56411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доски должны быть размером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0,75х1,5 м.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подвеса нижнего края настенной доски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- 0,7-0,8 м от пола.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телевизионных передач в детских дошкольных учреждениях следует использовать телевизоры с размером экрана по диагонали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59-69 см.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телевизора должна быть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1-1,2 м;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расстояние от экрана телевизора до зрителей в пределах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до 5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рассаживать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следует с учетом их роста.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диафильмов и телевизионных передач при искусственном освещении должен проводиться при расположении источников света и сборку 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зрителей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40079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46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 НОРМАЛЬНАЯ ПОЗА СИДЯЩЕГО РЕБЕНКА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1" y="1124744"/>
            <a:ext cx="8763607" cy="511256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должна подходить ребенку по росту, стул – обязательно со спинкой. </a:t>
            </a:r>
          </a:p>
          <a:p>
            <a:pPr marL="0" lv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обеспечить устойчивость посадки, ребенок должен сидеть на стуле, опираясь на 2/3–3/4 длины бедра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(глубина сиденья)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корпусом тела и краем стола сохраняется свободное пространство не менее пяти сантиметров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дистанция спинки стула).</a:t>
            </a:r>
          </a:p>
          <a:p>
            <a:pPr marL="0" lv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свободно лежат на столе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(высота стола).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согнуты в тазобедренном и коленном суставах под прямым углом и располагаются под столом на соответствующей подставке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(высота сиденья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40079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3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ПОСАДКИ ЗА </a:t>
            </a:r>
            <a:r>
              <a:rPr lang="ru-RU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ПОДОБРАННОЙ МЕБЕЛЬЮ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ages.myshared.ru/6/598632/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88281"/>
            <a:ext cx="8363272" cy="510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8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СРЕДА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32859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оказывает 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влияние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здоровье детей, затрагивая как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благополучие.</a:t>
            </a:r>
          </a:p>
          <a:p>
            <a:pPr marL="0" lv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здоровье и способствует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ребенка, делая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ключевым местом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pPr marL="0" lv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возможно 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имеет место несоответствие факторов среды существующим нормативам</a:t>
            </a:r>
          </a:p>
          <a:p>
            <a:pPr marL="0" lv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5060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76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Размер дошкольной мебел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04856" cy="49685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1291111" y="260648"/>
            <a:ext cx="6561778" cy="910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ДОШКОЛЬНОЙ МЕБЕЛИ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76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90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КРОВАТОК В ДОШКОЛЬНОЙ ОБРАЗОВАТЕЛЬНОЙ ОРГАНИЗАЦИИ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cf.ppt-online.org/files1/slide/s/sFNCZbfc6h7kMQXBuV0v1iWly5R2OmILwgUzjGSEY/slide-5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91599" cy="51845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369461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53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22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МЕБЕЛЬ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3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1111" y="241184"/>
            <a:ext cx="6561778" cy="1171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ОБОРУДОВАНИЮ ШКОЛ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124744"/>
            <a:ext cx="8316924" cy="56803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влияние на формирование организма ребенка оказывают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мебель и оборудование школ.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учебных занятий организм учащегося испытывает статическую нагрузку, обусловленную сохранением вынужденной рабочей позы.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увеличивается при несоответствии размеров мебели пропорциям тела учащегося.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способствующие нарушению осанки, развитию близорукости и ее прогрессированию.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использование школьной мебели, соответствующей гигиеническим требованиям имеет значение для обеспечения длительной работоспособности, правильного функционального развития, профилактики нарушения осанки и зрения у детей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3994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4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1111" y="169176"/>
            <a:ext cx="6561778" cy="117159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МЕБЕЛИ В ПЕРВУЮ ОЧЕРЕДЬ КАСАЕТСЯ ЕЕ РАЗМЕРЫ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1196752"/>
            <a:ext cx="8793558" cy="5243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мебели обязательно должно быть выдержано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соотношение основных элементов. </a:t>
            </a:r>
            <a:endParaRPr lang="ru-RU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нормируются величинами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дистанции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спинки,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дистанции сидения.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Заниженная или завышенная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дифференция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вынуждает школьников опускать или поднимать правое плечо во время письма, что приводит к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ассиметрии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тела и искривлению позвоночника, а также к недопустимому сокращению или увеличению расстояния от глаз до книги.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недостаточной дистанции спинки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оказывается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«зажатым» между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крышкой парты и спинкой скамьи: рабочая поза становится неудобной, статическая нагрузка увеличивается, утомление прогрессирует, работоспособность падает.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нулевой и особенно положительной дистанции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для правильного размещения предплечья на столе вынужден тянуться вперед, рабочая поза становится неудобной, создаются условия, усугубляющие статическую нагрузку и форсирующие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утомление</a:t>
            </a:r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3994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00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1111" y="25160"/>
            <a:ext cx="6561778" cy="1171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ОБОРУДОВАНИЮ ШКОЛ </a:t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196752"/>
            <a:ext cx="8316924" cy="56803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используемая в учебном процессе должна исключать откидные сиденья, зажимы, механизмы, острые углы, грани, выступающие винты, шурупы - словом все то, что создает опасность травм.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используемый для изготовления мебели должен быть стойким к воздействию теплой воды, дезинфицирующих средств, обладать низкой теплопроводностью, поверхность должна быть матовой, т.к. блестящая поверхность оказывает слепящее действие, утомляет их снижает зрительную функцию, остроту зрения, быстроту различия, устойчивость ясного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видения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3994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1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1111" y="97168"/>
            <a:ext cx="6561778" cy="1171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ОБОРУДОВАНИЮ ШКОЛ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565094"/>
            <a:ext cx="8721550" cy="59683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Мебель должна быть удобной и обеспечивать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правильной рабочей позы.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занятий и приготовления уроков правильная поза способствует сохранению работоспособности, предупреждает развитие утомления.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соблюдение правильной позы детьми младшего возраста, когда еще не завершено формирование опорно-двигательного аппарата, неустойчивы изгибы позвоночника, относительно слабо развита мышечная система, не полностью сформирована осанка.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работы, сидя за столом, физически целесообразной является непринужденная поза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легким наклоном корпуса вперед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(угол сгибания в поясничной области около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градусов),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 в коленном и голеностопном суставах близки в прямым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ступни опираются в пол или подножку, что увеличивает общую площадь опоры туловища и уменьшает давление на седалищную область, руки свободно лежат на поверхности стола, а не служат дополнительными точками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опоры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3994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92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1111" y="0"/>
            <a:ext cx="6561778" cy="1171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ОБОРУДОВАНИЮ ШКОЛ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1268760"/>
            <a:ext cx="8649542" cy="56803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стола должна быть 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5-6 см выше локтя ребенка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сидящего с опущенными руками. Необходимо следить за тем, чтобы стул был задвинут за край стола 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4-8 см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 не доходит до края стола, школьник вынужден тянуться вперед. </a:t>
            </a:r>
            <a:endParaRPr lang="ru-RU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создаются условия, усиливающие статическую нагрузку, а тем самым и утомление.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стандартов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утверждены ГОСТы, предусматривающие изготовление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МЕБЕЛИ 6 НОМЕРОВ</a:t>
            </a:r>
            <a:endParaRPr lang="ru-RU" sz="30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3994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04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Размеры ученической мебели (ГОСТ 11015-93)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21652" b="3264"/>
          <a:stretch/>
        </p:blipFill>
        <p:spPr bwMode="auto">
          <a:xfrm>
            <a:off x="323528" y="1484784"/>
            <a:ext cx="8363272" cy="51845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58527" y="637404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УЧЕНИЧЕСКОЙ МЕБЕЛИ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345117" y="0"/>
            <a:ext cx="6561778" cy="1171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ОБОРУДОВАНИЮ ШКОЛ</a:t>
            </a:r>
          </a:p>
        </p:txBody>
      </p:sp>
    </p:spTree>
    <p:extLst>
      <p:ext uri="{BB962C8B-B14F-4D97-AF65-F5344CB8AC3E}">
        <p14:creationId xmlns:p14="http://schemas.microsoft.com/office/powerpoint/2010/main" val="4237890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1111" y="0"/>
            <a:ext cx="6561778" cy="1171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ОБОРУДОВАНИЮ ШКОЛ</a:t>
            </a:r>
            <a:br>
              <a:rPr lang="ru-RU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РАССТАНОВКА ПАРТ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1196752"/>
            <a:ext cx="8460940" cy="56803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оборудовании учебных помещений должны соблюдаться следующие размеры проходов и расстояния между предметами оборудования в см: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рядами двухместных столов - не менее 60;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столов и наружной продольной стеной - не менее 50-70;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столов и внутренней продольной стеной (перегородкой) или шкафами, стоящими вдоль этой стены, - не менее 50-70;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 столов до стены (перегородки), противоположной классной доске, - не менее 70, от задней стены, являющейся наружной, - не менее 100, а при наличии оборотных классов - 120;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демонстрационного стола до учебной доски - не менее 100;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парты до учебной доски - 2,4 - 2,7 м;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наибольшая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удаленность последнего места учащегося от учебной доски - 860;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высота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 края учебной доски над полом - 80-90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ВО ВСЕХ РЯДАХ СТАВЯТ ПАРТЫ (СТОЛЫ) МЕНЬШИХ РАЗМЕРОВ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3994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7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О «ШКОЛЬНЫХ БОЛЕЗНЯХ»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«школьные болезни» ввел Р. Вирхов в работе «О некоторых вредных для здоровья влияниях школы» (1870 г.) </a:t>
            </a:r>
          </a:p>
          <a:p>
            <a:pPr marL="0" indent="0" algn="just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«Школьные болезни»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близорукость, искривление позвоночника (сколиозы и нарушения осанки), гастриты, неврозы.</a:t>
            </a:r>
          </a:p>
          <a:p>
            <a:pPr marL="0" lv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Близорукость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 обычно у тех, кому приходится много заниматься сидячей работой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чтением, письмом, черчением.</a:t>
            </a:r>
          </a:p>
          <a:p>
            <a:pPr marL="0" lvl="0" indent="0"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искривления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в сидячей позе за неудобной мебелью;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сумки для учебников;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позвоночника;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позвоночного столба;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предрасположенность.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5060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16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709109"/>
            <a:ext cx="8532948" cy="509596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распределении учебных мест в классах и лабораториях необходимо учитывать состояние здоровья школьников. 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за первыми и вторыми столами в любом ряду отводятся школьникам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значительным снижением остроты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пониженной остротой зрения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отводятся места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ближе к окну за первыми столами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наиболее благоприятные условия естественного освещения.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хорошей коррекции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остроты зрения посредством очков школьники могут сидеть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любых местах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ревматическими заболеваниями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склонным к частым ангинам и острым воспалениям верхних дыхательных путей, рабочие места отводят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от окон.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ПРОФИЛАКТИКИ НАРУШЕНИЯ ОСАНКИ ШКОЛЬНИКОВ, СИДЯЩИХ В КРАЙНИХ РЯДАХ, МЕНЯЮТ МЕСТАМИ 2 РАЗА В ГОД, НЕ НАРУШАЯ СООТВЕТСТВИЯ НОМЕРОВ МЕБЕЛИ РОСТУ УЧАЩИХСЯ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3994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251520" y="0"/>
            <a:ext cx="8532948" cy="170911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ОБОРУДОВАНИЮ ШКОЛ</a:t>
            </a:r>
            <a:br>
              <a:rPr lang="ru-RU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РАССТАНОВКА ПАРТ С УЧЕТОМ СОСТОЯНИЯ ЗДОРОВЬЯ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701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6594" y="26064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КОНСТРУКЦИИ ШКОЛЬНЫХ ПАРТ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(одноместная совмещенная)</a:t>
            </a:r>
            <a:endParaRPr lang="ru-RU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79668" y="1772816"/>
            <a:ext cx="4040188" cy="65408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Парта с фиксированными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параметрами</a:t>
            </a:r>
            <a:endParaRPr lang="ru-RU" dirty="0"/>
          </a:p>
        </p:txBody>
      </p:sp>
      <p:pic>
        <p:nvPicPr>
          <p:cNvPr id="14" name="Объект 13" descr="https://raspilpodolsk.ru/upload/iblock/fac/fac7b935567375f2c4755071498a2da4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2" y="2508948"/>
            <a:ext cx="3970784" cy="34563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80983" y="2276871"/>
            <a:ext cx="4248471" cy="696105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endParaRPr lang="ru-RU" sz="3800" dirty="0"/>
          </a:p>
          <a:p>
            <a:pPr algn="ctr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«Растущая» парта</a:t>
            </a:r>
          </a:p>
          <a:p>
            <a:endParaRPr lang="ru-RU" sz="9600" dirty="0"/>
          </a:p>
          <a:p>
            <a:endParaRPr lang="ru-RU" sz="9600" dirty="0"/>
          </a:p>
        </p:txBody>
      </p:sp>
      <p:pic>
        <p:nvPicPr>
          <p:cNvPr id="15" name="Объект 14" descr="https://images.tomas.kz/i3/firms/111/5311/5311881/pic_4ebec5dfbb0ee56_1024x3000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07" y="2508948"/>
            <a:ext cx="4069556" cy="34563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2144" y="6398860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59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78389" y="332656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КОНСТРУКЦИИ ШКОЛЬНЫХ ПАРТ 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(двух местная совмещенная)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50490" y="1556793"/>
            <a:ext cx="4040188" cy="122413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Парта с фиксированными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параметрами</a:t>
            </a:r>
            <a:endParaRPr lang="ru-RU" dirty="0"/>
          </a:p>
        </p:txBody>
      </p:sp>
      <p:pic>
        <p:nvPicPr>
          <p:cNvPr id="7" name="Объект 6" descr="http://img.board.com.ua/a/1043915322/wm/2-parta-2-h-mestnaya-dlya-1-4-klassov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" y="2901559"/>
            <a:ext cx="4040188" cy="30243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576759" y="2473466"/>
            <a:ext cx="4747769" cy="52348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sz="3800" dirty="0"/>
          </a:p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Растущая»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парта</a:t>
            </a:r>
            <a:endParaRPr lang="ru-RU" sz="9600" dirty="0"/>
          </a:p>
        </p:txBody>
      </p:sp>
      <p:pic>
        <p:nvPicPr>
          <p:cNvPr id="8" name="Объект 7" descr="https://severdv.ru/wp-content/uploads/2020/07/razmery-pismennogo-stola-6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110" y="3029125"/>
            <a:ext cx="4186808" cy="30243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5869" y="6415960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80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0364" y="490662"/>
            <a:ext cx="8363271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УЧЕНИЧЕСКИХ СТОЛОВ И СТУЛЬЕВ 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парта и стулья отдельно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5536" y="1916833"/>
            <a:ext cx="3960439" cy="129614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с фиксированными параметрами (2-местный) и стулья к нему</a:t>
            </a:r>
          </a:p>
          <a:p>
            <a:endParaRPr lang="ru-RU" dirty="0"/>
          </a:p>
        </p:txBody>
      </p:sp>
      <p:pic>
        <p:nvPicPr>
          <p:cNvPr id="13" name="Объект 12" descr="https://images.ru.prom.st/534487219_w640_h640_stol-standart-2-mestnv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1765"/>
            <a:ext cx="3959423" cy="29544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592118" y="1930893"/>
            <a:ext cx="3960439" cy="77802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sz="3800" dirty="0"/>
          </a:p>
          <a:p>
            <a:endParaRPr lang="ru-RU" sz="9600" dirty="0"/>
          </a:p>
          <a:p>
            <a:endParaRPr lang="ru-RU" sz="9600" dirty="0"/>
          </a:p>
          <a:p>
            <a:endParaRPr lang="ru-RU" sz="9600" dirty="0"/>
          </a:p>
          <a:p>
            <a:endParaRPr lang="ru-RU" sz="9600" dirty="0"/>
          </a:p>
          <a:p>
            <a:endParaRPr lang="ru-RU" sz="9600" dirty="0"/>
          </a:p>
          <a:p>
            <a:endParaRPr lang="ru-RU" sz="9600" dirty="0"/>
          </a:p>
          <a:p>
            <a:endParaRPr lang="ru-RU" sz="9600" dirty="0"/>
          </a:p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«Растущий» стол (2-местный) и стулья к нему</a:t>
            </a:r>
          </a:p>
        </p:txBody>
      </p:sp>
      <p:pic>
        <p:nvPicPr>
          <p:cNvPr id="16" name="Объект 15" descr="http://tisam.md/image/cache/catalog/1new/shkolanew/90130_90240_2-1600x1200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93" y="3381504"/>
            <a:ext cx="3959423" cy="29572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7316" y="636733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03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775"/>
            <a:ext cx="8208912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ОДНОМЕСТНЫЕ «РАСТУЩИЕ» СТОЛЫ И СТУЛЬЯ (С «ГЕНДЕРНЫМ» ДИЗАЙНОМ)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s://ekb.qp-partu.ru/upload/iblock/8c2/8c24605d40111844e5382f8baa62fe0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636912"/>
            <a:ext cx="3626517" cy="346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ergosmart.by/img/misc/201910251640542.jpg?ver=159291701914?w=82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636912"/>
            <a:ext cx="3960440" cy="346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83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ОБУЧЕНИЯ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30481" y="640079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83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143" y="116632"/>
            <a:ext cx="6347713" cy="67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ОБУЧЕНИЯ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49541" cy="5949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устройства, системы и аппаратура (от компьютеров и интерактивных досок до проекторов),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в образовании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предъявления, обработки информации и повышения эффективности учебного процесса, а также носители этой информации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(аудио-видео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ДЕЛЯТСЯ ПО НАЗНАЧЕНИЮ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информационные, контролирующие),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ПРИНЦИПУ УСТРОЙСТВА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электронные, оптические) 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СПОСОБУ ВОЗДЕЙСТВИЯ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аудио, видео, аудиовизуальные).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И ПРИМЕРЫ ТСО: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учебное телевидение, диапроекторы, лингафонные кабинеты, современные ПК и компьютерные классы.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Контролирующие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для тестирования, компьютерные комплексы для проверки знаний.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и тренажерные: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обучающие системы, тренажеры (например, для отработки навыков вождения), цифровые лаборатории, VR-оборудование.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Аудиовизуальные: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аудиосистемы, видеокамеры, интерактивные доски.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информационные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сети, интерактивное видео, электронные учебные издания (ЭУИ),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143" y="116632"/>
            <a:ext cx="6347713" cy="67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ОБУЧЕНИЯ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77533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ПРЕИМУЩЕСТВА: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сложно или невозможно увидеть в реальной жизни (например, быстротекущие процессы).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Позволяют учитывать темп и особенности каждого ученика.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Обеспечивают быстрый доступ к огромным объемам информации.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Интенсификация: 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делают более эффективным усвоение материала. 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 в сочетании с другими, традиционными методами.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Рациональность: 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применять их там, где можно обойтись без них, чтобы не «перегрузить»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-27384"/>
            <a:ext cx="8937574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ТЕХНИЧЕСКИМ СРЕДСТВАМ ОБУЧЕНИЯ включают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5544616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ограничение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использования;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800" dirty="0" smtClean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эргономику -</a:t>
            </a:r>
            <a:r>
              <a:rPr lang="ru-RU" altLang="ru-RU" sz="28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правильное 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 наклон устройств, мебель по </a:t>
            </a:r>
            <a:r>
              <a:rPr lang="ru-RU" altLang="ru-RU" sz="28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росту;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800" dirty="0" smtClean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 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бликов, достаточная </a:t>
            </a:r>
            <a:r>
              <a:rPr lang="ru-RU" altLang="ru-RU" sz="28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яркость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800" dirty="0" smtClean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освещение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</a:t>
            </a:r>
            <a:r>
              <a:rPr lang="ru-RU" altLang="ru-RU" sz="2800" b="1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8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искусственное;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800" dirty="0" smtClean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проветривание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уборку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помещений;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800" dirty="0" smtClean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соблюдение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безопасности и чередование деятельности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гимнастика </a:t>
            </a:r>
            <a:r>
              <a:rPr lang="ru-RU" altLang="ru-RU" sz="28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глаз, физкультминутки) для снижения </a:t>
            </a:r>
            <a:r>
              <a:rPr lang="ru-RU" altLang="ru-RU" sz="28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утомления 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b="1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-27384"/>
            <a:ext cx="8937574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ТЕХНИЧЕСКИМ СРЕДСТВАМ ОБУЧЕНИЯ включают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99457"/>
            <a:ext cx="8352928" cy="5569903"/>
          </a:xfrm>
        </p:spPr>
        <p:txBody>
          <a:bodyPr>
            <a:no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ПОМЕЩЕНИЯМ И ОБОРУДОВАНИЮ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  <a:r>
              <a:rPr lang="ru-RU" altLang="ru-RU" sz="2400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400" dirty="0" smtClean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</a:t>
            </a:r>
            <a:r>
              <a:rPr lang="ru-RU" alt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(300-500 люкс), с возможностью регулирования, без бликов на экранах. Окна лучше ориентировать на север или северо-восток, а кабинеты должны быть оснащены </a:t>
            </a:r>
            <a:r>
              <a:rPr lang="ru-RU" altLang="ru-RU" sz="2400" dirty="0" err="1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светорегулируемыми</a:t>
            </a:r>
            <a:r>
              <a:rPr lang="ru-RU" alt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устройствами.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Проветривание: 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</a:t>
            </a:r>
            <a:r>
              <a:rPr lang="ru-RU" alt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влажная уборка перед занятиями.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Мебель:</a:t>
            </a:r>
            <a:r>
              <a:rPr lang="ru-RU" alt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400" dirty="0" smtClean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alt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росту пользователя.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средства обучения: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Мониторы </a:t>
            </a:r>
            <a:r>
              <a:rPr lang="ru-RU" altLang="ru-RU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не менее 39,6 см, планшеты — 26,6 см. Не допускаются ЭЛТ-мониторы. Планшеты должны быть под углом 30</a:t>
            </a:r>
            <a:r>
              <a:rPr lang="ru-RU" alt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ru-RU" altLang="ru-RU" sz="240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7" y="116632"/>
            <a:ext cx="7974410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Ф.Ф. ЭРИСМАНА В ИССЛЕДОВАНИИ  И ПРОФИЛАКТИКЕ «ШКОЛЬНЫХ БОЛЕЗНЕЙ»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584176"/>
            <a:ext cx="8496944" cy="5373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Ф.Ф. Эрисман, как врач-офтальмолог, связал развитие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близорукости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плохим освещением в школах и неправильной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позой школьников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обусловленной не соответствующей анатомо-физиологическим параметрам тела ученика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мебелью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69946" y="6305466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36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ПРИМЕНЕНИЯ ТСО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57" b="4285"/>
          <a:stretch/>
        </p:blipFill>
        <p:spPr>
          <a:xfrm>
            <a:off x="323528" y="1700808"/>
            <a:ext cx="8568952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72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41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2669382"/>
            <a:ext cx="7886700" cy="687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УЧЕБНИКАМ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64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143" y="44624"/>
            <a:ext cx="6347713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ШКОЛЬНЫМ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УЧЕБНИКАМ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126" y="1343665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учебной работе учащиеся больше всего имеют дело с книгой.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зрение во всем периоде обучения постоянна и значительна, поэтому гигиенические рекомендации относительно учебников, а также других учебных пособий (карты, атласы, учебное кино, телевидение и т.п.) даются с целью создания наиболее благоприятных условий для зрительной работы,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зрения учащихся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органа зрения, а также постепенность формирования навыка чтения требуют реализации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возрастного принципа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гигиенических рекомендаций, в частности при составлении рекомендаций по оформлению школьных учебников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48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143" y="44624"/>
            <a:ext cx="6347713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ШКОЛЬНЫМ УЧЕБНИКАМ ВКЛЮЧАЮТ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126" y="1218232"/>
            <a:ext cx="84969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ВЕС: 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300 г для 1-4 классов, 400 г для 5-6 классов, 500 г для 7-9 классов, 600 г для 10-11 классов.</a:t>
            </a:r>
          </a:p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БУМАГА: 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газетную или типографскую бумагу №3; бумага должна быть белой, гладкой, непросвечивающей.</a:t>
            </a:r>
          </a:p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ПЕЧАТЬ: 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Четкая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контрастная, интенсивного черного цвета (для текста).</a:t>
            </a:r>
          </a:p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ФОН: 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для основного текста, разрешены не более 2-3 цветных красок для выделения в младших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88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143" y="44624"/>
            <a:ext cx="6347713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ШКОЛЬНЫМ УЧЕБНИКАМ ВКЛЮЧАЮТ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126" y="980728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ЭРГОНОМИЧЕСКИЕ 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ПОЛИГРАФИЧЕСКИЕ ТРЕБОВАНИЯ</a:t>
            </a:r>
          </a:p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ШРИФТ: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Рубленый, простой, четкий, без украшений (для начальных классов кегль не менее 20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ИНТЕРЛИНЬЯЖ (МЕЖСТРОЧНЫЙ ИНТЕРВАЛ):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начальных классов не менее 4 пунктов).</a:t>
            </a:r>
          </a:p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КОЛОНКИ: 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 колонок, кроме стихов.</a:t>
            </a:r>
          </a:p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ИЛЛЮСТРАЦИИ: 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занимать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50% полосы, быть яркими, контрастными, с четкими пробелами между текстом и картинками.</a:t>
            </a:r>
          </a:p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непропечатки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смазывания, пятна, затеки клея, склеивающие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63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45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2247453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всех этих показателей гигиеническим нормам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благоприятных условия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зрительной работоспособности, охраны органа зрения, а также для снижения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54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46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2247453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ИГРУШКАМ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67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143" y="25400"/>
            <a:ext cx="6347713" cy="13678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 К ИГРУШКАМ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505" y="1373237"/>
            <a:ext cx="8793558" cy="5373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используется в целях всестороннего, гармоничного воспитания, приобщения детей к труду и активному отдыху.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приспособлены к деятельности ребенка,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психическому и физическому развитию, помогать формированию его способностей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требованиям к детским игрушкам является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безопасность в отношении травматизма и отрицательного воздействия на здоровье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5282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971" y="968829"/>
            <a:ext cx="8794509" cy="57776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отделки игрушки.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КОНТРОЛЯ: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сырьем, используемым при изготовлении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контроль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технических условий при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рецептуры при введении новых материалов и различных изменений технологического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местами и условиями продажи игрушек, хранении, использованием и содержанием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8143" y="97408"/>
            <a:ext cx="6347713" cy="7393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ИГРУШКАМ КАСАЮТСЯ</a:t>
            </a:r>
          </a:p>
        </p:txBody>
      </p:sp>
    </p:spTree>
    <p:extLst>
      <p:ext uri="{BB962C8B-B14F-4D97-AF65-F5344CB8AC3E}">
        <p14:creationId xmlns:p14="http://schemas.microsoft.com/office/powerpoint/2010/main" val="27551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052736"/>
            <a:ext cx="8793558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Непременным условием игрушек для детей данного возраста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стойкость окраски.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до 3 лет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подбирают игрушки позволяющие познавать назначение предметов, их функции, учиться использовать их как орудие труда.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игрушки с учетом режима дня: утром - вызывающие интерес и общее возбуждение, днем - для сосредоточенной игры, вечером - спокойные настольные игры.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3-7 лет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 игрушки для игры со сверстниками, на темы близкие их опыту, отражающие события общественной жизни: магазин, железная дорога и т.д. 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 сложные, управляемые игрушки и системы, позволяющие соревноваться в ловкости, формирующие интерес к будущей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8143" y="25400"/>
            <a:ext cx="6347713" cy="7393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ИГРУШКАМ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ДЕТСКАЯ МЕБЕЛЬ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FFE-4796-4807-9300-745D0C8AF8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54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71600"/>
            <a:ext cx="8721550" cy="43925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изготовляются из различных материалов: дерева, металла, бумаги, папье-маше, материи, стекла, фаянса, глины и пластмассы, резины.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деревянных игрушек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сухое дерево твердых пород (дуб, ольха, береза), так как мягкие породы (состав, ель), а также сырое дерево твердых пород легко расщепляется и откалывающие от них мелкие обломки могут поранить ребенка.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изготовляют из отходов металла, подвергнутого предварительной механической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обработке.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гигиеническом отношении металлические игрушки без выступов с закругленными краями и углами опасности не представляют.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и картон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удобный и дешевый материал для изготовления игрушек. Бумажные игрушки в детских учреждениях допускаются. Однако, надо помнить, что в случае возникновения в группе инфекционного заболевания все бумажные игрушки, находившиеся в пользовании детей этой группы, следует уничтожить (лучше всего сжечь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8143" y="457448"/>
            <a:ext cx="6347713" cy="739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ИГРУШКАМ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КОНСТРУКЦИЯ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конструкции игрушки должны отвечать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требованиям: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острых частей, способных нанести травму ребенку, детали игрушек должны быть хорошо закреплены и зачищены;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игрушки для детей младшего дошкольного возраста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изготовляться с учетом того, чтобы диаметр самого маленького элемента был не менее 30 мм при высоте 12 мм;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наполнения игрушек (погремушки) разрешается применять металлические и пластмассовые гранулы и шарики диаметром не менее 5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надувные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резиновые и пластмассовые игрушки должны иметь клапан с прочно закрепленной крышкой, которая не должна свободно вытаскиваться;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озвученных игрушек разрешается с силой шума не более 65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электротехнических игрушках с микроэлектродвигателями электрическое напряжение не должно быть 12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вольт</a:t>
            </a:r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8143" y="457448"/>
            <a:ext cx="6347713" cy="739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ИГРУШКАМ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0486" y="1657239"/>
            <a:ext cx="7894864" cy="43640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весу и размеру игрушки изготавливаются в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силой ребенка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размерами его руки.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вес игрушки 250 грамм - для детей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400 грамм - для детей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школьного возраста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700-800 г - для детей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школьного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8143" y="457448"/>
            <a:ext cx="6347713" cy="739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ИГРУШКАМ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143" y="3326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ОБРАБОТКИ ДЕТСКОЙ ИГРУШКИ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825624"/>
            <a:ext cx="8865566" cy="484373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физический; (воздействие температуры, УФО)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(воздействие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хим.реактивов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0,5% раствор хлорной извести, хлорамина, мыльно-содовый раствор)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вытряхивание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выбивание, выколачивание)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 (физический +химический;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химический+механический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ОБРАБОТКИ ИГРУШКИ ДЛЯ ДЕТЕЙ ПРЕДДОШКОЛЬНОГО ВОЗРАСТА - 2 РАЗА В ДЕНЬ,  ДОШКОЛЬНОГО 1 РАЗ </a:t>
            </a:r>
            <a:endParaRPr lang="ru-RU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24935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ЭКСПЕРТИЗА ИГРУШКИ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4 этапа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412776"/>
            <a:ext cx="8191822" cy="5184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органолептическое исследование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Образец игрушки осматривают и отмечают: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цвет;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вид поверхности образцы (гладкая, блестящая, шероховатая, сухая, липкая);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качество материала (мягкая, твердая. эластичная, малоэластичная);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запах: определение запаха игрушек (или вытяжек проводится при комнатной температуре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комиссионно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менее 5 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335683"/>
            <a:ext cx="8424934" cy="56937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обработка образцов. Образец последовательно тщательно промывается простой водопроводной водой, ополаскивается 0,5% раствором соды при температуре 55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С, снова ополаскивают водопроводной водой. Затем заливают кипящей дистиллированной водой на 2 минуты, после чего дают образцу просохнуть на воздухе и вновь производят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органолептическую оценку.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этапом является исследование образца в модельной среде. Модельной средой для резиновой игрушки является слабо подкисленный и слабо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подщелочный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физиологический раствор - 0,8% раствор хлористого натрия.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 с модельной среде 2 минуты. После получения вытяжки производят ее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органолептическое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ЭТАП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анализ. С этой целью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 тяжелых металлов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 algn="just">
              <a:buNone/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24935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ЭКСПЕРТИЗА ИГРУШКИ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4 этапа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5686" y="1196752"/>
            <a:ext cx="8432776" cy="44201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исследовании прочности фиксации красок оценивают выдержку окрашенных образцов, вырезанных из игрушек в течение 2 минут в растворах: 1% раствора соляной кислоты, 1% КОН и 1% NaHCO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неудовлетворительной фиксации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красителя судят по наличию характерной окраски хотя бы одного из растворов, а также по изменению вида игрушки при мытье горячей водой с мылом и 2% раствором хлорной извести.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соответствием игрушки гигиеническим требованиям, дается разрешение к ее производству, рекомендации по использованию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24935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ЭКСПЕРТИЗА ИГРУШКИ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4 этапа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143" y="3326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598" y="1848653"/>
            <a:ext cx="7885858" cy="4676691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среда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мощный инструмент, который, при правильной организации, может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 основой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крепкого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при наличии рисков способна значительно ухудшить состояние детей, влияя на их физическое развитие, успеваемость и психическое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76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3880773"/>
          </a:xfrm>
        </p:spPr>
        <p:txBody>
          <a:bodyPr>
            <a:normAutofit/>
          </a:bodyPr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БЛАГОДАРИМ ЗА ВНИМАНИЕ!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4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1" y="1245975"/>
            <a:ext cx="8763607" cy="513535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Существенную часть общей учебной нагрузки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 составляет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статическое напряжение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возникает в результате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неподвижного положения тела на протяжении большей части урока.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статическое напряжение является одним из факторов, способствующих более быстрому утомлению во время учебных занятий.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касается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садов и учащихся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классов в связи с несовершенством их костно-мышечного аппарата.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статического напряжения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сидения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достигнуто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сохранения правильной рабочей позы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подбора школьной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40079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8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1" y="1628800"/>
            <a:ext cx="8763607" cy="511256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мебели росту детей, изменение пропорций (соотношений) между столом и стулом могут привести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неравномерной нагрузке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неодновременному утомлению различных мышечных групп, вследствие чего возникает асимметрия, которая является одной из причин различного рода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осанки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0481" y="640079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7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1111" y="72452"/>
            <a:ext cx="656177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ГИГИЕНИЧЕСКИЕ ТРЕБОВАНИЯ К ДЕТСКОЙ МЕБЕЛИ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1508760"/>
            <a:ext cx="8460940" cy="5349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оснащение учреждения для детей мебелью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фактор охраны здоровья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подростков и повышения эффективности воспитательного процесса.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требования, предъявляемые к детской мебели,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основываются на современных данных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антропометрии, физиологии, эргономики и способствуют гармоничному физическому развитию детей, выработке у них правильной осанки, длительному сохранению работоспособности,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зрения и опорно-двигательного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8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1111" y="-268568"/>
            <a:ext cx="656177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ГИГИЕНИЧЕСКИЕ ТРЕБОВАНИЯ К ДЕТСКОЙ МЕБЕЛИ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349070"/>
            <a:ext cx="8316924" cy="56803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основных требований является 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размеров мебели длине тела и пропорциям ребенка. 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 этого требования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наклон туловища, развивается его асимметрия, возрастает напряжение мышц, обеспечивающих поддержание вынужденной, неудобной позы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поддержания физиологически рациональной позы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антропометрическим данным физически нормально развитых детей и подростков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39949"/>
            <a:ext cx="512638" cy="365125"/>
          </a:xfrm>
        </p:spPr>
        <p:txBody>
          <a:bodyPr/>
          <a:lstStyle/>
          <a:p>
            <a:fld id="{37AD6FFE-4796-4807-9300-745D0C8AF8E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43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2973</Words>
  <Application>Microsoft Office PowerPoint</Application>
  <PresentationFormat>Экран (4:3)</PresentationFormat>
  <Paragraphs>355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ШКОЛЬНАЯ СРЕДА</vt:lpstr>
      <vt:lpstr>ВСПОМНИМ О «ШКОЛЬНЫХ БОЛЕЗНЯХ»</vt:lpstr>
      <vt:lpstr>РОЛЬ Ф.Ф. ЭРИСМАНА В ИССЛЕДОВАНИИ  И ПРОФИЛАКТИКЕ «ШКОЛЬНЫХ БОЛЕЗНЕЙ» </vt:lpstr>
      <vt:lpstr>Презентация PowerPoint</vt:lpstr>
      <vt:lpstr>АКТУАЛЬНОСТЬ</vt:lpstr>
      <vt:lpstr>АКТУАЛЬНОСТЬ</vt:lpstr>
      <vt:lpstr> ОБЩИЕ ГИГИЕНИЧЕСКИЕ ТРЕБОВАНИЯ К ДЕТСКОЙ МЕБЕЛИ </vt:lpstr>
      <vt:lpstr> ОБЩИЕ ГИГИЕНИЧЕСКИЕ ТРЕБОВАНИЯ К ДЕТСКОЙ МЕБЕЛИ </vt:lpstr>
      <vt:lpstr> ОБЩИЕ ГИГИЕНИЧЕСКИЕ ТРЕБОВАНИЯ К ДЕТСКОЙ МЕБЕЛИ </vt:lpstr>
      <vt:lpstr>Презентация PowerPoint</vt:lpstr>
      <vt:lpstr>ОБОРУДОВАНИЕ ПРЕДДОШКОЛЬНЫХ И ДОШКОЛЬНЫХ УЧРЕЖДЕНИЙ</vt:lpstr>
      <vt:lpstr>ОБОРУДОВАНИЕ ПРЕДДОШКОЛЬНЫХ И ДОШКОЛЬНЫХ УЧРЕЖДЕНИЙ</vt:lpstr>
      <vt:lpstr>ОБОРУДОВАНИЕ ПРЕДДОШКОЛЬНЫХ И ДОШКОЛЬНЫХ УЧРЕЖДЕНИЙ  предусматривает</vt:lpstr>
      <vt:lpstr>ОБОРУДОВАНИЕ ПРЕДДОШКОЛЬНЫХ И ДОШКОЛЬНЫХ УЧРЕЖДЕНИЙ</vt:lpstr>
      <vt:lpstr>ОБОРУДОВАНИЕ ПРЕДДОШКОЛЬНЫХ И ДОШКОЛЬНЫХ УЧРЕЖДЕНИЙ</vt:lpstr>
      <vt:lpstr>ОБОРУДОВАНИЕ ПРЕДДОШКОЛЬНЫХ И ДОШКОЛЬНЫХ УЧРЕЖДЕНИЙ</vt:lpstr>
      <vt:lpstr>ФИЗИОЛОГИЧЕСКИ НОРМАЛЬНАЯ ПОЗА СИДЯЩЕГО РЕБЕНКА</vt:lpstr>
      <vt:lpstr>ВАРИАНТЫ ПОСАДКИ ЗА НЕПРАВИЛЬНО ПОДОБРАННОЙ МЕБЕЛЬЮ</vt:lpstr>
      <vt:lpstr> РАЗМЕРЫ ДОШКОЛЬНОЙ МЕБЕЛИ </vt:lpstr>
      <vt:lpstr>РАЗМЕРЫ КРОВАТОК В ДОШКОЛЬНОЙ ОБРАЗОВАТЕЛЬНОЙ ОРГАНИЗАЦИИ</vt:lpstr>
      <vt:lpstr>ШКОЛЬНАЯ МЕБЕЛЬ</vt:lpstr>
      <vt:lpstr>ГИГИЕНИЧЕСКИЕ ТРЕБОВАНИЯ К ОБОРУДОВАНИЮ ШКОЛ </vt:lpstr>
      <vt:lpstr>ГИГИЕНИЧЕСКИЕ ТРЕБОВАНИЯ К МЕБЕЛИ В ПЕРВУЮ ОЧЕРЕДЬ КАСАЕТСЯ ЕЕ РАЗМЕРЫ </vt:lpstr>
      <vt:lpstr>ГИГИЕНИЧЕСКИЕ ТРЕБОВАНИЯ К ОБОРУДОВАНИЮ ШКОЛ  </vt:lpstr>
      <vt:lpstr>ГИГИЕНИЧЕСКИЕ ТРЕБОВАНИЯ К ОБОРУДОВАНИЮ ШКОЛ  КОНСТРУКЦИЯ</vt:lpstr>
      <vt:lpstr>ГИГИЕНИЧЕСКИЕ ТРЕБОВАНИЯ К ОБОРУДОВАНИЮ ШКОЛ  КОНСТРУКЦИЯ</vt:lpstr>
      <vt:lpstr>РАЗМЕРЫ УЧЕНИЧЕСКОЙ МЕБЕЛИ</vt:lpstr>
      <vt:lpstr>ГИГИЕНИЧЕСКИЕ ТРЕБОВАНИЯ К ОБОРУДОВАНИЮ ШКОЛ РАССТАНОВКА ПАРТ</vt:lpstr>
      <vt:lpstr>ГИГИЕНИЧЕСКИЕ ТРЕБОВАНИЯ К ОБОРУДОВАНИЮ ШКОЛ РАССТАНОВКА ПАРТ С УЧЕТОМ СОСТОЯНИЯ ЗДОРОВЬЯ</vt:lpstr>
      <vt:lpstr>ВАРИАНТЫ КОНСТРУКЦИИ ШКОЛЬНЫХ ПАРТ  (одноместная совмещенная)</vt:lpstr>
      <vt:lpstr>ВАРИАНТЫ КОНСТРУКЦИИ ШКОЛЬНЫХ ПАРТ  (двух местная совмещенная)</vt:lpstr>
      <vt:lpstr>ВАРИАНТЫ УЧЕНИЧЕСКИХ СТОЛОВ И СТУЛЬЕВ  парта и стулья отдельно</vt:lpstr>
      <vt:lpstr>ОДНОМЕСТНЫЕ «РАСТУЩИЕ» СТОЛЫ И СТУЛЬЯ (С «ГЕНДЕРНЫМ» ДИЗАЙНОМ)</vt:lpstr>
      <vt:lpstr>Презентация PowerPoint</vt:lpstr>
      <vt:lpstr>ТЕХНИЧЕСКИЕ СРЕДСТВА ОБУЧЕНИЯ</vt:lpstr>
      <vt:lpstr>ТЕХНИЧЕСКИЕ СРЕДСТВА ОБУЧЕНИЯ</vt:lpstr>
      <vt:lpstr>ГИГИЕНИЧЕСКИЕ ТРЕБОВАНИЯ К ТЕХНИЧЕСКИМ СРЕДСТВАМ ОБУЧЕНИЯ включают </vt:lpstr>
      <vt:lpstr>ГИГИЕНИЧЕСКИЕ ТРЕБОВАНИЯ К ТЕХНИЧЕСКИМ СРЕДСТВАМ ОБУЧЕНИЯ включают </vt:lpstr>
      <vt:lpstr>ДЛИТЕЛЬНОСТЬ ПРИМЕНЕНИЯ ТСО</vt:lpstr>
      <vt:lpstr>Презентация PowerPoint</vt:lpstr>
      <vt:lpstr>ГИГИЕНИЧЕСКИЕ ТРЕБОВАНИЯ К ШКОЛЬНЫМ УЧЕБНИКАМ</vt:lpstr>
      <vt:lpstr>ГИГИЕНИЧЕСКИЕ ТРЕБОВАНИЯ К ШКОЛЬНЫМ УЧЕБНИКАМ ВКЛЮЧАЮТ</vt:lpstr>
      <vt:lpstr>ГИГИЕНИЧЕСКИЕ ТРЕБОВАНИЯ К ШКОЛЬНЫМ УЧЕБНИКАМ ВКЛЮЧАЮТ</vt:lpstr>
      <vt:lpstr>Соответствие всех этих показателей гигиеническим нормам создает благоприятных условия для зрительной работоспособности, охраны органа зрения, а также для снижения утомляемости</vt:lpstr>
      <vt:lpstr>ГИГИЕНИЧЕСКИЕ ТРЕБОВАНИЯ К ИГРУШКАМ</vt:lpstr>
      <vt:lpstr>ГИГИЕНИЧЕСКИЕ ТРЕБОВАНИЯ К ИГРУШКАМ</vt:lpstr>
      <vt:lpstr>ГИГИЕНИЧЕСКИЕ ТРЕБОВАНИЯ К ИГРУШКАМ КАСАЮТСЯ</vt:lpstr>
      <vt:lpstr>ГИГИЕНИЧЕСКИЕ ТРЕБОВАНИЯ К ИГРУШКАМ</vt:lpstr>
      <vt:lpstr>ГИГИЕНИЧЕСКИЕ ТРЕБОВАНИЯ К ИГРУШКАМ МАТЕРИАЛЫ И КОНСТРУКЦИЯ </vt:lpstr>
      <vt:lpstr>ГИГИЕНИЧЕСКИЕ ТРЕБОВАНИЯ К ИГРУШКАМ КОНСТРУКЦИЯ </vt:lpstr>
      <vt:lpstr>ГИГИЕНИЧЕСКИЕ ТРЕБОВАНИЯ К ИГРУШКАМ КОНСТРУКЦИЯ </vt:lpstr>
      <vt:lpstr>МЕТОДЫ ОБРАБОТКИ ДЕТСКОЙ ИГРУШКИ</vt:lpstr>
      <vt:lpstr>ГИГИЕНИЧЕСКАЯ ЭКСПЕРТИЗА ИГРУШКИ проводится в 4 этапа</vt:lpstr>
      <vt:lpstr>ГИГИЕНИЧЕСКАЯ ЭКСПЕРТИЗА ИГРУШКИ проводится в 4 этапа</vt:lpstr>
      <vt:lpstr>ГИГИЕНИЧЕСКАЯ ЭКСПЕРТИЗА ИГРУШКИ проводится в 4 этапа</vt:lpstr>
      <vt:lpstr>РЕЗЮМЕ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Julia</cp:lastModifiedBy>
  <cp:revision>80</cp:revision>
  <cp:lastPrinted>2022-10-12T12:15:46Z</cp:lastPrinted>
  <dcterms:created xsi:type="dcterms:W3CDTF">2020-08-24T19:36:05Z</dcterms:created>
  <dcterms:modified xsi:type="dcterms:W3CDTF">2026-01-09T15:14:10Z</dcterms:modified>
</cp:coreProperties>
</file>