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303" r:id="rId3"/>
    <p:sldId id="260" r:id="rId4"/>
    <p:sldId id="316" r:id="rId5"/>
    <p:sldId id="317" r:id="rId6"/>
    <p:sldId id="318" r:id="rId7"/>
    <p:sldId id="319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321" r:id="rId30"/>
    <p:sldId id="322" r:id="rId31"/>
    <p:sldId id="324" r:id="rId32"/>
    <p:sldId id="325" r:id="rId33"/>
    <p:sldId id="416" r:id="rId34"/>
    <p:sldId id="421" r:id="rId35"/>
    <p:sldId id="417" r:id="rId36"/>
    <p:sldId id="418" r:id="rId37"/>
    <p:sldId id="419" r:id="rId38"/>
    <p:sldId id="327" r:id="rId39"/>
    <p:sldId id="328" r:id="rId40"/>
    <p:sldId id="329" r:id="rId41"/>
    <p:sldId id="330" r:id="rId42"/>
    <p:sldId id="331" r:id="rId43"/>
    <p:sldId id="332" r:id="rId44"/>
    <p:sldId id="422" r:id="rId45"/>
    <p:sldId id="426" r:id="rId46"/>
    <p:sldId id="423" r:id="rId47"/>
    <p:sldId id="424" r:id="rId48"/>
    <p:sldId id="425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427" r:id="rId59"/>
    <p:sldId id="428" r:id="rId60"/>
    <p:sldId id="429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430" r:id="rId72"/>
    <p:sldId id="366" r:id="rId73"/>
    <p:sldId id="367" r:id="rId74"/>
    <p:sldId id="373" r:id="rId75"/>
    <p:sldId id="374" r:id="rId76"/>
    <p:sldId id="375" r:id="rId77"/>
    <p:sldId id="376" r:id="rId78"/>
    <p:sldId id="377" r:id="rId79"/>
    <p:sldId id="392" r:id="rId8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06.10.2022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77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06.10.2022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6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06.10.2022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2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06.10.2022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52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06.10.2022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7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06.10.2022</a:t>
            </a:fld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43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06.10.2022</a:t>
            </a:fld>
            <a:endParaRPr lang="cs-C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2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06.10.2022</a:t>
            </a:fld>
            <a:endParaRPr lang="cs-C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95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06.10.2022</a:t>
            </a:fld>
            <a:endParaRPr lang="cs-C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1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06.10.2022</a:t>
            </a:fld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1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06.10.2022</a:t>
            </a:fld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52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06.10.2022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11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-757238" y="-25400"/>
            <a:ext cx="1224915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>
                <a:latin typeface="Georgia" panose="02040502050405020303" pitchFamily="18" charset="0"/>
                <a:sym typeface="Georgia" panose="02040502050405020303" pitchFamily="18" charset="0"/>
              </a:rPr>
              <a:t>Федеральное Государственное бюджетное образовательное учреждение</a:t>
            </a:r>
            <a:br>
              <a:rPr lang="ru-RU" altLang="ru-RU" sz="1400">
                <a:latin typeface="Georgia" panose="02040502050405020303" pitchFamily="18" charset="0"/>
                <a:sym typeface="Georgia" panose="02040502050405020303" pitchFamily="18" charset="0"/>
              </a:rPr>
            </a:br>
            <a:r>
              <a:rPr lang="ru-RU" altLang="ru-RU" sz="1400">
                <a:latin typeface="Georgia" panose="02040502050405020303" pitchFamily="18" charset="0"/>
                <a:sym typeface="Georgia" panose="02040502050405020303" pitchFamily="18" charset="0"/>
              </a:rPr>
              <a:t>Высшего профессионального образования</a:t>
            </a:r>
            <a:br>
              <a:rPr lang="ru-RU" altLang="ru-RU" sz="1400">
                <a:latin typeface="Georgia" panose="02040502050405020303" pitchFamily="18" charset="0"/>
                <a:sym typeface="Georgia" panose="02040502050405020303" pitchFamily="18" charset="0"/>
              </a:rPr>
            </a:br>
            <a:r>
              <a:rPr lang="ru-RU" altLang="ru-RU" sz="1400">
                <a:latin typeface="Georgia" panose="02040502050405020303" pitchFamily="18" charset="0"/>
                <a:sym typeface="Georgia" panose="02040502050405020303" pitchFamily="18" charset="0"/>
              </a:rPr>
              <a:t>«Ростовский государственный медицинский университет</a:t>
            </a:r>
            <a:br>
              <a:rPr lang="ru-RU" altLang="ru-RU" sz="1400">
                <a:latin typeface="Georgia" panose="02040502050405020303" pitchFamily="18" charset="0"/>
                <a:sym typeface="Georgia" panose="02040502050405020303" pitchFamily="18" charset="0"/>
              </a:rPr>
            </a:br>
            <a:r>
              <a:rPr lang="ru-RU" altLang="ru-RU" sz="1400">
                <a:latin typeface="Georgia" panose="02040502050405020303" pitchFamily="18" charset="0"/>
                <a:sym typeface="Georgia" panose="02040502050405020303" pitchFamily="18" charset="0"/>
              </a:rPr>
              <a:t>Министерства здравоохранения Российской Федерации»</a:t>
            </a: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19272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1893" y="2519363"/>
            <a:ext cx="878497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200" dirty="0"/>
              <a:t>Основные принципы хирургического лечения заболеваний пародонта. Выбор метода хирургического вмешательства, показания и противопоказания, ошибки и осложнения. Современные </a:t>
            </a:r>
            <a:r>
              <a:rPr lang="ru-RU" sz="3200" dirty="0" err="1"/>
              <a:t>остеопластические</a:t>
            </a:r>
            <a:r>
              <a:rPr lang="ru-RU" sz="3200" dirty="0"/>
              <a:t> препараты.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258888" y="1185863"/>
            <a:ext cx="66309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>
                <a:latin typeface="Georgia" panose="02040502050405020303" pitchFamily="18" charset="0"/>
                <a:sym typeface="Georgia" panose="02040502050405020303" pitchFamily="18" charset="0"/>
              </a:rPr>
              <a:t>Кафедра стоматологии №1</a:t>
            </a:r>
            <a:br>
              <a:rPr lang="ru-RU" altLang="ru-RU" sz="3200">
                <a:latin typeface="Georgia" panose="02040502050405020303" pitchFamily="18" charset="0"/>
                <a:sym typeface="Georgia" panose="02040502050405020303" pitchFamily="18" charset="0"/>
              </a:rPr>
            </a:br>
            <a:endParaRPr lang="ru-RU" altLang="ru-RU" sz="320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3741738" y="6291263"/>
            <a:ext cx="166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>
                <a:latin typeface="Georgia" panose="02040502050405020303" pitchFamily="18" charset="0"/>
                <a:sym typeface="Georgia" panose="02040502050405020303" pitchFamily="18" charset="0"/>
              </a:rPr>
              <a:t>Ростов-на-Дону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>
                <a:latin typeface="Georgia" panose="02040502050405020303" pitchFamily="18" charset="0"/>
                <a:sym typeface="Georgia" panose="02040502050405020303" pitchFamily="18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8967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620000" cy="1143000"/>
          </a:xfrm>
        </p:spPr>
        <p:txBody>
          <a:bodyPr/>
          <a:lstStyle/>
          <a:p>
            <a:r>
              <a:rPr lang="ru-RU" b="1" dirty="0"/>
              <a:t>II. </a:t>
            </a:r>
            <a:r>
              <a:rPr lang="ru-RU" b="1" u="sng" dirty="0"/>
              <a:t>Лоскутные операции</a:t>
            </a:r>
            <a:r>
              <a:rPr lang="ru-RU" b="1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04" y="1600200"/>
            <a:ext cx="762000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лоскутные </a:t>
            </a:r>
            <a:r>
              <a:rPr lang="ru-RU" sz="2400" dirty="0"/>
              <a:t>операции, корригирующие край десны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лоскутные </a:t>
            </a:r>
            <a:r>
              <a:rPr lang="ru-RU" sz="2400" dirty="0"/>
              <a:t>операции с применением средств, стимулирующих </a:t>
            </a:r>
            <a:r>
              <a:rPr lang="ru-RU" sz="2400" dirty="0" err="1"/>
              <a:t>репаративные</a:t>
            </a:r>
            <a:r>
              <a:rPr lang="ru-RU" sz="2400" dirty="0"/>
              <a:t> процессы в пародонте.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68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III. </a:t>
            </a:r>
            <a:r>
              <a:rPr lang="ru-RU" sz="4000" b="1" u="sng" dirty="0"/>
              <a:t>Формирование преддверия полости рта и перемещения уздечки</a:t>
            </a:r>
            <a:r>
              <a:rPr lang="ru-RU" sz="4000" b="1" dirty="0"/>
              <a:t>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Основными </a:t>
            </a:r>
            <a:r>
              <a:rPr lang="ru-RU" dirty="0"/>
              <a:t>критериями для выбора хирургического метода лечения являются: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состояние </a:t>
            </a:r>
            <a:r>
              <a:rPr lang="ru-RU" dirty="0" err="1"/>
              <a:t>десневого</a:t>
            </a:r>
            <a:r>
              <a:rPr lang="ru-RU" dirty="0"/>
              <a:t> </a:t>
            </a:r>
            <a:r>
              <a:rPr lang="ru-RU" dirty="0" smtClean="0"/>
              <a:t>края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глубина патологических зубодесневых </a:t>
            </a:r>
            <a:r>
              <a:rPr lang="ru-RU" dirty="0" smtClean="0"/>
              <a:t>карманов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состояние </a:t>
            </a:r>
            <a:r>
              <a:rPr lang="ru-RU" dirty="0"/>
              <a:t>костной ткани альвеолярных </a:t>
            </a:r>
            <a:r>
              <a:rPr lang="ru-RU" dirty="0" smtClean="0"/>
              <a:t>отростков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степень </a:t>
            </a:r>
            <a:r>
              <a:rPr lang="ru-RU" dirty="0"/>
              <a:t>подвижности </a:t>
            </a:r>
            <a:r>
              <a:rPr lang="ru-RU" dirty="0" smtClean="0"/>
              <a:t>зубов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состояние прикуса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общее </a:t>
            </a:r>
            <a:r>
              <a:rPr lang="ru-RU" dirty="0"/>
              <a:t>состояние пациента.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7753672" cy="1143000"/>
          </a:xfrm>
        </p:spPr>
        <p:txBody>
          <a:bodyPr/>
          <a:lstStyle/>
          <a:p>
            <a:pPr algn="ctr"/>
            <a:r>
              <a:rPr lang="ru-RU" dirty="0"/>
              <a:t>Все вмешательства на пародонте возможно разделить на две группы.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275856" y="3789040"/>
            <a:ext cx="2088232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01824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К первой группе относятся вмешательства, направленные на устранение </a:t>
            </a:r>
            <a:r>
              <a:rPr lang="ru-RU" sz="3200" dirty="0" err="1"/>
              <a:t>пародонтального</a:t>
            </a:r>
            <a:r>
              <a:rPr lang="ru-RU" sz="3200" dirty="0"/>
              <a:t> кармана: </a:t>
            </a:r>
            <a:br>
              <a:rPr lang="ru-RU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776"/>
            <a:ext cx="762000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/>
              <a:t>Кюретаж</a:t>
            </a:r>
            <a:r>
              <a:rPr lang="ru-RU" sz="2400" dirty="0" smtClean="0"/>
              <a:t> </a:t>
            </a:r>
            <a:r>
              <a:rPr lang="ru-RU" sz="2400" dirty="0" err="1"/>
              <a:t>пародонтального</a:t>
            </a:r>
            <a:r>
              <a:rPr lang="ru-RU" sz="2400" dirty="0"/>
              <a:t> кармана закрытый.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Кюретаж</a:t>
            </a:r>
            <a:r>
              <a:rPr lang="ru-RU" sz="2400" dirty="0"/>
              <a:t> </a:t>
            </a:r>
            <a:r>
              <a:rPr lang="ru-RU" sz="2400" dirty="0" err="1"/>
              <a:t>пародонтального</a:t>
            </a:r>
            <a:r>
              <a:rPr lang="ru-RU" sz="2400" dirty="0"/>
              <a:t> кармана открытый.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Гингивэктомия</a:t>
            </a:r>
            <a:r>
              <a:rPr lang="ru-RU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Лоскутные операции.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Апикально</a:t>
            </a:r>
            <a:r>
              <a:rPr lang="ru-RU" sz="2400" dirty="0"/>
              <a:t>-смещенный лоскут.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Направленная регенерация тканей пародонта.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0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ru-RU" sz="3000" dirty="0"/>
              <a:t>Вторая группа включает в себя вмешательства, направленные на устранение нарушений строения мягких тканей преддверия полости рта, которые не только утяжеляют течение воспалительного процесса в пародонте, но в ряде случаев сами являются причинами специфических его поражений. Это: </a:t>
            </a:r>
            <a:br>
              <a:rPr lang="ru-RU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8472"/>
            <a:ext cx="7620000" cy="26928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Пластика </a:t>
            </a:r>
            <a:r>
              <a:rPr lang="ru-RU" sz="2400" dirty="0"/>
              <a:t>уздечек и тяжей (</a:t>
            </a:r>
            <a:r>
              <a:rPr lang="ru-RU" sz="2400" dirty="0" err="1"/>
              <a:t>френулотомия</a:t>
            </a:r>
            <a:r>
              <a:rPr lang="ru-RU" sz="2400" dirty="0"/>
              <a:t> и </a:t>
            </a:r>
            <a:r>
              <a:rPr lang="ru-RU" sz="2400" dirty="0" err="1"/>
              <a:t>френулоэктомия</a:t>
            </a:r>
            <a:r>
              <a:rPr lang="ru-RU" sz="2400" dirty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Вестибулопластика</a:t>
            </a:r>
            <a:r>
              <a:rPr lang="ru-RU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Операции по устранению рецессий.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86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620000" cy="1143000"/>
          </a:xfrm>
        </p:spPr>
        <p:txBody>
          <a:bodyPr/>
          <a:lstStyle/>
          <a:p>
            <a:r>
              <a:rPr lang="ru-RU" dirty="0" err="1"/>
              <a:t>Кюретаж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7620000" cy="26642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 smtClean="0"/>
              <a:t>- удаление </a:t>
            </a:r>
            <a:r>
              <a:rPr lang="ru-RU" sz="2800" dirty="0"/>
              <a:t>патологических грануляций и обработка поверхности корня зуба без образования </a:t>
            </a:r>
            <a:r>
              <a:rPr lang="ru-RU" sz="2800" dirty="0" err="1"/>
              <a:t>слизисто</a:t>
            </a:r>
            <a:r>
              <a:rPr lang="ru-RU" sz="2800" dirty="0"/>
              <a:t>-надкостничного лоскута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19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Закрытый </a:t>
            </a:r>
            <a:r>
              <a:rPr lang="ru-RU" dirty="0" err="1"/>
              <a:t>кюретаж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Целью </a:t>
            </a:r>
            <a:r>
              <a:rPr lang="ru-RU" dirty="0" err="1"/>
              <a:t>кюретажа</a:t>
            </a:r>
            <a:r>
              <a:rPr lang="ru-RU" dirty="0"/>
              <a:t> является удаление из </a:t>
            </a:r>
            <a:r>
              <a:rPr lang="ru-RU" dirty="0" err="1"/>
              <a:t>пародонтального</a:t>
            </a:r>
            <a:r>
              <a:rPr lang="ru-RU" dirty="0"/>
              <a:t> кармана грануляций, вегетирующего эпителия, распавшейся ткани, </a:t>
            </a:r>
            <a:r>
              <a:rPr lang="ru-RU" dirty="0" err="1"/>
              <a:t>поддесневого</a:t>
            </a:r>
            <a:r>
              <a:rPr lang="ru-RU" dirty="0"/>
              <a:t> «зубного камня», пораженного цемента.</a:t>
            </a:r>
            <a:br>
              <a:rPr lang="ru-RU" dirty="0"/>
            </a:br>
            <a:r>
              <a:rPr lang="ru-RU" dirty="0"/>
              <a:t>Задачей </a:t>
            </a:r>
            <a:r>
              <a:rPr lang="ru-RU" dirty="0" err="1"/>
              <a:t>кюретажа</a:t>
            </a:r>
            <a:r>
              <a:rPr lang="ru-RU" dirty="0"/>
              <a:t> является устранение </a:t>
            </a:r>
            <a:r>
              <a:rPr lang="ru-RU" dirty="0" err="1"/>
              <a:t>пародонтальных</a:t>
            </a:r>
            <a:r>
              <a:rPr lang="ru-RU" dirty="0"/>
              <a:t> карманов. Для этого необходимо произвести снятие зубных отложений, освежение цемента корня, выскабливание грануляций и вросшего эпителия. </a:t>
            </a:r>
            <a:br>
              <a:rPr lang="ru-RU" dirty="0"/>
            </a:br>
            <a:r>
              <a:rPr lang="ru-RU" dirty="0"/>
              <a:t>Одновременная обработка карманов при проведении этой операции обычно не превышает области 2-4 зубов.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Показания к </a:t>
            </a:r>
            <a:r>
              <a:rPr lang="ru-RU" dirty="0" err="1" smtClean="0"/>
              <a:t>кюретажу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Проводят </a:t>
            </a:r>
            <a:r>
              <a:rPr lang="ru-RU" dirty="0"/>
              <a:t>в области одиночных зубодесневых карманов с толстыми стенками и широким </a:t>
            </a:r>
            <a:r>
              <a:rPr lang="ru-RU" dirty="0" smtClean="0"/>
              <a:t>входом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 </a:t>
            </a:r>
            <a:r>
              <a:rPr lang="ru-RU" dirty="0" smtClean="0"/>
              <a:t>Пародонтит </a:t>
            </a:r>
            <a:r>
              <a:rPr lang="ru-RU" dirty="0"/>
              <a:t>легкой и средней степени тяжести при глубине </a:t>
            </a:r>
            <a:r>
              <a:rPr lang="ru-RU" dirty="0" err="1"/>
              <a:t>пародонтальных</a:t>
            </a:r>
            <a:r>
              <a:rPr lang="ru-RU" dirty="0"/>
              <a:t> карманов до 4 мм и отсутствии костных </a:t>
            </a:r>
            <a:r>
              <a:rPr lang="ru-RU" dirty="0" smtClean="0"/>
              <a:t>карманов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Плотная десна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Противопоказаниями к </a:t>
            </a:r>
            <a:r>
              <a:rPr lang="ru-RU" dirty="0" err="1"/>
              <a:t>кюретажу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выделение гноя из </a:t>
            </a:r>
            <a:r>
              <a:rPr lang="ru-RU" dirty="0" err="1"/>
              <a:t>пародонтального</a:t>
            </a:r>
            <a:r>
              <a:rPr lang="ru-RU" dirty="0"/>
              <a:t> кармана при </a:t>
            </a:r>
            <a:r>
              <a:rPr lang="ru-RU" dirty="0" err="1"/>
              <a:t>абсцедировании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• наличие костных карманов, </a:t>
            </a:r>
            <a:br>
              <a:rPr lang="ru-RU" dirty="0"/>
            </a:br>
            <a:r>
              <a:rPr lang="ru-RU" dirty="0"/>
              <a:t>• глубина </a:t>
            </a:r>
            <a:r>
              <a:rPr lang="ru-RU" dirty="0" err="1"/>
              <a:t>пародонтального</a:t>
            </a:r>
            <a:r>
              <a:rPr lang="ru-RU" dirty="0"/>
              <a:t> кармана более 5 мм, </a:t>
            </a:r>
            <a:br>
              <a:rPr lang="ru-RU" dirty="0"/>
            </a:br>
            <a:r>
              <a:rPr lang="ru-RU" dirty="0"/>
              <a:t>• резкое истончение и фиброзное изменение стенки </a:t>
            </a:r>
            <a:r>
              <a:rPr lang="ru-RU" dirty="0" err="1"/>
              <a:t>десневого</a:t>
            </a:r>
            <a:r>
              <a:rPr lang="ru-RU" dirty="0"/>
              <a:t> края, </a:t>
            </a:r>
            <a:br>
              <a:rPr lang="ru-RU" dirty="0"/>
            </a:br>
            <a:r>
              <a:rPr lang="ru-RU" dirty="0"/>
              <a:t>• наличие острых инфекционных заболеваний слизистой оболочки рта и общих инфекционных заболеваний,</a:t>
            </a:r>
            <a:br>
              <a:rPr lang="ru-RU" dirty="0"/>
            </a:br>
            <a:r>
              <a:rPr lang="ru-RU" dirty="0"/>
              <a:t>• подвижность зубов III степени.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7280"/>
            <a:ext cx="8532440" cy="6480720"/>
          </a:xfrm>
        </p:spPr>
        <p:txBody>
          <a:bodyPr>
            <a:noAutofit/>
          </a:bodyPr>
          <a:lstStyle/>
          <a:p>
            <a:r>
              <a:rPr lang="ru-RU" sz="1800" dirty="0"/>
              <a:t>Под местной </a:t>
            </a:r>
            <a:r>
              <a:rPr lang="ru-RU" sz="1800" dirty="0" err="1"/>
              <a:t>инфилътрационной</a:t>
            </a:r>
            <a:r>
              <a:rPr lang="ru-RU" sz="1800" dirty="0"/>
              <a:t> анестезией тщательно удаляют </a:t>
            </a:r>
            <a:r>
              <a:rPr lang="ru-RU" sz="1800" dirty="0" err="1"/>
              <a:t>поддесневые</a:t>
            </a:r>
            <a:r>
              <a:rPr lang="ru-RU" sz="1800" dirty="0"/>
              <a:t> зубные отложения и патологически измененный цемент корня вручную (крючки, экскаваторы, рашпили, </a:t>
            </a:r>
            <a:r>
              <a:rPr lang="ru-RU" sz="1800" dirty="0" err="1"/>
              <a:t>кюретки</a:t>
            </a:r>
            <a:r>
              <a:rPr lang="ru-RU" sz="1800" dirty="0"/>
              <a:t> и др.) или с помощью ультразвукового, пневматического </a:t>
            </a:r>
            <a:r>
              <a:rPr lang="ru-RU" sz="1800" dirty="0" err="1"/>
              <a:t>скейлера</a:t>
            </a:r>
            <a:r>
              <a:rPr lang="ru-RU" sz="1800" dirty="0"/>
              <a:t> и </a:t>
            </a:r>
            <a:r>
              <a:rPr lang="ru-RU" sz="1800" dirty="0" err="1"/>
              <a:t>периополиров</a:t>
            </a:r>
            <a:r>
              <a:rPr lang="ru-RU" sz="1800" dirty="0"/>
              <a:t>. Зубные отложения удаляют, фиксируя инструмент у основания отложений и плавным </a:t>
            </a:r>
            <a:r>
              <a:rPr lang="ru-RU" sz="1800" dirty="0" err="1"/>
              <a:t>рычагообразным</a:t>
            </a:r>
            <a:r>
              <a:rPr lang="ru-RU" sz="1800" dirty="0"/>
              <a:t> движением направляя его от верхушки корня к коронке зуба. Последовательно обрабатывают все поверхности зуба (вестибулярную, </a:t>
            </a:r>
            <a:r>
              <a:rPr lang="ru-RU" sz="1800" dirty="0" err="1"/>
              <a:t>апроксимальные</a:t>
            </a:r>
            <a:r>
              <a:rPr lang="ru-RU" sz="1800" dirty="0"/>
              <a:t>, оральную); после этого обрабатывают поверхность корня с помощью ультразвуковых аппаратов, </a:t>
            </a:r>
            <a:r>
              <a:rPr lang="ru-RU" sz="1800" dirty="0" err="1"/>
              <a:t>финирами</a:t>
            </a:r>
            <a:r>
              <a:rPr lang="ru-RU" sz="1800" dirty="0"/>
              <a:t>, полирами; </a:t>
            </a:r>
            <a:r>
              <a:rPr lang="ru-RU" sz="1800" dirty="0" err="1"/>
              <a:t>кюретаж</a:t>
            </a:r>
            <a:r>
              <a:rPr lang="ru-RU" sz="1800" dirty="0"/>
              <a:t> (обработка) дна кармана - осторожное соскабливание поверхностного размягченного слоя края альвеолярного отростка и </a:t>
            </a:r>
            <a:r>
              <a:rPr lang="ru-RU" sz="1800" dirty="0" err="1"/>
              <a:t>межальвеолярной</a:t>
            </a:r>
            <a:r>
              <a:rPr lang="ru-RU" sz="1800" dirty="0"/>
              <a:t> перегородки. Для удаления грануляций и вросшего эпителия с внутренней поверхности </a:t>
            </a:r>
            <a:r>
              <a:rPr lang="ru-RU" sz="1800" dirty="0" err="1"/>
              <a:t>десневой</a:t>
            </a:r>
            <a:r>
              <a:rPr lang="ru-RU" sz="1800" dirty="0"/>
              <a:t> стенки на наружный край ее устанавливают палец и </a:t>
            </a:r>
            <a:r>
              <a:rPr lang="ru-RU" sz="1800" dirty="0" err="1"/>
              <a:t>кюретками</a:t>
            </a:r>
            <a:r>
              <a:rPr lang="ru-RU" sz="1800" dirty="0"/>
              <a:t> удаляют патологические ткани «по пальцу». Затем полируют поверхность корня, проводят антисептическую обработку зубодесневого кармана и прижимают </a:t>
            </a:r>
            <a:r>
              <a:rPr lang="ru-RU" sz="1800" dirty="0" err="1"/>
              <a:t>десневую</a:t>
            </a:r>
            <a:r>
              <a:rPr lang="ru-RU" sz="1800" dirty="0"/>
              <a:t> стенку к поверхности зуба. Сформировавшийся кровяной сгусток является источником клеток регенерационного ряда периодонта, поэтому в послеоперационном периоде необходимы тщательная гигиена полости рта в течение 1 </a:t>
            </a:r>
            <a:r>
              <a:rPr lang="ru-RU" sz="1800" dirty="0" err="1"/>
              <a:t>нед</a:t>
            </a:r>
            <a:r>
              <a:rPr lang="ru-RU" sz="1800" dirty="0"/>
              <a:t> и защита сгустка фиксирующими повязками. </a:t>
            </a:r>
            <a:br>
              <a:rPr lang="ru-RU" sz="1800" dirty="0"/>
            </a:br>
            <a:r>
              <a:rPr lang="ru-RU" sz="1800" dirty="0"/>
              <a:t>Для стимуляции регенерации соединительной ткани десны можно ввести после </a:t>
            </a:r>
            <a:r>
              <a:rPr lang="ru-RU" sz="1800" dirty="0" err="1"/>
              <a:t>кюретажа</a:t>
            </a:r>
            <a:r>
              <a:rPr lang="ru-RU" sz="1800" dirty="0"/>
              <a:t> в операционную рану турунды, пропитанные раствором гипохлорита натрия с концентрацией 0,05-0,15%, на 10-15 минут.</a:t>
            </a:r>
            <a:br>
              <a:rPr lang="ru-RU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00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/>
              <a:t>Пародонт</a:t>
            </a:r>
            <a:endParaRPr lang="ru-RU" altLang="en-US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ru-RU" altLang="en-US" b="1" dirty="0" smtClean="0"/>
              <a:t>–</a:t>
            </a:r>
            <a:r>
              <a:rPr lang="ru-RU" altLang="en-US" dirty="0" smtClean="0"/>
              <a:t> </a:t>
            </a:r>
            <a:r>
              <a:rPr lang="ru-RU" altLang="en-US" sz="2400" dirty="0" smtClean="0"/>
              <a:t>комплекс тканей окружающий зуба и обеспечивающий его фиксации в челюсти. </a:t>
            </a:r>
          </a:p>
          <a:p>
            <a:pPr algn="just">
              <a:buFontTx/>
              <a:buNone/>
            </a:pPr>
            <a:endParaRPr lang="ru-RU" altLang="en-US" dirty="0" smtClean="0"/>
          </a:p>
          <a:p>
            <a:pPr algn="just">
              <a:buFontTx/>
              <a:buNone/>
            </a:pPr>
            <a:r>
              <a:rPr lang="ru-RU" altLang="en-US" dirty="0" smtClean="0"/>
              <a:t> </a:t>
            </a:r>
            <a:r>
              <a:rPr lang="ru-RU" altLang="en-US" sz="3200" b="1" dirty="0" smtClean="0"/>
              <a:t>В состав пародонта входит:</a:t>
            </a:r>
          </a:p>
          <a:p>
            <a:pPr algn="just"/>
            <a:r>
              <a:rPr lang="ru-RU" altLang="en-US" sz="2400" dirty="0" smtClean="0"/>
              <a:t>десна</a:t>
            </a:r>
          </a:p>
          <a:p>
            <a:pPr algn="just"/>
            <a:r>
              <a:rPr lang="ru-RU" altLang="en-US" sz="2400" dirty="0" smtClean="0"/>
              <a:t>аппарат связок периодонта</a:t>
            </a:r>
          </a:p>
          <a:p>
            <a:pPr algn="just"/>
            <a:r>
              <a:rPr lang="ru-RU" altLang="en-US" sz="2400" dirty="0" smtClean="0"/>
              <a:t>кость альвеолярного отростка</a:t>
            </a:r>
          </a:p>
          <a:p>
            <a:pPr algn="just"/>
            <a:r>
              <a:rPr lang="ru-RU" altLang="en-US" sz="2400" dirty="0" smtClean="0"/>
              <a:t>поверхностный слой цемента зуба</a:t>
            </a:r>
          </a:p>
        </p:txBody>
      </p:sp>
    </p:spTree>
    <p:extLst>
      <p:ext uri="{BB962C8B-B14F-4D97-AF65-F5344CB8AC3E}">
        <p14:creationId xmlns:p14="http://schemas.microsoft.com/office/powerpoint/2010/main" val="23901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620000" cy="48006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Об эффективности </a:t>
            </a:r>
            <a:r>
              <a:rPr lang="ru-RU" sz="2400" dirty="0" err="1"/>
              <a:t>кюретажа</a:t>
            </a:r>
            <a:r>
              <a:rPr lang="ru-RU" sz="2400" dirty="0"/>
              <a:t> можно судить через 2-3 </a:t>
            </a:r>
            <a:r>
              <a:rPr lang="ru-RU" sz="2400" dirty="0" err="1"/>
              <a:t>нед</a:t>
            </a:r>
            <a:r>
              <a:rPr lang="ru-RU" sz="2400" dirty="0"/>
              <a:t>: за этот срок должен сформироваться соединительнотканный рубец.</a:t>
            </a:r>
            <a:br>
              <a:rPr lang="ru-RU" sz="2400" dirty="0"/>
            </a:br>
            <a:r>
              <a:rPr lang="ru-RU" sz="2400" dirty="0"/>
              <a:t>Недостатком этой манипуляции является то, что ее проводят без контроля зрения.</a:t>
            </a:r>
            <a:br>
              <a:rPr lang="ru-RU" sz="2400" dirty="0"/>
            </a:br>
            <a:r>
              <a:rPr lang="ru-RU" sz="2400" dirty="0"/>
              <a:t>Результатами проведения </a:t>
            </a:r>
            <a:r>
              <a:rPr lang="ru-RU" sz="2400" dirty="0" err="1"/>
              <a:t>кюретажа</a:t>
            </a:r>
            <a:r>
              <a:rPr lang="ru-RU" sz="2400" dirty="0"/>
              <a:t> могут быть гипотетический результат - прикрепление десны к корню зуба; вероятный результат - восстановление эпителия </a:t>
            </a:r>
            <a:r>
              <a:rPr lang="ru-RU" sz="2400" dirty="0" err="1"/>
              <a:t>десневой</a:t>
            </a:r>
            <a:r>
              <a:rPr lang="ru-RU" sz="2400" dirty="0"/>
              <a:t> борозды и плотное прикрепление </a:t>
            </a:r>
            <a:r>
              <a:rPr lang="ru-RU" sz="2400" dirty="0" err="1"/>
              <a:t>десневой</a:t>
            </a:r>
            <a:r>
              <a:rPr lang="ru-RU" sz="2400" dirty="0"/>
              <a:t> «муфты» к корню зуба.</a:t>
            </a:r>
            <a:br>
              <a:rPr lang="ru-RU" sz="2400" dirty="0"/>
            </a:br>
            <a:r>
              <a:rPr lang="ru-RU" sz="2400" dirty="0"/>
              <a:t>Современными модификациями метода являются «</a:t>
            </a:r>
            <a:r>
              <a:rPr lang="ru-RU" sz="2400" dirty="0" err="1"/>
              <a:t>scaling</a:t>
            </a:r>
            <a:r>
              <a:rPr lang="ru-RU" sz="2400" dirty="0"/>
              <a:t>» - соскабливание и «</a:t>
            </a:r>
            <a:r>
              <a:rPr lang="ru-RU" sz="2400" dirty="0" err="1"/>
              <a:t>root</a:t>
            </a:r>
            <a:r>
              <a:rPr lang="ru-RU" sz="2400" dirty="0"/>
              <a:t> </a:t>
            </a:r>
            <a:r>
              <a:rPr lang="ru-RU" sz="2400" dirty="0" err="1"/>
              <a:t>planing</a:t>
            </a:r>
            <a:r>
              <a:rPr lang="ru-RU" sz="2400" dirty="0"/>
              <a:t>» - выравнивание поверхности корня.</a:t>
            </a:r>
            <a:br>
              <a:rPr lang="ru-RU" sz="2400" dirty="0"/>
            </a:br>
            <a:r>
              <a:rPr lang="ru-RU" sz="2400" dirty="0"/>
              <a:t>По показаниям одновременно удаляют грануляции с </a:t>
            </a:r>
            <a:r>
              <a:rPr lang="ru-RU" sz="2400" dirty="0" err="1"/>
              <a:t>десневой</a:t>
            </a:r>
            <a:r>
              <a:rPr lang="ru-RU" sz="2400" dirty="0"/>
              <a:t> стенки кармана и иссекают гипертрофированную часть межзубного сосочка или края десны. </a:t>
            </a:r>
            <a:br>
              <a:rPr lang="ru-RU" sz="2400" dirty="0"/>
            </a:br>
            <a:r>
              <a:rPr lang="ru-RU" sz="2400" dirty="0"/>
              <a:t>Кровотечение, гноетечение из кармана, ретроградный пульпит - осложнения закрытого </a:t>
            </a:r>
            <a:r>
              <a:rPr lang="ru-RU" sz="2400" dirty="0" err="1"/>
              <a:t>кюретажа</a:t>
            </a:r>
            <a:r>
              <a:rPr lang="ru-RU" sz="2400" dirty="0"/>
              <a:t>, следствие грубого вмешательства.</a:t>
            </a:r>
            <a:br>
              <a:rPr lang="ru-RU" sz="2400" dirty="0"/>
            </a:b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620000" cy="1143000"/>
          </a:xfrm>
        </p:spPr>
        <p:txBody>
          <a:bodyPr/>
          <a:lstStyle/>
          <a:p>
            <a:pPr algn="ctr"/>
            <a:r>
              <a:rPr lang="ru-RU" dirty="0"/>
              <a:t>Открытый </a:t>
            </a:r>
            <a:r>
              <a:rPr lang="ru-RU" dirty="0" err="1"/>
              <a:t>кюретаж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059832" y="3356992"/>
            <a:ext cx="2304256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Показания: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глубина </a:t>
            </a:r>
            <a:r>
              <a:rPr lang="ru-RU" dirty="0" err="1"/>
              <a:t>пародонтального</a:t>
            </a:r>
            <a:r>
              <a:rPr lang="ru-RU" dirty="0"/>
              <a:t> кармана до 5 мм (преимущественно в межзубном промежутке);</a:t>
            </a:r>
            <a:br>
              <a:rPr lang="ru-RU" dirty="0"/>
            </a:br>
            <a:r>
              <a:rPr lang="ru-RU" dirty="0"/>
              <a:t>• значительное разрастание грануляций и в этой связи деформация межзубных сосочков, неплотное прилегание к зубу.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Противопоказания: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глубина кармана более 5 мм,</a:t>
            </a:r>
            <a:br>
              <a:rPr lang="ru-RU" dirty="0"/>
            </a:br>
            <a:r>
              <a:rPr lang="ru-RU" dirty="0"/>
              <a:t>• резкое истончение десны,</a:t>
            </a:r>
            <a:br>
              <a:rPr lang="ru-RU" dirty="0"/>
            </a:br>
            <a:r>
              <a:rPr lang="ru-RU" dirty="0"/>
              <a:t>• некроз десны,</a:t>
            </a:r>
            <a:br>
              <a:rPr lang="ru-RU" dirty="0"/>
            </a:br>
            <a:r>
              <a:rPr lang="ru-RU" dirty="0"/>
              <a:t>• гноетечение, </a:t>
            </a:r>
            <a:r>
              <a:rPr lang="ru-RU" dirty="0" err="1"/>
              <a:t>абсцедирование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• острые воспалительные заболевания слизистой.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проведения.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/>
              <a:t> «Открытый» </a:t>
            </a:r>
            <a:r>
              <a:rPr lang="ru-RU" dirty="0" err="1"/>
              <a:t>кюретаж</a:t>
            </a:r>
            <a:r>
              <a:rPr lang="ru-RU" dirty="0"/>
              <a:t> состоит из следующих этапов:</a:t>
            </a:r>
            <a:br>
              <a:rPr lang="ru-RU" dirty="0"/>
            </a:br>
            <a:r>
              <a:rPr lang="ru-RU" dirty="0"/>
              <a:t> 1) после антисептической обработки полости рта и анестезии проводят разрез по вершинам межзубных сосочков, тупо отслаивают </a:t>
            </a:r>
            <a:r>
              <a:rPr lang="ru-RU" dirty="0" err="1"/>
              <a:t>губо</a:t>
            </a:r>
            <a:r>
              <a:rPr lang="ru-RU" dirty="0"/>
              <a:t>-щечные и язычные сосочки межзубной десны;</a:t>
            </a:r>
            <a:br>
              <a:rPr lang="ru-RU" dirty="0"/>
            </a:br>
            <a:r>
              <a:rPr lang="ru-RU" dirty="0"/>
              <a:t> 2) экскаваторами, крючками, рашпильной гладилкой удаляют «зубные» отложения с группы зубов;</a:t>
            </a:r>
            <a:br>
              <a:rPr lang="ru-RU" dirty="0"/>
            </a:br>
            <a:r>
              <a:rPr lang="ru-RU" dirty="0"/>
              <a:t> 3) ножницами иссекают грануляции на внутренней поверхности </a:t>
            </a:r>
            <a:r>
              <a:rPr lang="ru-RU" dirty="0" err="1"/>
              <a:t>десневых</a:t>
            </a:r>
            <a:r>
              <a:rPr lang="ru-RU" dirty="0"/>
              <a:t> сосочков, проводят </a:t>
            </a:r>
            <a:r>
              <a:rPr lang="ru-RU" dirty="0" err="1"/>
              <a:t>деэпителизацию</a:t>
            </a:r>
            <a:r>
              <a:rPr lang="ru-RU" dirty="0"/>
              <a:t> и формирование </a:t>
            </a:r>
            <a:r>
              <a:rPr lang="ru-RU" dirty="0" err="1"/>
              <a:t>десневогo</a:t>
            </a:r>
            <a:r>
              <a:rPr lang="ru-RU" dirty="0"/>
              <a:t> края, удаляя измененную (шириной 1-1,5 мм) часть десны;</a:t>
            </a:r>
            <a:br>
              <a:rPr lang="ru-RU" dirty="0"/>
            </a:br>
            <a:r>
              <a:rPr lang="ru-RU" dirty="0"/>
              <a:t>4) операционное поле промывают растворами антисептиков, «</a:t>
            </a:r>
            <a:r>
              <a:rPr lang="ru-RU" dirty="0" err="1"/>
              <a:t>обработанныe</a:t>
            </a:r>
            <a:r>
              <a:rPr lang="ru-RU" dirty="0"/>
              <a:t>» межзубные сосочки укладывают на место и фиксируют лечебно-защитной повязкой на основе противовоспалительных мазей. В костный карман можно ввести </a:t>
            </a:r>
            <a:r>
              <a:rPr lang="ru-RU" dirty="0" err="1"/>
              <a:t>биокомпозит</a:t>
            </a:r>
            <a:r>
              <a:rPr lang="ru-RU" dirty="0"/>
              <a:t> (гидроксиапатит с коллагеном в соотношении 9:1), уплотнить его </a:t>
            </a:r>
            <a:r>
              <a:rPr lang="ru-RU" dirty="0" err="1"/>
              <a:t>штопфером</a:t>
            </a:r>
            <a:r>
              <a:rPr lang="ru-RU" dirty="0"/>
              <a:t>, затем наложить швы.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Осложнения открытого </a:t>
            </a:r>
            <a:r>
              <a:rPr lang="ru-RU" dirty="0" err="1"/>
              <a:t>кюретажа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04" y="1600200"/>
            <a:ext cx="762000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кровотечение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гноетечение </a:t>
            </a:r>
            <a:r>
              <a:rPr lang="ru-RU" sz="2800" dirty="0"/>
              <a:t>из </a:t>
            </a:r>
            <a:r>
              <a:rPr lang="ru-RU" sz="2800" dirty="0" smtClean="0"/>
              <a:t>кармана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ретроградный </a:t>
            </a:r>
            <a:r>
              <a:rPr lang="ru-RU" sz="2800" dirty="0"/>
              <a:t>пульпит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9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7620000" cy="1143000"/>
          </a:xfrm>
        </p:spPr>
        <p:txBody>
          <a:bodyPr/>
          <a:lstStyle/>
          <a:p>
            <a:pPr algn="ctr"/>
            <a:r>
              <a:rPr lang="ru-RU" dirty="0"/>
              <a:t>Вакуум-</a:t>
            </a:r>
            <a:r>
              <a:rPr lang="ru-RU" dirty="0" err="1"/>
              <a:t>кюретаж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987824" y="2776165"/>
            <a:ext cx="2448272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Показания: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440" y="1412776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 smtClean="0"/>
              <a:t>• </a:t>
            </a:r>
            <a:r>
              <a:rPr lang="ru-RU" sz="2800" dirty="0"/>
              <a:t>глубина </a:t>
            </a:r>
            <a:r>
              <a:rPr lang="ru-RU" sz="2800" dirty="0" err="1"/>
              <a:t>пародонтального</a:t>
            </a:r>
            <a:r>
              <a:rPr lang="ru-RU" sz="2800" dirty="0"/>
              <a:t> кармана 5-7 мм, </a:t>
            </a:r>
            <a:br>
              <a:rPr lang="ru-RU" sz="2800" dirty="0"/>
            </a:br>
            <a:r>
              <a:rPr lang="ru-RU" sz="2800" dirty="0"/>
              <a:t>• костные карманы,</a:t>
            </a:r>
            <a:br>
              <a:rPr lang="ru-RU" sz="2800" dirty="0"/>
            </a:br>
            <a:r>
              <a:rPr lang="ru-RU" sz="2800" dirty="0"/>
              <a:t>• </a:t>
            </a:r>
            <a:r>
              <a:rPr lang="ru-RU" sz="2800" dirty="0" err="1"/>
              <a:t>абсцедирование</a:t>
            </a:r>
            <a:r>
              <a:rPr lang="ru-RU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61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Противопоказания: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496" y="16002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тонкие стенки </a:t>
            </a:r>
            <a:r>
              <a:rPr lang="ru-RU" sz="2400" dirty="0" err="1"/>
              <a:t>пародонтального</a:t>
            </a:r>
            <a:r>
              <a:rPr lang="ru-RU" sz="2400" dirty="0"/>
              <a:t> кармана,</a:t>
            </a:r>
            <a:br>
              <a:rPr lang="ru-RU" sz="2400" dirty="0"/>
            </a:br>
            <a:r>
              <a:rPr lang="ru-RU" sz="2400" dirty="0"/>
              <a:t>• противопоказания общего характера.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45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03188"/>
            <a:ext cx="8229600" cy="936625"/>
          </a:xfrm>
        </p:spPr>
        <p:txBody>
          <a:bodyPr/>
          <a:lstStyle/>
          <a:p>
            <a:pPr eaLnBrk="1" hangingPunct="1"/>
            <a:r>
              <a:rPr lang="ru-RU" altLang="en-US" sz="3200" b="1" smtClean="0"/>
              <a:t>КЮРЕТАЖ ПАРОДОНТАЛЬНОГО КАРМАНА</a:t>
            </a:r>
          </a:p>
        </p:txBody>
      </p:sp>
      <p:pic>
        <p:nvPicPr>
          <p:cNvPr id="107524" name="Picture 4" descr="001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6963"/>
            <a:ext cx="4608513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6" descr="002"/>
          <p:cNvPicPr>
            <a:picLocks noChangeAspect="1" noChangeArrowheads="1"/>
          </p:cNvPicPr>
          <p:nvPr/>
        </p:nvPicPr>
        <p:blipFill>
          <a:blip r:embed="rId3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111250"/>
            <a:ext cx="3303588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Rectangle 7"/>
          <p:cNvSpPr>
            <a:spLocks noChangeArrowheads="1"/>
          </p:cNvSpPr>
          <p:nvPr/>
        </p:nvSpPr>
        <p:spPr bwMode="auto">
          <a:xfrm>
            <a:off x="517525" y="5991225"/>
            <a:ext cx="8086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chemeClr val="tx2"/>
                </a:solidFill>
              </a:rPr>
              <a:t>а - </a:t>
            </a:r>
            <a:r>
              <a:rPr lang="ru-RU" altLang="en-US">
                <a:solidFill>
                  <a:schemeClr val="tx2"/>
                </a:solidFill>
              </a:rPr>
              <a:t>удаление поддесневого зубного камня</a:t>
            </a:r>
            <a:br>
              <a:rPr lang="ru-RU" altLang="en-US">
                <a:solidFill>
                  <a:schemeClr val="tx2"/>
                </a:solidFill>
              </a:rPr>
            </a:br>
            <a:r>
              <a:rPr lang="ru-RU" altLang="en-US" b="1">
                <a:solidFill>
                  <a:schemeClr val="tx2"/>
                </a:solidFill>
              </a:rPr>
              <a:t>б</a:t>
            </a:r>
            <a:r>
              <a:rPr lang="ru-RU" altLang="en-US">
                <a:solidFill>
                  <a:schemeClr val="tx2"/>
                </a:solidFill>
              </a:rPr>
              <a:t> - удаление разрушенной костной ткани</a:t>
            </a:r>
            <a:br>
              <a:rPr lang="ru-RU" altLang="en-US">
                <a:solidFill>
                  <a:schemeClr val="tx2"/>
                </a:solidFill>
              </a:rPr>
            </a:br>
            <a:r>
              <a:rPr lang="ru-RU" altLang="en-US" b="1">
                <a:solidFill>
                  <a:schemeClr val="tx2"/>
                </a:solidFill>
              </a:rPr>
              <a:t>в</a:t>
            </a:r>
            <a:r>
              <a:rPr lang="ru-RU" altLang="en-US">
                <a:solidFill>
                  <a:schemeClr val="tx2"/>
                </a:solidFill>
              </a:rPr>
              <a:t> - выскабливание грануляций и вросшего эпителия</a:t>
            </a:r>
            <a:br>
              <a:rPr lang="ru-RU" altLang="en-US">
                <a:solidFill>
                  <a:schemeClr val="tx2"/>
                </a:solidFill>
              </a:rPr>
            </a:br>
            <a:endParaRPr lang="ru-RU" alt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 </a:t>
            </a:r>
            <a:r>
              <a:rPr lang="ru-RU" b="1" dirty="0"/>
              <a:t>Пародонтит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664" y="1412776"/>
            <a:ext cx="5675784" cy="4800600"/>
          </a:xfrm>
        </p:spPr>
        <p:txBody>
          <a:bodyPr/>
          <a:lstStyle/>
          <a:p>
            <a:r>
              <a:rPr lang="ru-RU" dirty="0" smtClean="0"/>
              <a:t>— </a:t>
            </a:r>
            <a:r>
              <a:rPr lang="ru-RU" dirty="0"/>
              <a:t>воспаление тканей пародонта, характеризующееся прогрессирующей деструкцией пародонта и кости альвеолярного отростка.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Тяжесть: </a:t>
            </a:r>
            <a:r>
              <a:rPr lang="ru-RU" dirty="0"/>
              <a:t>легкий, средний, тяжелый.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Течение: </a:t>
            </a:r>
            <a:r>
              <a:rPr lang="ru-RU" dirty="0"/>
              <a:t>острый, хронический, обострение.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Распространенность:</a:t>
            </a:r>
            <a:r>
              <a:rPr lang="ru-RU" dirty="0"/>
              <a:t> локализованный, </a:t>
            </a:r>
            <a:r>
              <a:rPr lang="ru-RU" dirty="0" err="1"/>
              <a:t>генерализованный</a:t>
            </a:r>
            <a:r>
              <a:rPr lang="ru-RU" dirty="0"/>
              <a:t>.</a:t>
            </a:r>
            <a:br>
              <a:rPr lang="ru-RU" dirty="0"/>
            </a:br>
            <a:endParaRPr lang="en-US" dirty="0"/>
          </a:p>
        </p:txBody>
      </p:sp>
      <p:pic>
        <p:nvPicPr>
          <p:cNvPr id="2050" name="Picture 2" descr="Пародонт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031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en-US" sz="3200" b="1" dirty="0" smtClean="0"/>
              <a:t>МЕТОДИКА ПРОВЕДЕНИЯ КЮРЕТАЖА ПАРОДОНТАЛЬНЫХ КАРМАНОВ</a:t>
            </a:r>
          </a:p>
        </p:txBody>
      </p:sp>
      <p:pic>
        <p:nvPicPr>
          <p:cNvPr id="108548" name="Picture 4" descr="003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57338"/>
            <a:ext cx="27717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5" descr="004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557338"/>
            <a:ext cx="29527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6" descr="005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557338"/>
            <a:ext cx="31337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468313" y="5445125"/>
            <a:ext cx="8086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chemeClr val="tx2"/>
                </a:solidFill>
              </a:rPr>
              <a:t>А – </a:t>
            </a:r>
            <a:r>
              <a:rPr lang="ru-RU" altLang="en-US">
                <a:solidFill>
                  <a:schemeClr val="tx2"/>
                </a:solidFill>
              </a:rPr>
              <a:t>направление движений инструмента при выскабливании грануляций</a:t>
            </a:r>
          </a:p>
          <a:p>
            <a:pPr eaLnBrk="1" hangingPunct="1"/>
            <a:r>
              <a:rPr lang="ru-RU" altLang="en-US" b="1">
                <a:solidFill>
                  <a:schemeClr val="tx2"/>
                </a:solidFill>
              </a:rPr>
              <a:t>Б</a:t>
            </a:r>
            <a:r>
              <a:rPr lang="ru-RU" altLang="en-US">
                <a:solidFill>
                  <a:schemeClr val="tx2"/>
                </a:solidFill>
              </a:rPr>
              <a:t> </a:t>
            </a:r>
            <a:r>
              <a:rPr lang="ru-RU" altLang="en-US" b="1">
                <a:solidFill>
                  <a:schemeClr val="tx2"/>
                </a:solidFill>
              </a:rPr>
              <a:t>–</a:t>
            </a:r>
            <a:r>
              <a:rPr lang="ru-RU" altLang="en-US">
                <a:solidFill>
                  <a:schemeClr val="tx2"/>
                </a:solidFill>
              </a:rPr>
              <a:t> состояние кюретки относительно 1 зуба </a:t>
            </a:r>
          </a:p>
          <a:p>
            <a:pPr eaLnBrk="1" hangingPunct="1"/>
            <a:r>
              <a:rPr lang="ru-RU" altLang="en-US" b="1">
                <a:solidFill>
                  <a:schemeClr val="tx2"/>
                </a:solidFill>
              </a:rPr>
              <a:t>В</a:t>
            </a:r>
            <a:r>
              <a:rPr lang="ru-RU" altLang="en-US">
                <a:solidFill>
                  <a:schemeClr val="tx2"/>
                </a:solidFill>
              </a:rPr>
              <a:t> </a:t>
            </a:r>
            <a:r>
              <a:rPr lang="ru-RU" altLang="en-US" b="1">
                <a:solidFill>
                  <a:schemeClr val="tx2"/>
                </a:solidFill>
              </a:rPr>
              <a:t>–</a:t>
            </a:r>
            <a:r>
              <a:rPr lang="ru-RU" altLang="en-US">
                <a:solidFill>
                  <a:schemeClr val="tx2"/>
                </a:solidFill>
              </a:rPr>
              <a:t> выскабливание грануляционного и выросшего эпителия</a:t>
            </a:r>
          </a:p>
        </p:txBody>
      </p:sp>
      <p:sp>
        <p:nvSpPr>
          <p:cNvPr id="108552" name="Line 9"/>
          <p:cNvSpPr>
            <a:spLocks noChangeShapeType="1"/>
          </p:cNvSpPr>
          <p:nvPr/>
        </p:nvSpPr>
        <p:spPr bwMode="auto">
          <a:xfrm>
            <a:off x="3587750" y="59150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3" name="Line 10"/>
          <p:cNvSpPr>
            <a:spLocks noChangeShapeType="1"/>
          </p:cNvSpPr>
          <p:nvPr/>
        </p:nvSpPr>
        <p:spPr bwMode="auto">
          <a:xfrm>
            <a:off x="3587750" y="59118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087438"/>
            <a:ext cx="619125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-293688" y="415925"/>
            <a:ext cx="9467851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ko-KR" sz="2400"/>
              <a:t>Снятие отложений и кюретаж  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443663" y="1422400"/>
            <a:ext cx="2519362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ko-KR" sz="1400" b="1"/>
              <a:t>А – </a:t>
            </a:r>
            <a:r>
              <a:rPr lang="ru-RU" altLang="ko-KR" sz="1400"/>
              <a:t>воспаленная  отечная десна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ko-KR" sz="1400" b="1"/>
              <a:t>В – </a:t>
            </a:r>
            <a:r>
              <a:rPr lang="ru-RU" altLang="ko-KR" sz="1400"/>
              <a:t>зонд введен в карман глубиной 3-5 мм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ko-KR" sz="1400" b="1"/>
              <a:t>С</a:t>
            </a:r>
            <a:r>
              <a:rPr lang="ru-RU" altLang="ko-KR" sz="1400"/>
              <a:t> – кюретаж начинают с расположения скалера по направлению к десне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z="1400" b="1">
                <a:ea typeface="Gulim" pitchFamily="34" charset="-127"/>
              </a:rPr>
              <a:t>D – </a:t>
            </a:r>
            <a:r>
              <a:rPr lang="ru-RU" altLang="ko-KR" sz="1400"/>
              <a:t>снятие отложений и сглаживание поверхности корня начинают с введения скалера под углом 45</a:t>
            </a:r>
            <a:r>
              <a:rPr lang="en-US" altLang="ko-KR" sz="1400">
                <a:ea typeface="Gulim" pitchFamily="34" charset="-127"/>
                <a:cs typeface="Arial" pitchFamily="34" charset="0"/>
              </a:rPr>
              <a:t>°</a:t>
            </a:r>
            <a:r>
              <a:rPr lang="ru-RU" altLang="ko-KR" sz="1400">
                <a:cs typeface="Arial" pitchFamily="34" charset="0"/>
              </a:rPr>
              <a:t> к поверхности зуба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ko-KR" sz="1400" b="1">
                <a:cs typeface="Arial" pitchFamily="34" charset="0"/>
              </a:rPr>
              <a:t>Е – </a:t>
            </a:r>
            <a:r>
              <a:rPr lang="ru-RU" altLang="ko-KR" sz="1400">
                <a:cs typeface="Arial" pitchFamily="34" charset="0"/>
              </a:rPr>
              <a:t>скалер перемешают коронально тянущим движением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z="1400" b="1">
                <a:ea typeface="Gulim" pitchFamily="34" charset="-127"/>
              </a:rPr>
              <a:t>F</a:t>
            </a:r>
            <a:r>
              <a:rPr lang="en-US" altLang="ko-KR" sz="1400">
                <a:ea typeface="Gulim" pitchFamily="34" charset="-127"/>
              </a:rPr>
              <a:t> – </a:t>
            </a:r>
            <a:r>
              <a:rPr lang="ru-RU" altLang="ko-KR" sz="1400">
                <a:cs typeface="Arial" pitchFamily="34" charset="0"/>
              </a:rPr>
              <a:t>вид через два месяца после лечения (обратите внимание на устранение отека и прекрасный десневой контур</a:t>
            </a:r>
            <a:endParaRPr lang="en-US" altLang="ko-KR" sz="1400" b="1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47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695325"/>
            <a:ext cx="5329237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-207963" y="69850"/>
            <a:ext cx="94678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ko-KR" sz="2400"/>
              <a:t>Результаты, достигнутые в результате снятия отложений и кюретажа  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5940425" y="2606675"/>
            <a:ext cx="32035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ru-RU" altLang="ko-KR" b="1">
                <a:cs typeface="Arial" pitchFamily="34" charset="0"/>
              </a:rPr>
              <a:t>А, В, С</a:t>
            </a:r>
            <a:r>
              <a:rPr lang="ru-RU" altLang="ko-KR">
                <a:cs typeface="Arial" pitchFamily="34" charset="0"/>
              </a:rPr>
              <a:t> – вид до лечения</a:t>
            </a:r>
          </a:p>
          <a:p>
            <a:pPr eaLnBrk="1" hangingPunct="1">
              <a:lnSpc>
                <a:spcPct val="250000"/>
              </a:lnSpc>
            </a:pPr>
            <a:r>
              <a:rPr lang="ru-RU" altLang="ko-KR" b="1">
                <a:cs typeface="Arial" pitchFamily="34" charset="0"/>
              </a:rPr>
              <a:t>А́</a:t>
            </a:r>
            <a:r>
              <a:rPr lang="en-US" altLang="ko-KR" b="1">
                <a:ea typeface="Gulim" pitchFamily="34" charset="-127"/>
                <a:cs typeface="Arial" pitchFamily="34" charset="0"/>
              </a:rPr>
              <a:t>,</a:t>
            </a:r>
            <a:r>
              <a:rPr lang="ru-RU" altLang="ko-KR" b="1">
                <a:cs typeface="Arial" pitchFamily="34" charset="0"/>
              </a:rPr>
              <a:t> В́, С́</a:t>
            </a:r>
            <a:r>
              <a:rPr lang="ru-RU" altLang="ko-KR">
                <a:cs typeface="Arial" pitchFamily="34" charset="0"/>
              </a:rPr>
              <a:t> – после лечения  </a:t>
            </a:r>
            <a:r>
              <a:rPr lang="en-US" altLang="ko-KR">
                <a:ea typeface="Gulim" pitchFamily="34" charset="-127"/>
              </a:rPr>
              <a:t> </a:t>
            </a:r>
            <a:endParaRPr lang="en-US" altLang="ko-KR" b="1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6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620000" cy="1143000"/>
          </a:xfrm>
        </p:spPr>
        <p:txBody>
          <a:bodyPr/>
          <a:lstStyle/>
          <a:p>
            <a:pPr algn="ctr"/>
            <a:r>
              <a:rPr lang="ru-RU" dirty="0" err="1"/>
              <a:t>Гингивотомия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563888" y="3284984"/>
            <a:ext cx="1800200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r>
              <a:rPr lang="uz-Cyrl-UZ" altLang="en-US" smtClean="0"/>
              <a:t>Гингивотомия</a:t>
            </a:r>
            <a:endParaRPr lang="ru-RU" altLang="en-US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620000" cy="4800600"/>
          </a:xfrm>
        </p:spPr>
        <p:txBody>
          <a:bodyPr/>
          <a:lstStyle/>
          <a:p>
            <a:pPr algn="just">
              <a:buFontTx/>
              <a:buNone/>
            </a:pPr>
            <a:r>
              <a:rPr lang="uz-Cyrl-UZ" altLang="en-US" dirty="0" smtClean="0"/>
              <a:t> </a:t>
            </a:r>
            <a:r>
              <a:rPr lang="ru-RU" altLang="en-US" dirty="0" smtClean="0"/>
              <a:t>– </a:t>
            </a:r>
            <a:r>
              <a:rPr lang="uz-Cyrl-UZ" altLang="en-US" dirty="0" smtClean="0"/>
              <a:t>полиатив</a:t>
            </a:r>
            <a:r>
              <a:rPr lang="ru-RU" altLang="en-US" dirty="0" err="1" smtClean="0"/>
              <a:t>ный</a:t>
            </a:r>
            <a:r>
              <a:rPr lang="ru-RU" altLang="en-US" dirty="0" smtClean="0"/>
              <a:t> или</a:t>
            </a:r>
            <a:r>
              <a:rPr lang="uz-Cyrl-UZ" altLang="en-US" dirty="0" smtClean="0"/>
              <a:t> симптомати</a:t>
            </a:r>
            <a:r>
              <a:rPr lang="ru-RU" altLang="en-US" dirty="0" err="1" smtClean="0"/>
              <a:t>ческий</a:t>
            </a:r>
            <a:r>
              <a:rPr lang="ru-RU" altLang="en-US" dirty="0" smtClean="0"/>
              <a:t> метод лечения,</a:t>
            </a:r>
          </a:p>
          <a:p>
            <a:pPr algn="just">
              <a:buFontTx/>
              <a:buNone/>
            </a:pPr>
            <a:r>
              <a:rPr lang="ru-RU" altLang="en-US" dirty="0" smtClean="0"/>
              <a:t>проводимый с помощью </a:t>
            </a:r>
            <a:r>
              <a:rPr lang="uz-Cyrl-UZ" altLang="en-US" dirty="0" smtClean="0"/>
              <a:t> </a:t>
            </a:r>
            <a:r>
              <a:rPr lang="ru-RU" altLang="en-US" dirty="0" smtClean="0"/>
              <a:t>вертикальных или горизонтальных</a:t>
            </a:r>
          </a:p>
          <a:p>
            <a:pPr algn="just">
              <a:buFontTx/>
              <a:buNone/>
            </a:pPr>
            <a:r>
              <a:rPr lang="ru-RU" altLang="en-US" dirty="0" smtClean="0"/>
              <a:t>разрезов тканей десны.</a:t>
            </a:r>
          </a:p>
        </p:txBody>
      </p:sp>
    </p:spTree>
    <p:extLst>
      <p:ext uri="{BB962C8B-B14F-4D97-AF65-F5344CB8AC3E}">
        <p14:creationId xmlns:p14="http://schemas.microsoft.com/office/powerpoint/2010/main" val="1516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Показания: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гипертрофический гингивит,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фиброматоз</a:t>
            </a:r>
            <a:r>
              <a:rPr lang="ru-RU" dirty="0"/>
              <a:t> десен,</a:t>
            </a:r>
            <a:br>
              <a:rPr lang="ru-RU" dirty="0"/>
            </a:br>
            <a:r>
              <a:rPr lang="ru-RU" dirty="0"/>
              <a:t>• узкий глубокий односторонний костный карман,</a:t>
            </a:r>
            <a:br>
              <a:rPr lang="ru-RU" dirty="0"/>
            </a:br>
            <a:r>
              <a:rPr lang="ru-RU" dirty="0"/>
              <a:t>• одиночные рецидивирующие </a:t>
            </a:r>
            <a:r>
              <a:rPr lang="ru-RU" dirty="0" err="1"/>
              <a:t>пародонтальные</a:t>
            </a:r>
            <a:r>
              <a:rPr lang="ru-RU" dirty="0"/>
              <a:t> абсцессы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Противопоказания: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пародонтальные</a:t>
            </a:r>
            <a:r>
              <a:rPr lang="ru-RU" dirty="0"/>
              <a:t> карманы глубиной до 1-4 мм.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К осложнениям </a:t>
            </a:r>
            <a:r>
              <a:rPr lang="ru-RU" sz="4400" dirty="0" err="1"/>
              <a:t>гингивотомии</a:t>
            </a:r>
            <a:r>
              <a:rPr lang="ru-RU" sz="4400" dirty="0"/>
              <a:t> можно отнести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448" y="1600200"/>
            <a:ext cx="7620000" cy="480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ретракцию </a:t>
            </a:r>
            <a:r>
              <a:rPr lang="ru-RU" sz="2800" dirty="0"/>
              <a:t>десны и ограниченность обзора операционного поля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72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88913"/>
            <a:ext cx="82296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4000" b="1" smtClean="0"/>
              <a:t>ГИНГИВОТОМИЯ</a:t>
            </a:r>
          </a:p>
        </p:txBody>
      </p:sp>
      <p:pic>
        <p:nvPicPr>
          <p:cNvPr id="114692" name="Picture 4" descr="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720"/>
            <a:ext cx="86407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250825" y="5949950"/>
            <a:ext cx="84248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en-US" sz="2400" b="1" dirty="0">
                <a:solidFill>
                  <a:schemeClr val="tx2"/>
                </a:solidFill>
              </a:rPr>
              <a:t>А - </a:t>
            </a:r>
            <a:r>
              <a:rPr lang="ru-RU" altLang="en-US" sz="2400" dirty="0">
                <a:solidFill>
                  <a:schemeClr val="tx2"/>
                </a:solidFill>
              </a:rPr>
              <a:t>линии разрезов</a:t>
            </a:r>
            <a:br>
              <a:rPr lang="ru-RU" altLang="en-US" sz="2400" dirty="0">
                <a:solidFill>
                  <a:schemeClr val="tx2"/>
                </a:solidFill>
              </a:rPr>
            </a:br>
            <a:r>
              <a:rPr lang="ru-RU" altLang="en-US" sz="2400" b="1" dirty="0">
                <a:solidFill>
                  <a:schemeClr val="tx2"/>
                </a:solidFill>
              </a:rPr>
              <a:t>Б -</a:t>
            </a:r>
            <a:r>
              <a:rPr lang="ru-RU" altLang="en-US" sz="2400" dirty="0">
                <a:solidFill>
                  <a:schemeClr val="tx2"/>
                </a:solidFill>
              </a:rPr>
              <a:t> положение скальпеля по отношению к оси зуба</a:t>
            </a:r>
            <a:endParaRPr lang="ru-RU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350" y="157163"/>
            <a:ext cx="9010650" cy="8509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</a:pPr>
            <a:r>
              <a:rPr lang="ru-RU" altLang="en-US" sz="3200" b="1" smtClean="0"/>
              <a:t>ГИНГИВОТОМИЯ</a:t>
            </a:r>
            <a:br>
              <a:rPr lang="ru-RU" altLang="en-US" sz="3200" b="1" smtClean="0"/>
            </a:br>
            <a:r>
              <a:rPr lang="ru-RU" altLang="en-US" sz="3200" smtClean="0"/>
              <a:t> </a:t>
            </a:r>
            <a:r>
              <a:rPr lang="ru-RU" altLang="en-US" sz="2400" smtClean="0"/>
              <a:t>Вертикальный разрез краевой и альвеолярной десны между 3 и 4 зубов</a:t>
            </a:r>
          </a:p>
        </p:txBody>
      </p:sp>
      <p:pic>
        <p:nvPicPr>
          <p:cNvPr id="115716" name="Picture 4" descr="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90613"/>
            <a:ext cx="70580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4256088" y="7604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4778375" y="7651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4249738" y="7604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4778375" y="7651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7620000" cy="4800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uz-Cyrl-UZ" altLang="en-US" sz="2400" dirty="0" smtClean="0">
                <a:solidFill>
                  <a:srgbClr val="000099"/>
                </a:solidFill>
              </a:rPr>
              <a:t>1. Кюретаж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z-Cyrl-UZ" altLang="en-US" sz="2400" dirty="0" smtClean="0"/>
              <a:t>а. </a:t>
            </a:r>
            <a:r>
              <a:rPr lang="ru-RU" altLang="en-US" sz="2400" dirty="0" smtClean="0"/>
              <a:t>открытый</a:t>
            </a:r>
            <a:endParaRPr lang="uz-Cyrl-UZ" altLang="en-US" sz="24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z-Cyrl-UZ" altLang="en-US" sz="2400" dirty="0" smtClean="0"/>
              <a:t>б. </a:t>
            </a:r>
            <a:r>
              <a:rPr lang="ru-RU" altLang="en-US" sz="2400" dirty="0" smtClean="0"/>
              <a:t>закрытый</a:t>
            </a:r>
            <a:endParaRPr lang="uz-Cyrl-UZ" altLang="en-US" sz="24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z-Cyrl-UZ" altLang="en-US" sz="2400" dirty="0" smtClean="0">
                <a:solidFill>
                  <a:srgbClr val="000099"/>
                </a:solidFill>
              </a:rPr>
              <a:t>2. Гингивотомия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z-Cyrl-UZ" altLang="en-US" sz="2400" dirty="0" smtClean="0"/>
              <a:t>а. вертикал</a:t>
            </a:r>
            <a:r>
              <a:rPr lang="ru-RU" altLang="en-US" sz="2400" dirty="0" err="1" smtClean="0"/>
              <a:t>ьная</a:t>
            </a:r>
            <a:endParaRPr lang="uz-Cyrl-UZ" altLang="en-US" sz="24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z-Cyrl-UZ" altLang="en-US" sz="2400" dirty="0" smtClean="0"/>
              <a:t>б. горизонтал</a:t>
            </a:r>
            <a:r>
              <a:rPr lang="ru-RU" altLang="en-US" sz="2400" dirty="0" err="1" smtClean="0"/>
              <a:t>ьная</a:t>
            </a:r>
            <a:endParaRPr lang="uz-Cyrl-UZ" altLang="en-US" sz="24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z-Cyrl-UZ" altLang="en-US" sz="2400" dirty="0" smtClean="0">
                <a:solidFill>
                  <a:srgbClr val="000099"/>
                </a:solidFill>
              </a:rPr>
              <a:t>3.Гингивоэктомия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z-Cyrl-UZ" altLang="en-US" sz="2400" dirty="0" smtClean="0"/>
              <a:t>а. </a:t>
            </a:r>
            <a:r>
              <a:rPr lang="ru-RU" altLang="en-US" sz="2400" dirty="0" smtClean="0"/>
              <a:t>простая</a:t>
            </a:r>
            <a:endParaRPr lang="uz-Cyrl-UZ" altLang="en-US" sz="24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z-Cyrl-UZ" altLang="en-US" sz="2400" dirty="0" smtClean="0"/>
              <a:t>б. радикал</a:t>
            </a:r>
            <a:r>
              <a:rPr lang="ru-RU" altLang="en-US" sz="2400" dirty="0" err="1" smtClean="0"/>
              <a:t>ьная</a:t>
            </a:r>
            <a:endParaRPr lang="uz-Cyrl-UZ" altLang="en-US" sz="24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z-Cyrl-UZ" altLang="en-US" sz="2400" dirty="0" smtClean="0">
                <a:solidFill>
                  <a:srgbClr val="000099"/>
                </a:solidFill>
              </a:rPr>
              <a:t>4. </a:t>
            </a:r>
            <a:r>
              <a:rPr lang="ru-RU" altLang="en-US" sz="2400" dirty="0" smtClean="0">
                <a:solidFill>
                  <a:srgbClr val="000099"/>
                </a:solidFill>
              </a:rPr>
              <a:t>Лоскутные</a:t>
            </a:r>
            <a:r>
              <a:rPr lang="uz-Cyrl-UZ" altLang="en-US" sz="2400" dirty="0" smtClean="0">
                <a:solidFill>
                  <a:srgbClr val="000099"/>
                </a:solidFill>
              </a:rPr>
              <a:t> операци</a:t>
            </a:r>
            <a:r>
              <a:rPr lang="ru-RU" altLang="en-US" sz="2400" dirty="0" smtClean="0">
                <a:solidFill>
                  <a:srgbClr val="000099"/>
                </a:solidFill>
              </a:rPr>
              <a:t>и</a:t>
            </a:r>
            <a:endParaRPr lang="uz-Cyrl-UZ" altLang="en-US" sz="2400" dirty="0" smtClean="0">
              <a:solidFill>
                <a:srgbClr val="000099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z-Cyrl-UZ" altLang="en-US" sz="2400" dirty="0" smtClean="0"/>
              <a:t>а. гингивопластика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z-Cyrl-UZ" altLang="en-US" sz="2400" dirty="0" smtClean="0"/>
              <a:t>б. гингивоостеопластика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altLang="en-US" sz="2400" dirty="0" smtClean="0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179512" y="225527"/>
            <a:ext cx="82809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sz="3200" b="1" dirty="0"/>
              <a:t>КЛАССИФИКАЦИЯ  </a:t>
            </a:r>
            <a:r>
              <a:rPr lang="ru-RU" altLang="en-US" sz="3200" b="1" dirty="0" smtClean="0"/>
              <a:t>ХИРУРГИЧЕСКИХ</a:t>
            </a:r>
          </a:p>
          <a:p>
            <a:pPr algn="ctr" eaLnBrk="1" hangingPunct="1"/>
            <a:r>
              <a:rPr lang="ru-RU" altLang="en-US" sz="3200" b="1" dirty="0" smtClean="0"/>
              <a:t> </a:t>
            </a:r>
            <a:r>
              <a:rPr lang="ru-RU" altLang="en-US" sz="3200" b="1" dirty="0"/>
              <a:t>МАНИПУЛЯЦ</a:t>
            </a:r>
            <a:r>
              <a:rPr lang="uz-Cyrl-UZ" altLang="en-US" sz="3200" b="1" dirty="0"/>
              <a:t>И</a:t>
            </a:r>
            <a:r>
              <a:rPr lang="ru-RU" altLang="en-US" sz="3200" b="1" dirty="0"/>
              <a:t>Й</a:t>
            </a:r>
          </a:p>
        </p:txBody>
      </p:sp>
    </p:spTree>
    <p:extLst>
      <p:ext uri="{BB962C8B-B14F-4D97-AF65-F5344CB8AC3E}">
        <p14:creationId xmlns:p14="http://schemas.microsoft.com/office/powerpoint/2010/main" val="18151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lum bright="-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850900"/>
            <a:ext cx="5559425" cy="574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-323850" y="301625"/>
            <a:ext cx="946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ko-KR"/>
              <a:t>Операция иссечения и формирования нового прикрепления   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6084888" y="1304925"/>
            <a:ext cx="3203575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ru-RU" altLang="ko-KR" sz="1400" b="1">
                <a:cs typeface="Arial" pitchFamily="34" charset="0"/>
              </a:rPr>
              <a:t>А, В – </a:t>
            </a:r>
            <a:r>
              <a:rPr lang="ru-RU" altLang="ko-KR" sz="1400">
                <a:cs typeface="Arial" pitchFamily="34" charset="0"/>
              </a:rPr>
              <a:t>вид до лечения Наличие надкостных карманов и достаточной зоны кератинизированной прикрепленной десны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ko-KR" sz="1400" b="1">
                <a:cs typeface="Arial" pitchFamily="34" charset="0"/>
              </a:rPr>
              <a:t>С – </a:t>
            </a:r>
            <a:r>
              <a:rPr lang="ru-RU" altLang="ko-KR" sz="1400">
                <a:cs typeface="Arial" pitchFamily="34" charset="0"/>
              </a:rPr>
              <a:t>фестончатый разрез с вестибулярной стороны проводят по десневому краю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D – </a:t>
            </a:r>
            <a:r>
              <a:rPr lang="ru-RU" altLang="ko-KR" sz="1400">
                <a:cs typeface="Arial" pitchFamily="34" charset="0"/>
              </a:rPr>
              <a:t>разрез проходит до основания кармана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</a:rPr>
              <a:t>E, F – </a:t>
            </a:r>
            <a:r>
              <a:rPr lang="ru-RU" altLang="ko-KR" sz="1400">
                <a:cs typeface="Arial" pitchFamily="34" charset="0"/>
              </a:rPr>
              <a:t>на фронтальном виде и виде на срезе показано частичное иссечение межзубных сосочков с целью удаления толстых треугольных клиньев десны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ko-KR" sz="1400">
                <a:cs typeface="Arial" pitchFamily="34" charset="0"/>
              </a:rPr>
              <a:t>По сути, сосочки являются слизистами лоскутами  </a:t>
            </a:r>
            <a:endParaRPr lang="en-US" altLang="ko-KR" sz="1400" b="1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22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5976938" cy="568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-323850" y="301625"/>
            <a:ext cx="946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ko-KR"/>
              <a:t>Операция иссечения и формирования нового прикрепления   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6543675" y="874713"/>
            <a:ext cx="24130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G</a:t>
            </a:r>
            <a:r>
              <a:rPr lang="ru-RU" altLang="ko-KR" sz="1400" b="1">
                <a:ea typeface="Gulim" pitchFamily="34" charset="-127"/>
                <a:cs typeface="Arial" pitchFamily="34" charset="0"/>
              </a:rPr>
              <a:t> –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сосочки отслаивают на небольшом протяжении, достаточном для обеспечения доступа и снятия отложений и сглаживания поверхности корня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H</a:t>
            </a:r>
            <a:r>
              <a:rPr lang="ru-RU" altLang="ko-KR" sz="1400" b="1">
                <a:ea typeface="Gulim" pitchFamily="34" charset="-127"/>
                <a:cs typeface="Arial" pitchFamily="34" charset="0"/>
              </a:rPr>
              <a:t> –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вид на срезе иссечения воспаленной внутренней части стенки кармана и сглаживание поверхности корня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I –</a:t>
            </a:r>
            <a:r>
              <a:rPr lang="en-US" altLang="ko-KR" sz="1400">
                <a:ea typeface="Gulim" pitchFamily="34" charset="-127"/>
                <a:cs typeface="Arial" pitchFamily="34" charset="0"/>
              </a:rPr>
              <a:t>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лоскут ушит на предоперационном уровне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J –</a:t>
            </a:r>
            <a:r>
              <a:rPr lang="en-US" altLang="ko-KR" sz="1400">
                <a:ea typeface="Gulim" pitchFamily="34" charset="-127"/>
                <a:cs typeface="Arial" pitchFamily="34" charset="0"/>
              </a:rPr>
              <a:t>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заживление тканей и элиминация карманов в результате устранения отека и плотная адаптация десны к поверхности зуба.</a:t>
            </a:r>
            <a:endParaRPr lang="en-US" altLang="ko-KR" sz="1400" b="1"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4" descr="mi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960812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5" descr="mi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2250"/>
            <a:ext cx="4105275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6" descr="mic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652838"/>
            <a:ext cx="392588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4" name="Picture 7" descr="mic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3630613"/>
            <a:ext cx="38322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2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4" descr="mic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3887788" cy="3024188"/>
          </a:xfrm>
          <a:noFill/>
        </p:spPr>
      </p:pic>
      <p:pic>
        <p:nvPicPr>
          <p:cNvPr id="125956" name="Picture 6" descr="mi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0513"/>
            <a:ext cx="367188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7" descr="mic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38163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Picture 8" descr="mic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73463"/>
            <a:ext cx="36004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7620000" cy="1143000"/>
          </a:xfrm>
        </p:spPr>
        <p:txBody>
          <a:bodyPr/>
          <a:lstStyle/>
          <a:p>
            <a:pPr algn="ctr"/>
            <a:r>
              <a:rPr lang="ru-RU" dirty="0" err="1"/>
              <a:t>Гингивэктомия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419872" y="2636912"/>
            <a:ext cx="1800200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r>
              <a:rPr lang="uz-Cyrl-UZ" altLang="en-US" smtClean="0"/>
              <a:t>Гингивоэктомия</a:t>
            </a:r>
            <a:endParaRPr lang="ru-RU" altLang="en-US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620000" cy="48006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uz-Cyrl-UZ" altLang="en-US" dirty="0" smtClean="0"/>
              <a:t>Гингивоэктомия </a:t>
            </a:r>
            <a:r>
              <a:rPr lang="ru-RU" altLang="en-US" dirty="0" smtClean="0"/>
              <a:t>–</a:t>
            </a:r>
            <a:r>
              <a:rPr lang="en-US" altLang="en-US" dirty="0" smtClean="0"/>
              <a:t> </a:t>
            </a:r>
            <a:r>
              <a:rPr lang="ru-RU" altLang="en-US" dirty="0" smtClean="0"/>
              <a:t>обрезание тканей десны в пределах глубины </a:t>
            </a:r>
            <a:r>
              <a:rPr lang="ru-RU" altLang="en-US" dirty="0" err="1" smtClean="0"/>
              <a:t>пародонтального</a:t>
            </a:r>
            <a:r>
              <a:rPr lang="ru-RU" altLang="en-US" dirty="0" smtClean="0"/>
              <a:t> кармана</a:t>
            </a:r>
            <a:r>
              <a:rPr lang="uz-Cyrl-UZ" altLang="en-US" dirty="0" smtClean="0"/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altLang="en-US" dirty="0" smtClean="0"/>
              <a:t>Простая</a:t>
            </a:r>
            <a:r>
              <a:rPr lang="uz-Cyrl-UZ" altLang="en-US" dirty="0" smtClean="0"/>
              <a:t> гингивоэктомия </a:t>
            </a:r>
            <a:r>
              <a:rPr lang="ru-RU" altLang="en-US" dirty="0" smtClean="0"/>
              <a:t>– проводится при гипертрофическом гингивите где отсутствуют </a:t>
            </a:r>
            <a:r>
              <a:rPr lang="ru-RU" altLang="en-US" dirty="0" err="1" smtClean="0"/>
              <a:t>пародонтальные</a:t>
            </a:r>
            <a:r>
              <a:rPr lang="ru-RU" altLang="en-US" dirty="0" smtClean="0"/>
              <a:t> карманы .</a:t>
            </a:r>
            <a:endParaRPr lang="uz-Cyrl-UZ" altLang="en-US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uz-Cyrl-UZ" altLang="en-US" dirty="0" smtClean="0"/>
              <a:t>Радикал</a:t>
            </a:r>
            <a:r>
              <a:rPr lang="ru-RU" altLang="en-US" dirty="0" err="1" smtClean="0"/>
              <a:t>ьная</a:t>
            </a:r>
            <a:r>
              <a:rPr lang="uz-Cyrl-UZ" altLang="en-US" dirty="0" smtClean="0"/>
              <a:t> гингивоэктомия </a:t>
            </a:r>
            <a:r>
              <a:rPr lang="ru-RU" altLang="en-US" dirty="0" smtClean="0"/>
              <a:t>– проводится при средней и тяжелой форме </a:t>
            </a:r>
            <a:r>
              <a:rPr lang="uz-Cyrl-UZ" altLang="en-US" dirty="0" smtClean="0"/>
              <a:t>пародонтит</a:t>
            </a:r>
            <a:r>
              <a:rPr lang="ru-RU" altLang="en-US" dirty="0" smtClean="0"/>
              <a:t>а</a:t>
            </a:r>
            <a:r>
              <a:rPr lang="uz-Cyrl-UZ" altLang="en-US" dirty="0" smtClean="0"/>
              <a:t>.</a:t>
            </a: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29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Виды: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4488" y="1600200"/>
            <a:ext cx="762000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Простая</a:t>
            </a:r>
            <a:r>
              <a:rPr lang="ru-RU" sz="28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Радикальная.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Частичная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25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Показания: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пародонтальные</a:t>
            </a:r>
            <a:r>
              <a:rPr lang="ru-RU" dirty="0"/>
              <a:t> и костные карманы глубиной более 3-4 мм,</a:t>
            </a:r>
            <a:br>
              <a:rPr lang="ru-RU" dirty="0"/>
            </a:br>
            <a:r>
              <a:rPr lang="ru-RU" dirty="0"/>
              <a:t>• неравномерная резорбция альвеолярного отростка по вертикальному типу при сохранении более половины высоты альвеолярного отростка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/>
          <a:lstStyle/>
          <a:p>
            <a:r>
              <a:rPr lang="ru-RU" dirty="0"/>
              <a:t>Противопоказания: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 smtClean="0"/>
              <a:t>• </a:t>
            </a:r>
            <a:r>
              <a:rPr lang="ru-RU" sz="2800" dirty="0"/>
              <a:t>глубокие костные карманы, достигающие </a:t>
            </a:r>
            <a:r>
              <a:rPr lang="ru-RU" sz="2800" dirty="0" smtClean="0"/>
              <a:t>апекса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сопутствующая тяжелая соматическая </a:t>
            </a:r>
            <a:r>
              <a:rPr lang="ru-RU" sz="2800" dirty="0" smtClean="0"/>
              <a:t>патология</a:t>
            </a:r>
            <a:r>
              <a:rPr lang="ru-RU" sz="2800" dirty="0"/>
              <a:t/>
            </a:r>
            <a:br>
              <a:rPr lang="ru-RU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96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0325"/>
            <a:ext cx="8229600" cy="360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3200" b="1" smtClean="0"/>
              <a:t>ГИНГИВЭКТОМИЯ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992813"/>
            <a:ext cx="8229600" cy="8366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1300" smtClean="0"/>
              <a:t>А - граница удаления десны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1300" smtClean="0"/>
              <a:t>Б - граница патологически измененных тканей (заштриховано)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1300" smtClean="0"/>
              <a:t>В - иссечение десны при обычной гингивэктомии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1300" smtClean="0"/>
              <a:t>Г - иссечение десны при радикальной гингивэктомии</a:t>
            </a:r>
          </a:p>
        </p:txBody>
      </p:sp>
      <p:pic>
        <p:nvPicPr>
          <p:cNvPr id="128004" name="Picture 5" descr="008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92125"/>
            <a:ext cx="35274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6" descr="009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92125"/>
            <a:ext cx="34559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7" descr="010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44875"/>
            <a:ext cx="36004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8" descr="011"/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44875"/>
            <a:ext cx="34575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6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ru-RU" altLang="en-US" sz="4000" smtClean="0"/>
              <a:t>Хирургическое лечение пародонтита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620000" cy="48006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en-US" smtClean="0"/>
              <a:t>Перед хирургическим лечением пародонита проводится</a:t>
            </a:r>
            <a:r>
              <a:rPr lang="uz-Cyrl-UZ" altLang="en-US" smtClean="0"/>
              <a:t>:</a:t>
            </a:r>
          </a:p>
          <a:p>
            <a:pPr>
              <a:buFontTx/>
              <a:buNone/>
            </a:pPr>
            <a:r>
              <a:rPr lang="uz-Cyrl-UZ" altLang="en-US" smtClean="0"/>
              <a:t>1. </a:t>
            </a:r>
            <a:r>
              <a:rPr lang="ru-RU" altLang="en-US" smtClean="0"/>
              <a:t>С</a:t>
            </a:r>
            <a:r>
              <a:rPr lang="uz-Cyrl-UZ" altLang="en-US" smtClean="0"/>
              <a:t>анация</a:t>
            </a:r>
            <a:r>
              <a:rPr lang="ru-RU" altLang="en-US" smtClean="0"/>
              <a:t> полости рта</a:t>
            </a:r>
            <a:r>
              <a:rPr lang="uz-Cyrl-UZ" altLang="en-US" smtClean="0"/>
              <a:t>.</a:t>
            </a:r>
          </a:p>
          <a:p>
            <a:pPr>
              <a:buFontTx/>
              <a:buNone/>
            </a:pPr>
            <a:r>
              <a:rPr lang="uz-Cyrl-UZ" altLang="en-US" smtClean="0"/>
              <a:t>2. </a:t>
            </a:r>
            <a:r>
              <a:rPr lang="ru-RU" altLang="en-US" smtClean="0"/>
              <a:t>И</a:t>
            </a:r>
            <a:r>
              <a:rPr lang="uz-Cyrl-UZ" altLang="en-US" smtClean="0"/>
              <a:t>ммобилизация</a:t>
            </a:r>
            <a:r>
              <a:rPr lang="ru-RU" altLang="en-US" smtClean="0"/>
              <a:t> подвижных зубов</a:t>
            </a:r>
            <a:r>
              <a:rPr lang="uz-Cyrl-UZ" altLang="en-US" smtClean="0"/>
              <a:t>.</a:t>
            </a:r>
          </a:p>
          <a:p>
            <a:pPr>
              <a:buFontTx/>
              <a:buNone/>
            </a:pPr>
            <a:r>
              <a:rPr lang="uz-Cyrl-UZ" altLang="en-US" smtClean="0"/>
              <a:t>3. </a:t>
            </a:r>
            <a:r>
              <a:rPr lang="ru-RU" altLang="en-US" smtClean="0"/>
              <a:t>Исключение т</a:t>
            </a:r>
            <a:r>
              <a:rPr lang="uz-Cyrl-UZ" altLang="en-US" smtClean="0"/>
              <a:t>равмати</a:t>
            </a:r>
            <a:r>
              <a:rPr lang="ru-RU" altLang="en-US" smtClean="0"/>
              <a:t>ческой</a:t>
            </a:r>
            <a:r>
              <a:rPr lang="uz-Cyrl-UZ" altLang="en-US" smtClean="0"/>
              <a:t> окклюзи</a:t>
            </a:r>
            <a:r>
              <a:rPr lang="ru-RU" altLang="en-US" smtClean="0"/>
              <a:t>и</a:t>
            </a:r>
            <a:r>
              <a:rPr lang="uz-Cyrl-UZ" altLang="en-US" smtClean="0"/>
              <a:t>.</a:t>
            </a:r>
          </a:p>
          <a:p>
            <a:pPr>
              <a:buFontTx/>
              <a:buNone/>
            </a:pPr>
            <a:r>
              <a:rPr lang="uz-Cyrl-UZ" altLang="en-US" smtClean="0"/>
              <a:t>4. </a:t>
            </a:r>
            <a:r>
              <a:rPr lang="ru-RU" altLang="en-US" smtClean="0"/>
              <a:t>Д</a:t>
            </a:r>
            <a:r>
              <a:rPr lang="uz-Cyrl-UZ" altLang="en-US" smtClean="0"/>
              <a:t>епульпация</a:t>
            </a:r>
            <a:r>
              <a:rPr lang="ru-RU" altLang="en-US" smtClean="0"/>
              <a:t> зубов</a:t>
            </a:r>
            <a:r>
              <a:rPr lang="uz-Cyrl-UZ" altLang="en-US" smtClean="0"/>
              <a:t>.</a:t>
            </a:r>
          </a:p>
          <a:p>
            <a:pPr>
              <a:buFontTx/>
              <a:buNone/>
            </a:pPr>
            <a:endParaRPr lang="ru-RU" altLang="en-US" smtClean="0"/>
          </a:p>
          <a:p>
            <a:pPr>
              <a:buFontTx/>
              <a:buNone/>
            </a:pPr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0027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en-US" sz="4000" b="1" smtClean="0"/>
              <a:t>ГИНГИВЭКТОМИЯ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805488"/>
            <a:ext cx="8229600" cy="75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2000" smtClean="0"/>
              <a:t>А - определение границы десны, подлежащей удалению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2000" smtClean="0"/>
              <a:t>Б - измерение глубины пародонтального кармана</a:t>
            </a:r>
          </a:p>
        </p:txBody>
      </p:sp>
      <p:pic>
        <p:nvPicPr>
          <p:cNvPr id="129028" name="Picture 4" descr="012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3926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 descr="013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40322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7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7475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3200" b="1" smtClean="0"/>
              <a:t>ГИНГИВЭКТОМИЯ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6022975"/>
            <a:ext cx="8229600" cy="62071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1800" b="1" smtClean="0"/>
              <a:t>А -</a:t>
            </a:r>
            <a:r>
              <a:rPr lang="ru-RU" altLang="en-US" sz="1800" smtClean="0"/>
              <a:t> определение линии разреза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1800" b="1" smtClean="0"/>
              <a:t>Б -</a:t>
            </a:r>
            <a:r>
              <a:rPr lang="ru-RU" altLang="en-US" sz="1800" smtClean="0"/>
              <a:t> разрез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1800" b="1" smtClean="0"/>
              <a:t>В -</a:t>
            </a:r>
            <a:r>
              <a:rPr lang="ru-RU" altLang="en-US" sz="1800" smtClean="0"/>
              <a:t> схема операции, границы удаляемой десны заштрихованы.</a:t>
            </a:r>
          </a:p>
        </p:txBody>
      </p:sp>
      <p:pic>
        <p:nvPicPr>
          <p:cNvPr id="130052" name="Picture 4" descr="01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2138"/>
            <a:ext cx="76327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5" descr="015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587750"/>
            <a:ext cx="55451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6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88913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en-US" sz="3600" smtClean="0"/>
              <a:t>ГИНГИВЭКТОМИЯ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662613"/>
            <a:ext cx="8624888" cy="11096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en-US" sz="1800" b="1" smtClean="0"/>
              <a:t>А -</a:t>
            </a:r>
            <a:r>
              <a:rPr lang="ru-RU" altLang="en-US" sz="1800" smtClean="0"/>
              <a:t> </a:t>
            </a:r>
            <a:r>
              <a:rPr lang="ru-RU" altLang="en-US" sz="2100" smtClean="0"/>
              <a:t>открытый кюретаж грануляций и патологически измененной кости альвеолярного отростка в области  6</a:t>
            </a:r>
          </a:p>
          <a:p>
            <a:pPr eaLnBrk="1" hangingPunct="1">
              <a:buFontTx/>
              <a:buNone/>
            </a:pPr>
            <a:r>
              <a:rPr lang="ru-RU" altLang="en-US" sz="2100" b="1" smtClean="0"/>
              <a:t>Б -</a:t>
            </a:r>
            <a:r>
              <a:rPr lang="ru-RU" altLang="en-US" sz="2100" smtClean="0"/>
              <a:t> формирование десневого края на заверщающем этапе.</a:t>
            </a:r>
          </a:p>
        </p:txBody>
      </p:sp>
      <p:pic>
        <p:nvPicPr>
          <p:cNvPr id="131076" name="Picture 4" descr="016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43656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 descr="017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966788"/>
            <a:ext cx="42052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Line 6"/>
          <p:cNvSpPr>
            <a:spLocks noChangeShapeType="1"/>
          </p:cNvSpPr>
          <p:nvPr/>
        </p:nvSpPr>
        <p:spPr bwMode="auto">
          <a:xfrm>
            <a:off x="5781675" y="60261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>
            <a:off x="5781675" y="60213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88913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en-US" b="1" smtClean="0"/>
              <a:t>ГИНГИВЭКТОМИЯ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76713" y="6237288"/>
            <a:ext cx="4967287" cy="392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400" smtClean="0"/>
              <a:t>наложение защитной повязки</a:t>
            </a:r>
          </a:p>
        </p:txBody>
      </p:sp>
      <p:pic>
        <p:nvPicPr>
          <p:cNvPr id="132100" name="Picture 4" descr="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54006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4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1026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5765800" cy="616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3" name="Rectangle 1027"/>
          <p:cNvSpPr>
            <a:spLocks noChangeArrowheads="1"/>
          </p:cNvSpPr>
          <p:nvPr/>
        </p:nvSpPr>
        <p:spPr bwMode="auto">
          <a:xfrm>
            <a:off x="1150938" y="260350"/>
            <a:ext cx="6300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ko-KR" sz="2400"/>
              <a:t> Методика  выполнения гингивэктомии</a:t>
            </a:r>
          </a:p>
          <a:p>
            <a:pPr algn="ctr" eaLnBrk="1" hangingPunct="1">
              <a:lnSpc>
                <a:spcPct val="50000"/>
              </a:lnSpc>
            </a:pPr>
            <a:r>
              <a:rPr lang="ru-RU" altLang="ko-KR" sz="2400"/>
              <a:t>    </a:t>
            </a:r>
          </a:p>
        </p:txBody>
      </p:sp>
      <p:sp>
        <p:nvSpPr>
          <p:cNvPr id="133124" name="Rectangle 1028"/>
          <p:cNvSpPr>
            <a:spLocks noChangeArrowheads="1"/>
          </p:cNvSpPr>
          <p:nvPr/>
        </p:nvSpPr>
        <p:spPr bwMode="auto">
          <a:xfrm>
            <a:off x="6156325" y="701675"/>
            <a:ext cx="2735263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ru-RU" altLang="ko-KR" sz="1300" b="1">
                <a:cs typeface="Arial" pitchFamily="34" charset="0"/>
              </a:rPr>
              <a:t>А – </a:t>
            </a:r>
            <a:r>
              <a:rPr lang="ru-RU" altLang="ko-KR" sz="1300">
                <a:cs typeface="Arial" pitchFamily="34" charset="0"/>
              </a:rPr>
              <a:t>разрастание десны с формированием карманов 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ko-KR" sz="1300" b="1">
                <a:cs typeface="Arial" pitchFamily="34" charset="0"/>
              </a:rPr>
              <a:t>В – </a:t>
            </a:r>
            <a:r>
              <a:rPr lang="ru-RU" altLang="ko-KR" sz="1300">
                <a:cs typeface="Arial" pitchFamily="34" charset="0"/>
              </a:rPr>
              <a:t>на срезе показана горизонтальная потеря кости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ko-KR" sz="1300" b="1">
                <a:cs typeface="Arial" pitchFamily="34" charset="0"/>
              </a:rPr>
              <a:t>С – </a:t>
            </a:r>
            <a:r>
              <a:rPr lang="ru-RU" altLang="ko-KR" sz="1300">
                <a:cs typeface="Arial" pitchFamily="34" charset="0"/>
              </a:rPr>
              <a:t>использование пинцета - маркера для создания кровоточащих точек, обозначающих линию разреза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300" b="1">
                <a:ea typeface="Gulim" pitchFamily="34" charset="-127"/>
                <a:cs typeface="Arial" pitchFamily="34" charset="0"/>
              </a:rPr>
              <a:t>D –</a:t>
            </a:r>
            <a:r>
              <a:rPr lang="ru-RU" altLang="ko-KR" sz="1300" b="1">
                <a:cs typeface="Arial" pitchFamily="34" charset="0"/>
              </a:rPr>
              <a:t> </a:t>
            </a:r>
            <a:r>
              <a:rPr lang="ru-RU" altLang="ko-KR" sz="1300">
                <a:cs typeface="Arial" pitchFamily="34" charset="0"/>
              </a:rPr>
              <a:t>правильная и неправильная установка пинцета - маркера</a:t>
            </a:r>
            <a:r>
              <a:rPr lang="ru-RU" altLang="ko-KR" sz="1300" b="1">
                <a:cs typeface="Arial" pitchFamily="34" charset="0"/>
              </a:rPr>
              <a:t>: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ko-KR" sz="1300" b="1">
                <a:cs typeface="Arial" pitchFamily="34" charset="0"/>
              </a:rPr>
              <a:t>1 - </a:t>
            </a:r>
            <a:r>
              <a:rPr lang="ru-RU" altLang="ko-KR" sz="1300">
                <a:cs typeface="Arial" pitchFamily="34" charset="0"/>
              </a:rPr>
              <a:t>правильная установка пинцета-маркера и разрез под углом к основанию кармана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ko-KR" sz="1300" b="1">
                <a:cs typeface="Arial" pitchFamily="34" charset="0"/>
              </a:rPr>
              <a:t>2 - </a:t>
            </a:r>
            <a:r>
              <a:rPr lang="ru-RU" altLang="ko-KR" sz="1300">
                <a:cs typeface="Arial" pitchFamily="34" charset="0"/>
              </a:rPr>
              <a:t>неправильная</a:t>
            </a:r>
            <a:r>
              <a:rPr lang="ru-RU" altLang="ko-KR" sz="1300" b="1">
                <a:cs typeface="Arial" pitchFamily="34" charset="0"/>
              </a:rPr>
              <a:t> </a:t>
            </a:r>
            <a:r>
              <a:rPr lang="ru-RU" altLang="ko-KR" sz="1300">
                <a:cs typeface="Arial" pitchFamily="34" charset="0"/>
              </a:rPr>
              <a:t>недостаточно глубокая установка пинцета -маркера, что приводит к проведению разреза корональнее основания кармана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ko-KR" sz="1300" b="1">
                <a:cs typeface="Arial" pitchFamily="34" charset="0"/>
              </a:rPr>
              <a:t>3 - </a:t>
            </a:r>
            <a:r>
              <a:rPr lang="ru-RU" altLang="ko-KR" sz="1300">
                <a:cs typeface="Arial" pitchFamily="34" charset="0"/>
              </a:rPr>
              <a:t>неправильная, слишком глубокая установка пинцета-маркера приводит к оголению кости и возможному иссечению прикрепленной десны</a:t>
            </a:r>
          </a:p>
        </p:txBody>
      </p:sp>
    </p:spTree>
    <p:extLst>
      <p:ext uri="{BB962C8B-B14F-4D97-AF65-F5344CB8AC3E}">
        <p14:creationId xmlns:p14="http://schemas.microsoft.com/office/powerpoint/2010/main" val="30533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026"/>
          <p:cNvPicPr>
            <a:picLocks noChangeAspect="1" noChangeArrowheads="1"/>
          </p:cNvPicPr>
          <p:nvPr/>
        </p:nvPicPr>
        <p:blipFill>
          <a:blip r:embed="rId2">
            <a:lum bright="-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5718175" cy="594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1027"/>
          <p:cNvSpPr>
            <a:spLocks noChangeArrowheads="1"/>
          </p:cNvSpPr>
          <p:nvPr/>
        </p:nvSpPr>
        <p:spPr bwMode="auto">
          <a:xfrm>
            <a:off x="468313" y="-214313"/>
            <a:ext cx="8496300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ru-RU" altLang="ko-KR" sz="2400"/>
              <a:t> Методика  выполнения гингивэктомии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ko-KR" sz="1600"/>
              <a:t>(продолжение)</a:t>
            </a:r>
          </a:p>
          <a:p>
            <a:pPr algn="ctr" eaLnBrk="1" hangingPunct="1">
              <a:lnSpc>
                <a:spcPct val="50000"/>
              </a:lnSpc>
            </a:pPr>
            <a:r>
              <a:rPr lang="ru-RU" altLang="ko-KR" sz="2400"/>
              <a:t>    </a:t>
            </a:r>
          </a:p>
        </p:txBody>
      </p:sp>
      <p:sp>
        <p:nvSpPr>
          <p:cNvPr id="134148" name="Rectangle 1028"/>
          <p:cNvSpPr>
            <a:spLocks noChangeArrowheads="1"/>
          </p:cNvSpPr>
          <p:nvPr/>
        </p:nvSpPr>
        <p:spPr bwMode="auto">
          <a:xfrm>
            <a:off x="6156325" y="1196975"/>
            <a:ext cx="273526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ko-KR" sz="1300" b="1">
                <a:ea typeface="Gulim" pitchFamily="34" charset="-127"/>
                <a:cs typeface="Arial" pitchFamily="34" charset="0"/>
              </a:rPr>
              <a:t>E</a:t>
            </a:r>
            <a:r>
              <a:rPr lang="ru-RU" altLang="ko-KR" sz="1300" b="1">
                <a:ea typeface="Gulim" pitchFamily="34" charset="-127"/>
                <a:cs typeface="Arial" pitchFamily="34" charset="0"/>
              </a:rPr>
              <a:t> –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непрерывный разрез с вестибулярной стороны (обратите внимание на то, как разрез следует линии, обозначенной кровотачащими точками)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F </a:t>
            </a:r>
            <a:r>
              <a:rPr lang="ru-RU" altLang="ko-KR" sz="1400" b="1">
                <a:ea typeface="Gulim" pitchFamily="34" charset="-127"/>
                <a:cs typeface="Arial" pitchFamily="34" charset="0"/>
              </a:rPr>
              <a:t>–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прерывистый разрез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G</a:t>
            </a:r>
            <a:r>
              <a:rPr lang="ru-RU" altLang="ko-KR" sz="1400" b="1">
                <a:ea typeface="Gulim" pitchFamily="34" charset="-127"/>
                <a:cs typeface="Arial" pitchFamily="34" charset="0"/>
              </a:rPr>
              <a:t> –</a:t>
            </a:r>
            <a:r>
              <a:rPr lang="en-US" altLang="ko-KR" sz="1400" b="1">
                <a:ea typeface="Gulim" pitchFamily="34" charset="-127"/>
                <a:cs typeface="Arial" pitchFamily="34" charset="0"/>
              </a:rPr>
              <a:t>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небный разрез (обратите внимание - резцовый сосочек (РС) не попадает в линию разреза)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H –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непрерывный разрез проходит от области бугров до вестибулярного аспекта зубов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I</a:t>
            </a:r>
            <a:r>
              <a:rPr lang="en-US" altLang="ko-KR" sz="1400">
                <a:ea typeface="Gulim" pitchFamily="34" charset="-127"/>
                <a:cs typeface="Arial" pitchFamily="34" charset="0"/>
              </a:rPr>
              <a:t> -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 непрерывный разрез со стороны неба</a:t>
            </a:r>
          </a:p>
        </p:txBody>
      </p:sp>
    </p:spTree>
    <p:extLst>
      <p:ext uri="{BB962C8B-B14F-4D97-AF65-F5344CB8AC3E}">
        <p14:creationId xmlns:p14="http://schemas.microsoft.com/office/powerpoint/2010/main" val="1934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1026"/>
          <p:cNvPicPr>
            <a:picLocks noChangeAspect="1" noChangeArrowheads="1"/>
          </p:cNvPicPr>
          <p:nvPr/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4989512" cy="602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1" name="Rectangle 1027"/>
          <p:cNvSpPr>
            <a:spLocks noChangeArrowheads="1"/>
          </p:cNvSpPr>
          <p:nvPr/>
        </p:nvSpPr>
        <p:spPr bwMode="auto">
          <a:xfrm>
            <a:off x="468313" y="-228600"/>
            <a:ext cx="84963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ru-RU" altLang="ko-KR" sz="2400"/>
              <a:t> Методика  выполнения гингивэктомии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ko-KR" sz="1600"/>
              <a:t>(продолжение)</a:t>
            </a:r>
          </a:p>
          <a:p>
            <a:pPr algn="ctr" eaLnBrk="1" hangingPunct="1">
              <a:lnSpc>
                <a:spcPct val="50000"/>
              </a:lnSpc>
            </a:pPr>
            <a:r>
              <a:rPr lang="ru-RU" altLang="ko-KR" sz="2400"/>
              <a:t>    </a:t>
            </a:r>
          </a:p>
        </p:txBody>
      </p:sp>
      <p:sp>
        <p:nvSpPr>
          <p:cNvPr id="135172" name="Rectangle 1028"/>
          <p:cNvSpPr>
            <a:spLocks noChangeArrowheads="1"/>
          </p:cNvSpPr>
          <p:nvPr/>
        </p:nvSpPr>
        <p:spPr bwMode="auto">
          <a:xfrm>
            <a:off x="5508625" y="709613"/>
            <a:ext cx="3382963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ko-KR" sz="1300" b="1">
                <a:ea typeface="Gulim" pitchFamily="34" charset="-127"/>
                <a:cs typeface="Arial" pitchFamily="34" charset="0"/>
              </a:rPr>
              <a:t>J</a:t>
            </a:r>
            <a:r>
              <a:rPr lang="ru-RU" altLang="ko-KR" sz="1300" b="1">
                <a:ea typeface="Gulim" pitchFamily="34" charset="-127"/>
                <a:cs typeface="Arial" pitchFamily="34" charset="0"/>
              </a:rPr>
              <a:t> –</a:t>
            </a:r>
            <a:r>
              <a:rPr lang="en-US" altLang="ko-KR" sz="1300" b="1">
                <a:ea typeface="Gulim" pitchFamily="34" charset="-127"/>
                <a:cs typeface="Arial" pitchFamily="34" charset="0"/>
              </a:rPr>
              <a:t> </a:t>
            </a:r>
            <a:r>
              <a:rPr lang="ru-RU" altLang="ko-KR" sz="1300">
                <a:ea typeface="Gulim" pitchFamily="34" charset="-127"/>
                <a:cs typeface="Arial" pitchFamily="34" charset="0"/>
              </a:rPr>
              <a:t>пародонтологический нож под углом 45</a:t>
            </a:r>
            <a:r>
              <a:rPr lang="en-US" altLang="ko-KR" sz="1300">
                <a:ea typeface="Gulim" pitchFamily="34" charset="-127"/>
                <a:cs typeface="Arial" pitchFamily="34" charset="0"/>
              </a:rPr>
              <a:t>°</a:t>
            </a:r>
            <a:r>
              <a:rPr lang="ru-RU" altLang="ko-KR" sz="1300">
                <a:ea typeface="Gulim" pitchFamily="34" charset="-127"/>
                <a:cs typeface="Arial" pitchFamily="34" charset="0"/>
              </a:rPr>
              <a:t> повторяет линию непрерывного разреза</a:t>
            </a:r>
            <a:endParaRPr lang="en-US" altLang="ko-KR" sz="1300">
              <a:ea typeface="Gulim" pitchFamily="34" charset="-127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ko-KR" sz="1300" b="1">
                <a:ea typeface="Gulim" pitchFamily="34" charset="-127"/>
                <a:cs typeface="Arial" pitchFamily="34" charset="0"/>
              </a:rPr>
              <a:t>K </a:t>
            </a:r>
            <a:r>
              <a:rPr lang="ru-RU" altLang="ko-KR" sz="1300" b="1">
                <a:ea typeface="Gulim" pitchFamily="34" charset="-127"/>
                <a:cs typeface="Arial" pitchFamily="34" charset="0"/>
              </a:rPr>
              <a:t>– </a:t>
            </a:r>
            <a:r>
              <a:rPr lang="ru-RU" altLang="ko-KR" sz="1300">
                <a:ea typeface="Gulim" pitchFamily="34" charset="-127"/>
                <a:cs typeface="Arial" pitchFamily="34" charset="0"/>
              </a:rPr>
              <a:t>интерпроксимальный нож используется для отделения тканей в щечно-язычном направлении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300" b="1">
                <a:ea typeface="Gulim" pitchFamily="34" charset="-127"/>
                <a:cs typeface="Arial" pitchFamily="34" charset="0"/>
              </a:rPr>
              <a:t>L</a:t>
            </a:r>
            <a:r>
              <a:rPr lang="ru-RU" altLang="ko-KR" sz="1300" b="1">
                <a:ea typeface="Gulim" pitchFamily="34" charset="-127"/>
                <a:cs typeface="Arial" pitchFamily="34" charset="0"/>
              </a:rPr>
              <a:t> – </a:t>
            </a:r>
            <a:r>
              <a:rPr lang="ru-RU" altLang="ko-KR" sz="1300">
                <a:ea typeface="Gulim" pitchFamily="34" charset="-127"/>
                <a:cs typeface="Arial" pitchFamily="34" charset="0"/>
              </a:rPr>
              <a:t>правильный наклон интерпроксимального ножа обеспечивает закрытие мягкими тканями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300" b="1">
                <a:ea typeface="Gulim" pitchFamily="34" charset="-127"/>
                <a:cs typeface="Arial" pitchFamily="34" charset="0"/>
              </a:rPr>
              <a:t>M –</a:t>
            </a:r>
            <a:r>
              <a:rPr lang="ru-RU" altLang="ko-KR" sz="1300" b="1">
                <a:ea typeface="Gulim" pitchFamily="34" charset="-127"/>
                <a:cs typeface="Arial" pitchFamily="34" charset="0"/>
              </a:rPr>
              <a:t> </a:t>
            </a:r>
            <a:r>
              <a:rPr lang="ru-RU" altLang="ko-KR" sz="1300">
                <a:ea typeface="Gulim" pitchFamily="34" charset="-127"/>
                <a:cs typeface="Arial" pitchFamily="34" charset="0"/>
              </a:rPr>
              <a:t>разрез</a:t>
            </a:r>
            <a:r>
              <a:rPr lang="ru-RU" altLang="ko-KR" sz="1300" b="1">
                <a:ea typeface="Gulim" pitchFamily="34" charset="-127"/>
                <a:cs typeface="Arial" pitchFamily="34" charset="0"/>
              </a:rPr>
              <a:t>:</a:t>
            </a:r>
            <a:endParaRPr lang="en-US" altLang="ko-KR" sz="1300" b="1">
              <a:ea typeface="Gulim" pitchFamily="34" charset="-127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ko-KR" sz="1300" b="1">
                <a:ea typeface="Gulim" pitchFamily="34" charset="-127"/>
                <a:cs typeface="Arial" pitchFamily="34" charset="0"/>
              </a:rPr>
              <a:t>1</a:t>
            </a:r>
            <a:r>
              <a:rPr lang="en-US" altLang="ko-KR" sz="1300">
                <a:ea typeface="Gulim" pitchFamily="34" charset="-127"/>
                <a:cs typeface="Arial" pitchFamily="34" charset="0"/>
              </a:rPr>
              <a:t> -</a:t>
            </a:r>
            <a:r>
              <a:rPr lang="ru-RU" altLang="ko-KR" sz="1300">
                <a:ea typeface="Gulim" pitchFamily="34" charset="-127"/>
                <a:cs typeface="Arial" pitchFamily="34" charset="0"/>
              </a:rPr>
              <a:t> правильный разрез скошен над костью и направлен к основанию кармана</a:t>
            </a:r>
            <a:endParaRPr lang="en-US" altLang="ko-KR" sz="1300">
              <a:ea typeface="Gulim" pitchFamily="34" charset="-127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ko-KR" sz="1300" b="1">
                <a:ea typeface="Gulim" pitchFamily="34" charset="-127"/>
                <a:cs typeface="Arial" pitchFamily="34" charset="0"/>
              </a:rPr>
              <a:t>2 - </a:t>
            </a:r>
            <a:r>
              <a:rPr lang="ru-RU" altLang="ko-KR" sz="1300">
                <a:ea typeface="Gulim" pitchFamily="34" charset="-127"/>
                <a:cs typeface="Arial" pitchFamily="34" charset="0"/>
              </a:rPr>
              <a:t>неправильный разрез - скос отсутствует, слишком глубокий разрез приводит к оголению кости</a:t>
            </a:r>
            <a:endParaRPr lang="en-US" altLang="ko-KR" sz="1300">
              <a:ea typeface="Gulim" pitchFamily="34" charset="-127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ko-KR" sz="1300" b="1">
                <a:ea typeface="Gulim" pitchFamily="34" charset="-127"/>
                <a:cs typeface="Arial" pitchFamily="34" charset="0"/>
              </a:rPr>
              <a:t>3</a:t>
            </a:r>
            <a:r>
              <a:rPr lang="en-US" altLang="ko-KR" sz="1300">
                <a:ea typeface="Gulim" pitchFamily="34" charset="-127"/>
                <a:cs typeface="Arial" pitchFamily="34" charset="0"/>
              </a:rPr>
              <a:t> - </a:t>
            </a:r>
            <a:r>
              <a:rPr lang="ru-RU" altLang="ko-KR" sz="1300">
                <a:ea typeface="Gulim" pitchFamily="34" charset="-127"/>
                <a:cs typeface="Arial" pitchFamily="34" charset="0"/>
              </a:rPr>
              <a:t>неправильный мелкий разрез приводит к недостаточному иссечению кармана</a:t>
            </a:r>
            <a:endParaRPr lang="en-US" altLang="ko-KR" sz="1300">
              <a:ea typeface="Gulim" pitchFamily="34" charset="-127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ko-KR" sz="1300" b="1">
                <a:ea typeface="Gulim" pitchFamily="34" charset="-127"/>
                <a:cs typeface="Arial" pitchFamily="34" charset="0"/>
              </a:rPr>
              <a:t>4 -</a:t>
            </a:r>
            <a:r>
              <a:rPr lang="ru-RU" altLang="ko-KR" sz="1300" b="1">
                <a:ea typeface="Gulim" pitchFamily="34" charset="-127"/>
                <a:cs typeface="Arial" pitchFamily="34" charset="0"/>
              </a:rPr>
              <a:t> </a:t>
            </a:r>
            <a:r>
              <a:rPr lang="ru-RU" altLang="ko-KR" sz="1300">
                <a:ea typeface="Gulim" pitchFamily="34" charset="-127"/>
                <a:cs typeface="Arial" pitchFamily="34" charset="0"/>
              </a:rPr>
              <a:t>неправильный разрез не доходит до поверхности зуба, что приводит к созданию неровного рваного контура</a:t>
            </a:r>
            <a:r>
              <a:rPr lang="ru-RU" altLang="ko-KR" sz="1300" b="1">
                <a:ea typeface="Gulim" pitchFamily="34" charset="-127"/>
                <a:cs typeface="Arial" pitchFamily="34" charset="0"/>
              </a:rPr>
              <a:t> </a:t>
            </a:r>
            <a:endParaRPr lang="ru-RU" altLang="ko-KR" sz="1300"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026"/>
          <p:cNvPicPr>
            <a:picLocks noChangeAspect="1" noChangeArrowheads="1"/>
          </p:cNvPicPr>
          <p:nvPr/>
        </p:nvPicPr>
        <p:blipFill>
          <a:blip r:embed="rId2">
            <a:lum bright="-3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576263"/>
            <a:ext cx="5216525" cy="617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Rectangle 1027"/>
          <p:cNvSpPr>
            <a:spLocks noChangeArrowheads="1"/>
          </p:cNvSpPr>
          <p:nvPr/>
        </p:nvSpPr>
        <p:spPr bwMode="auto">
          <a:xfrm>
            <a:off x="468313" y="60325"/>
            <a:ext cx="88566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ru-RU" altLang="ko-KR" sz="2400"/>
              <a:t> Методика  выполнения гингивэктомии </a:t>
            </a:r>
          </a:p>
          <a:p>
            <a:pPr algn="ctr" eaLnBrk="1" hangingPunct="1">
              <a:lnSpc>
                <a:spcPct val="60000"/>
              </a:lnSpc>
            </a:pPr>
            <a:r>
              <a:rPr lang="ru-RU" altLang="ko-KR" sz="1600"/>
              <a:t>(продолжение)</a:t>
            </a:r>
            <a:r>
              <a:rPr lang="ru-RU" altLang="ko-KR" sz="2400"/>
              <a:t>    </a:t>
            </a:r>
          </a:p>
        </p:txBody>
      </p:sp>
      <p:sp>
        <p:nvSpPr>
          <p:cNvPr id="136196" name="Rectangle 1028"/>
          <p:cNvSpPr>
            <a:spLocks noChangeArrowheads="1"/>
          </p:cNvSpPr>
          <p:nvPr/>
        </p:nvSpPr>
        <p:spPr bwMode="auto">
          <a:xfrm>
            <a:off x="5638800" y="1346200"/>
            <a:ext cx="338296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N</a:t>
            </a:r>
            <a:r>
              <a:rPr lang="ru-RU" altLang="ko-KR" sz="1400" b="1">
                <a:ea typeface="Gulim" pitchFamily="34" charset="-127"/>
                <a:cs typeface="Arial" pitchFamily="34" charset="0"/>
              </a:rPr>
              <a:t> –</a:t>
            </a:r>
            <a:r>
              <a:rPr lang="en-US" altLang="ko-KR" sz="1400" b="1">
                <a:ea typeface="Gulim" pitchFamily="34" charset="-127"/>
                <a:cs typeface="Arial" pitchFamily="34" charset="0"/>
              </a:rPr>
              <a:t>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удаление иссеченной ткани с помощью экскаватора или мощной кюреты</a:t>
            </a:r>
            <a:endParaRPr lang="en-US" altLang="ko-KR" sz="1400">
              <a:ea typeface="Gulim" pitchFamily="34" charset="-127"/>
              <a:cs typeface="Arial" pitchFamily="34" charset="0"/>
            </a:endParaRPr>
          </a:p>
          <a:p>
            <a:pPr eaLnBrk="1" hangingPunct="1">
              <a:lnSpc>
                <a:spcPct val="16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O </a:t>
            </a:r>
            <a:r>
              <a:rPr lang="en-US" altLang="ko-KR" sz="1400">
                <a:ea typeface="Gulim" pitchFamily="34" charset="-127"/>
                <a:cs typeface="Arial" pitchFamily="34" charset="0"/>
              </a:rPr>
              <a:t>-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скалеры и кюреты используют для удаления грануляций </a:t>
            </a:r>
            <a:r>
              <a:rPr lang="ru-RU" altLang="ko-KR" sz="1400" b="1">
                <a:ea typeface="Gulim" pitchFamily="34" charset="-127"/>
                <a:cs typeface="Arial" pitchFamily="34" charset="0"/>
              </a:rPr>
              <a:t>(1)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поддесневого налета</a:t>
            </a:r>
            <a:r>
              <a:rPr lang="ru-RU" altLang="ko-KR" sz="1400" b="1">
                <a:ea typeface="Gulim" pitchFamily="34" charset="-127"/>
                <a:cs typeface="Arial" pitchFamily="34" charset="0"/>
              </a:rPr>
              <a:t>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и камня</a:t>
            </a:r>
            <a:r>
              <a:rPr lang="ru-RU" altLang="ko-KR" sz="1400" b="1">
                <a:ea typeface="Gulim" pitchFamily="34" charset="-127"/>
                <a:cs typeface="Arial" pitchFamily="34" charset="0"/>
              </a:rPr>
              <a:t> (2)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P, Q </a:t>
            </a:r>
            <a:r>
              <a:rPr lang="ru-RU" altLang="ko-KR" sz="1400" b="1">
                <a:ea typeface="Gulim" pitchFamily="34" charset="-127"/>
                <a:cs typeface="Arial" pitchFamily="34" charset="0"/>
              </a:rPr>
              <a:t>– 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гингивопластику завершают с помощью тканевых щипцов и алмазного бора, что позволяет создать тонкую,  плавную  десневую архитектуру с фестончатым контуром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R</a:t>
            </a:r>
            <a:r>
              <a:rPr lang="ru-RU" altLang="ko-KR" sz="1400" b="1">
                <a:ea typeface="Gulim" pitchFamily="34" charset="-127"/>
                <a:cs typeface="Arial" pitchFamily="34" charset="0"/>
              </a:rPr>
              <a:t> –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окончательное приживление тканей</a:t>
            </a:r>
          </a:p>
        </p:txBody>
      </p:sp>
    </p:spTree>
    <p:extLst>
      <p:ext uri="{BB962C8B-B14F-4D97-AF65-F5344CB8AC3E}">
        <p14:creationId xmlns:p14="http://schemas.microsoft.com/office/powerpoint/2010/main" val="31892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620000" cy="1143000"/>
          </a:xfrm>
        </p:spPr>
        <p:txBody>
          <a:bodyPr/>
          <a:lstStyle/>
          <a:p>
            <a:pPr algn="ctr"/>
            <a:r>
              <a:rPr lang="ru-RU" dirty="0"/>
              <a:t>Лоскутные операции</a:t>
            </a:r>
            <a:br>
              <a:rPr lang="ru-RU" dirty="0"/>
            </a:b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707904" y="3068960"/>
            <a:ext cx="1728192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Показания: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пародонтит средней и тяжелой степени с </a:t>
            </a:r>
            <a:r>
              <a:rPr lang="ru-RU" dirty="0" err="1"/>
              <a:t>пародонтальными</a:t>
            </a:r>
            <a:r>
              <a:rPr lang="ru-RU" dirty="0"/>
              <a:t> карманами 5-8 мм, резорбция костной ткани </a:t>
            </a:r>
            <a:r>
              <a:rPr lang="ru-RU"/>
              <a:t>на </a:t>
            </a:r>
            <a:r>
              <a:rPr lang="ru-RU" smtClean="0"/>
              <a:t>1/3 </a:t>
            </a:r>
            <a:r>
              <a:rPr lang="ru-RU" dirty="0"/>
              <a:t>длины корня,</a:t>
            </a:r>
            <a:br>
              <a:rPr lang="ru-RU" dirty="0"/>
            </a:br>
            <a:r>
              <a:rPr lang="ru-RU" dirty="0"/>
              <a:t>• при использовании трансплантатов – в случае резорбции костной ткани на 2/3 длины корня.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79512" y="404664"/>
            <a:ext cx="8193087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en-US" sz="2400" b="1" dirty="0"/>
              <a:t>Лечение заболеваний пародонта всегда имеет комплексный характер и включает в себя следующие задачи:</a:t>
            </a:r>
          </a:p>
          <a:p>
            <a:pPr>
              <a:lnSpc>
                <a:spcPct val="150000"/>
              </a:lnSpc>
            </a:pPr>
            <a:endParaRPr lang="ru-RU" altLang="en-US" b="1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altLang="en-US" dirty="0"/>
              <a:t> устранение общих патологических факторов;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altLang="en-US" dirty="0"/>
              <a:t> устранение местных раздражающих факторов;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altLang="en-US" dirty="0"/>
              <a:t> устранение воспалительных заболеваний тканей пародонта;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altLang="en-US" dirty="0"/>
              <a:t> остановка дистрофических процессов;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altLang="en-US" dirty="0"/>
              <a:t> восстановление функций тканей пародонта;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altLang="en-US" dirty="0"/>
              <a:t> стимуляция регенерации тканей пародонта;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altLang="en-US" dirty="0"/>
              <a:t> лечение заболеваний зубов.</a:t>
            </a:r>
          </a:p>
        </p:txBody>
      </p:sp>
    </p:spTree>
    <p:extLst>
      <p:ext uri="{BB962C8B-B14F-4D97-AF65-F5344CB8AC3E}">
        <p14:creationId xmlns:p14="http://schemas.microsoft.com/office/powerpoint/2010/main" val="38235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Противопоказания: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резорбция альвеолярного отростка при глубине поражения III степени,</a:t>
            </a:r>
            <a:br>
              <a:rPr lang="ru-RU" dirty="0"/>
            </a:br>
            <a:r>
              <a:rPr lang="ru-RU" dirty="0"/>
              <a:t>• наличие </a:t>
            </a:r>
            <a:r>
              <a:rPr lang="ru-RU" dirty="0" err="1"/>
              <a:t>многокорневых</a:t>
            </a:r>
            <a:r>
              <a:rPr lang="ru-RU" dirty="0"/>
              <a:t> зубов с </a:t>
            </a:r>
            <a:r>
              <a:rPr lang="ru-RU" dirty="0" err="1"/>
              <a:t>межкорневой</a:t>
            </a:r>
            <a:r>
              <a:rPr lang="ru-RU" dirty="0"/>
              <a:t> гранулемой или значительным очагом резорбции в области бифуркации,</a:t>
            </a:r>
            <a:br>
              <a:rPr lang="ru-RU" dirty="0"/>
            </a:br>
            <a:r>
              <a:rPr lang="ru-RU" dirty="0"/>
              <a:t>• тяжелая сопутствующая соматическая патология.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5041900" cy="594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-323850" y="204788"/>
            <a:ext cx="94678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ko-KR" sz="2400"/>
              <a:t> Модифицированный лоскут Видмана   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5580063" y="1520825"/>
            <a:ext cx="3313112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ru-RU" altLang="ko-KR" sz="1400" b="1">
                <a:cs typeface="Arial" pitchFamily="34" charset="0"/>
              </a:rPr>
              <a:t>А – </a:t>
            </a:r>
            <a:r>
              <a:rPr lang="ru-RU" altLang="ko-KR" sz="1400">
                <a:cs typeface="Arial" pitchFamily="34" charset="0"/>
              </a:rPr>
              <a:t>намечена линия основного разреза с чрезмерно выраженной фестончатостью на небе, что позволит добиться ушивания и заживления первичным натяжением   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ko-KR" sz="1400" b="1">
                <a:cs typeface="Arial" pitchFamily="34" charset="0"/>
              </a:rPr>
              <a:t>В – </a:t>
            </a:r>
            <a:r>
              <a:rPr lang="ru-RU" altLang="ko-KR" sz="1400">
                <a:cs typeface="Arial" pitchFamily="34" charset="0"/>
              </a:rPr>
              <a:t>первичные разрезы проведены до уровня кости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ko-KR" sz="1400" b="1">
                <a:cs typeface="Arial" pitchFamily="34" charset="0"/>
              </a:rPr>
              <a:t>С</a:t>
            </a:r>
            <a:r>
              <a:rPr lang="en-US" altLang="ko-KR" sz="1400" b="1">
                <a:ea typeface="Gulim" pitchFamily="34" charset="-127"/>
                <a:cs typeface="Arial" pitchFamily="34" charset="0"/>
              </a:rPr>
              <a:t> –</a:t>
            </a:r>
            <a:r>
              <a:rPr lang="en-US" altLang="ko-KR" sz="1400">
                <a:ea typeface="Gulim" pitchFamily="34" charset="-127"/>
                <a:cs typeface="Arial" pitchFamily="34" charset="0"/>
              </a:rPr>
              <a:t> </a:t>
            </a:r>
            <a:r>
              <a:rPr lang="ru-RU" altLang="ko-KR" sz="1400">
                <a:cs typeface="Arial" pitchFamily="34" charset="0"/>
              </a:rPr>
              <a:t>при откидывании лоскута открывают только 2-3 мм кости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</a:rPr>
              <a:t>D –</a:t>
            </a:r>
            <a:r>
              <a:rPr lang="en-US" altLang="ko-KR" sz="1400">
                <a:ea typeface="Gulim" pitchFamily="34" charset="-127"/>
              </a:rPr>
              <a:t> </a:t>
            </a:r>
            <a:r>
              <a:rPr lang="ru-RU" altLang="ko-KR" sz="1400">
                <a:cs typeface="Arial" pitchFamily="34" charset="0"/>
              </a:rPr>
              <a:t>вторичный бороздковый разрез выполняют для освобождения внутреннего лоскута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ko-KR" sz="1400" b="1">
                <a:cs typeface="Arial" pitchFamily="34" charset="0"/>
              </a:rPr>
              <a:t>Е </a:t>
            </a:r>
            <a:r>
              <a:rPr lang="ru-RU" altLang="ko-KR" sz="1400">
                <a:cs typeface="Arial" pitchFamily="34" charset="0"/>
              </a:rPr>
              <a:t>– фронтальный вид показывает откидывание лоскута и вторичный разрез</a:t>
            </a:r>
            <a:endParaRPr lang="en-US" altLang="ko-KR" sz="1400" b="1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33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4781550" cy="576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-323850" y="333375"/>
            <a:ext cx="94678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ko-KR" sz="2400"/>
              <a:t> Модифицированный лоскут Видмана (продолжение)   </a:t>
            </a: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5508625" y="992188"/>
            <a:ext cx="331311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F</a:t>
            </a:r>
            <a:r>
              <a:rPr lang="ru-RU" altLang="ko-KR" sz="1400" b="1">
                <a:ea typeface="Gulim" pitchFamily="34" charset="-127"/>
                <a:cs typeface="Arial" pitchFamily="34" charset="0"/>
              </a:rPr>
              <a:t> –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острым пародонтолигечким ножом отсекают оставшийся десневой воротник над костным гребнем и высвобождают ткани в межзубных пространствах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G</a:t>
            </a:r>
            <a:r>
              <a:rPr lang="ru-RU" altLang="ko-KR" sz="1400" b="1">
                <a:ea typeface="Gulim" pitchFamily="34" charset="-127"/>
                <a:cs typeface="Arial" pitchFamily="34" charset="0"/>
              </a:rPr>
              <a:t> –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скалерами удаляют внутренний лоскут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H –</a:t>
            </a:r>
            <a:r>
              <a:rPr lang="ru-RU" altLang="ko-KR" sz="1400" b="1">
                <a:ea typeface="Gulim" pitchFamily="34" charset="-127"/>
                <a:cs typeface="Arial" pitchFamily="34" charset="0"/>
              </a:rPr>
              <a:t>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при наличии внутрикостных дефектов необходимо проводить их санацию с помощью скалеров и кюрет</a:t>
            </a:r>
            <a:endParaRPr lang="ru-RU" altLang="ko-KR" sz="1400" b="1">
              <a:ea typeface="Gulim" pitchFamily="34" charset="-127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I –</a:t>
            </a:r>
            <a:r>
              <a:rPr lang="en-US" altLang="ko-KR" sz="1400">
                <a:ea typeface="Gulim" pitchFamily="34" charset="-127"/>
                <a:cs typeface="Arial" pitchFamily="34" charset="0"/>
              </a:rPr>
              <a:t>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для устранения костных наростов, препятствующих адаптации лоскута, используют остеопластику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1400" b="1">
                <a:ea typeface="Gulim" pitchFamily="34" charset="-127"/>
                <a:cs typeface="Arial" pitchFamily="34" charset="0"/>
              </a:rPr>
              <a:t>J, K</a:t>
            </a:r>
            <a:r>
              <a:rPr lang="ru-RU" altLang="ko-KR" sz="1400" b="1">
                <a:ea typeface="Gulim" pitchFamily="34" charset="-127"/>
                <a:cs typeface="Arial" pitchFamily="34" charset="0"/>
              </a:rPr>
              <a:t> </a:t>
            </a:r>
            <a:r>
              <a:rPr lang="ru-RU" altLang="ko-KR" sz="1400">
                <a:ea typeface="Gulim" pitchFamily="34" charset="-127"/>
                <a:cs typeface="Arial" pitchFamily="34" charset="0"/>
              </a:rPr>
              <a:t>– лоскуты плотно ушиты без осуществления глубокого захвата десны</a:t>
            </a:r>
            <a:endParaRPr lang="en-US" altLang="ko-KR" sz="1400" b="1"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3600" b="1" smtClean="0"/>
              <a:t>Модифицированный ЛОСКУТ </a:t>
            </a:r>
            <a:r>
              <a:rPr lang="uz-Cyrl-UZ" altLang="en-US" sz="3600" b="1" smtClean="0"/>
              <a:t>Цишенск</a:t>
            </a:r>
            <a:r>
              <a:rPr lang="ru-RU" altLang="en-US" sz="3600" b="1" smtClean="0"/>
              <a:t>ого-Видман-Немана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28775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l"/>
            </a:pPr>
            <a:r>
              <a:rPr lang="ru-RU" altLang="en-US" sz="2400" b="1" smtClean="0"/>
              <a:t>Преимущества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en-US" sz="1600" smtClean="0"/>
              <a:t>Минимальное удаление кости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en-US" sz="1600" smtClean="0"/>
              <a:t>Плотное прилегание здоровой, богатой коллагеном, ткани к поверхности зуба сразу после операции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en-US" sz="1600" smtClean="0"/>
              <a:t>Максимальное сохранение тканей пародонта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en-US" sz="1600" smtClean="0"/>
              <a:t>Отсутствие негативного влияния на эстетику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en-US" sz="1600" smtClean="0"/>
              <a:t>Создание условий для хорошей самостоятельной гигиены полости рта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en-US" sz="1600" smtClean="0"/>
              <a:t>Меньшее раскрытие корня ведет к меньшей гиперчувствительности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en-US" sz="1600" smtClean="0"/>
              <a:t>Меньшая механическая травма, чем при закрытом кюретаже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l"/>
            </a:pPr>
            <a:r>
              <a:rPr lang="ru-RU" altLang="en-US" sz="2400" smtClean="0"/>
              <a:t>Недостатки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altLang="en-US" sz="1600" smtClean="0"/>
              <a:t>Техническая сложность и скрупулезность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altLang="en-US" sz="1600" smtClean="0"/>
              <a:t>Требует высокой квалификации и хороших мануальных навыков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altLang="en-US" sz="1600" smtClean="0"/>
              <a:t>Интерпроксимальные лоскуты требуют точной адаптации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altLang="en-US" sz="1600" smtClean="0"/>
              <a:t>Сразу после снятия повязки создается нежелательный контур в межзубных промежутках</a:t>
            </a:r>
          </a:p>
        </p:txBody>
      </p:sp>
    </p:spTree>
    <p:extLst>
      <p:ext uri="{BB962C8B-B14F-4D97-AF65-F5344CB8AC3E}">
        <p14:creationId xmlns:p14="http://schemas.microsoft.com/office/powerpoint/2010/main" val="38386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4000" smtClean="0"/>
              <a:t>Лоскутная операция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7413" y="5935663"/>
            <a:ext cx="5716587" cy="63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mtClean="0"/>
              <a:t>определение линии разреза</a:t>
            </a:r>
          </a:p>
        </p:txBody>
      </p:sp>
      <p:pic>
        <p:nvPicPr>
          <p:cNvPr id="182276" name="Picture 4" descr="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20725"/>
            <a:ext cx="6553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6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8575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en-US" sz="4200" b="1" smtClean="0"/>
              <a:t>ЛОСКУТНАЯ ОПЕРАЦИЯ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6076950"/>
            <a:ext cx="8229600" cy="681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3800" smtClean="0"/>
              <a:t>выкраивание лоскута</a:t>
            </a:r>
          </a:p>
        </p:txBody>
      </p:sp>
      <p:pic>
        <p:nvPicPr>
          <p:cNvPr id="183300" name="Picture 4" descr="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9638"/>
            <a:ext cx="6480175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5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6088" y="6261100"/>
            <a:ext cx="7427912" cy="465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2400" b="1" smtClean="0"/>
              <a:t>отслаивание слизисто-надкостничного лоскута</a:t>
            </a:r>
          </a:p>
        </p:txBody>
      </p:sp>
      <p:sp>
        <p:nvSpPr>
          <p:cNvPr id="18432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73225" y="160338"/>
            <a:ext cx="7470775" cy="49053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4000" b="1" smtClean="0"/>
              <a:t>ЛОСКУТНАЯ ОПЕРАЦИЯ</a:t>
            </a:r>
          </a:p>
        </p:txBody>
      </p:sp>
      <p:pic>
        <p:nvPicPr>
          <p:cNvPr id="184324" name="Picture 5" descr="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808038"/>
            <a:ext cx="640873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4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6134100"/>
            <a:ext cx="8229600" cy="465138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en-US" sz="3600" smtClean="0"/>
              <a:t>кюретаж</a:t>
            </a:r>
          </a:p>
        </p:txBody>
      </p:sp>
      <p:sp>
        <p:nvSpPr>
          <p:cNvPr id="18637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1763"/>
            <a:ext cx="8229600" cy="56197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4000" b="1" smtClean="0"/>
              <a:t>ЛОСКУТНАЯ ОПЕРАЦИЯ</a:t>
            </a:r>
          </a:p>
        </p:txBody>
      </p:sp>
      <p:pic>
        <p:nvPicPr>
          <p:cNvPr id="186371" name="Picture 4" descr="02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996950"/>
            <a:ext cx="6335713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9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6021388"/>
            <a:ext cx="8229600" cy="6477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400" b="1" smtClean="0"/>
              <a:t>А -</a:t>
            </a:r>
            <a:r>
              <a:rPr lang="ru-RU" altLang="en-US" sz="2400" smtClean="0"/>
              <a:t> деэпителизация лоскута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400" b="1" smtClean="0"/>
              <a:t>Б -</a:t>
            </a:r>
            <a:r>
              <a:rPr lang="ru-RU" altLang="en-US" sz="2400" smtClean="0"/>
              <a:t> расслоение лоскута</a:t>
            </a:r>
          </a:p>
        </p:txBody>
      </p:sp>
      <p:sp>
        <p:nvSpPr>
          <p:cNvPr id="18739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0338"/>
            <a:ext cx="8229600" cy="777875"/>
          </a:xfrm>
          <a:noFill/>
        </p:spPr>
        <p:txBody>
          <a:bodyPr/>
          <a:lstStyle/>
          <a:p>
            <a:pPr eaLnBrk="1" hangingPunct="1"/>
            <a:r>
              <a:rPr lang="ru-RU" altLang="en-US" b="1" smtClean="0"/>
              <a:t>ЛОСКУТНАЯ ОПЕРАЦИЯ</a:t>
            </a:r>
          </a:p>
        </p:txBody>
      </p:sp>
      <p:pic>
        <p:nvPicPr>
          <p:cNvPr id="187395" name="Picture 4" descr="023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4100"/>
            <a:ext cx="4140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6" name="Picture 5" descr="024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1054100"/>
            <a:ext cx="48244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8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16125" y="6149975"/>
            <a:ext cx="7127875" cy="4651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en-US" sz="2800" smtClean="0"/>
              <a:t>укладывание лоскута на место</a:t>
            </a:r>
          </a:p>
        </p:txBody>
      </p:sp>
      <p:sp>
        <p:nvSpPr>
          <p:cNvPr id="18842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4613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ru-RU" altLang="en-US" sz="4000" b="1" smtClean="0"/>
              <a:t>ЛОСКУТНАЯ ОПЕРАЦИЯ</a:t>
            </a:r>
          </a:p>
        </p:txBody>
      </p:sp>
      <p:pic>
        <p:nvPicPr>
          <p:cNvPr id="188419" name="Picture 4" descr="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65175"/>
            <a:ext cx="6048375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900113" y="965200"/>
            <a:ext cx="8261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 sz="2800" b="1"/>
              <a:t>Для достижения хорошего эффекта лечения: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663575" y="2132856"/>
            <a:ext cx="7578725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ru-RU" altLang="en-US" sz="2800" dirty="0"/>
              <a:t> качественное проведение </a:t>
            </a:r>
            <a:r>
              <a:rPr lang="ru-RU" altLang="en-US" sz="2800" dirty="0" err="1"/>
              <a:t>кюретажа</a:t>
            </a:r>
            <a:r>
              <a:rPr lang="ru-RU" altLang="en-US" sz="2800" dirty="0"/>
              <a:t> зубов;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altLang="en-US" sz="2800" dirty="0"/>
              <a:t> очищение цемента корня зуба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altLang="en-US" sz="2800" dirty="0"/>
              <a:t> иссечение </a:t>
            </a:r>
            <a:r>
              <a:rPr lang="ru-RU" altLang="en-US" sz="2800" dirty="0" err="1"/>
              <a:t>некротизированных</a:t>
            </a:r>
            <a:r>
              <a:rPr lang="ru-RU" altLang="en-US" sz="2800" dirty="0"/>
              <a:t> тканей</a:t>
            </a:r>
          </a:p>
        </p:txBody>
      </p:sp>
    </p:spTree>
    <p:extLst>
      <p:ext uri="{BB962C8B-B14F-4D97-AF65-F5344CB8AC3E}">
        <p14:creationId xmlns:p14="http://schemas.microsoft.com/office/powerpoint/2010/main" val="12604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88900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4000" b="1" smtClean="0"/>
              <a:t>ЛОСКУТНАЯ ОПЕРАЦИЯ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64275" y="2565400"/>
            <a:ext cx="2879725" cy="18002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3600" smtClean="0"/>
              <a:t>наложение швов</a:t>
            </a:r>
          </a:p>
        </p:txBody>
      </p:sp>
      <p:pic>
        <p:nvPicPr>
          <p:cNvPr id="189444" name="Picture 4" descr="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36600"/>
            <a:ext cx="4427537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0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Направленная регенерация тканей пародонта. (НРТ)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Гистологическое </a:t>
            </a:r>
            <a:r>
              <a:rPr lang="ru-RU" dirty="0"/>
              <a:t>развитие корня из </a:t>
            </a:r>
            <a:r>
              <a:rPr lang="ru-RU" dirty="0" err="1"/>
              <a:t>гертвиговского</a:t>
            </a:r>
            <a:r>
              <a:rPr lang="ru-RU" dirty="0"/>
              <a:t> эпителиального влагалища хорошо изучено. Как и в случае эмбрионального развития и заживления любых других тканей, регуляция процесса осуществляется генетически детерминированными медиаторами. К ним относится факторы роста и дифференцировки, в том числе костные морфогенетические белки и особые матричные протеины </a:t>
            </a:r>
            <a:r>
              <a:rPr lang="ru-RU" dirty="0" err="1"/>
              <a:t>гертвиговского</a:t>
            </a:r>
            <a:r>
              <a:rPr lang="ru-RU" dirty="0"/>
              <a:t> эпителиального влагалища.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121400"/>
            <a:ext cx="8229600" cy="6096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en-US" sz="2400" smtClean="0"/>
              <a:t>заполнение костных полостей биологически активным материалом</a:t>
            </a:r>
          </a:p>
        </p:txBody>
      </p:sp>
      <p:sp>
        <p:nvSpPr>
          <p:cNvPr id="20275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31763"/>
            <a:ext cx="8229600" cy="56197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4000" b="1" smtClean="0"/>
              <a:t>ЛОСКУТНАЯ ОПЕРАЦИЯ</a:t>
            </a:r>
          </a:p>
        </p:txBody>
      </p:sp>
      <p:pic>
        <p:nvPicPr>
          <p:cNvPr id="202755" name="Picture 4" descr="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736600"/>
            <a:ext cx="6624638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2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81725" y="2708275"/>
            <a:ext cx="2962275" cy="20891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en-US" sz="4000" smtClean="0"/>
              <a:t>наложение защитной повязки</a:t>
            </a:r>
          </a:p>
        </p:txBody>
      </p:sp>
      <p:sp>
        <p:nvSpPr>
          <p:cNvPr id="20378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7313"/>
            <a:ext cx="8229600" cy="56197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4000" b="1" smtClean="0"/>
              <a:t>ЛОСКУТНАЯ ОПЕРАЦИЯ</a:t>
            </a:r>
          </a:p>
        </p:txBody>
      </p:sp>
      <p:pic>
        <p:nvPicPr>
          <p:cNvPr id="203779" name="Picture 4" descr="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936625"/>
            <a:ext cx="565626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43550" y="1052513"/>
            <a:ext cx="3600450" cy="5040312"/>
          </a:xfrm>
        </p:spPr>
        <p:txBody>
          <a:bodyPr/>
          <a:lstStyle/>
          <a:p>
            <a:pPr algn="l" eaLnBrk="1" hangingPunct="1"/>
            <a:r>
              <a:rPr lang="ru-RU" altLang="en-US" sz="3600" smtClean="0"/>
              <a:t>А - иссечение уздечки встречными полулунными разрезами</a:t>
            </a:r>
            <a:br>
              <a:rPr lang="ru-RU" altLang="en-US" sz="3600" smtClean="0"/>
            </a:br>
            <a:r>
              <a:rPr lang="ru-RU" altLang="en-US" sz="3600" smtClean="0"/>
              <a:t/>
            </a:r>
            <a:br>
              <a:rPr lang="ru-RU" altLang="en-US" sz="3600" smtClean="0"/>
            </a:br>
            <a:r>
              <a:rPr lang="ru-RU" altLang="en-US" sz="3600" smtClean="0"/>
              <a:t>Б - наложение швов</a:t>
            </a:r>
          </a:p>
        </p:txBody>
      </p:sp>
      <p:pic>
        <p:nvPicPr>
          <p:cNvPr id="209923" name="Picture 3" descr="Копия магистр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400208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39738" y="217488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sz="4000">
                <a:solidFill>
                  <a:schemeClr val="tx2"/>
                </a:solidFill>
              </a:rPr>
              <a:t>ФРЕНУЛЭКТОМИЯ</a:t>
            </a:r>
          </a:p>
        </p:txBody>
      </p:sp>
    </p:spTree>
    <p:extLst>
      <p:ext uri="{BB962C8B-B14F-4D97-AF65-F5344CB8AC3E}">
        <p14:creationId xmlns:p14="http://schemas.microsoft.com/office/powerpoint/2010/main" val="18027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68263"/>
            <a:ext cx="8229600" cy="1143001"/>
          </a:xfrm>
        </p:spPr>
        <p:txBody>
          <a:bodyPr/>
          <a:lstStyle/>
          <a:p>
            <a:pPr eaLnBrk="1" hangingPunct="1"/>
            <a:r>
              <a:rPr lang="ru-RU" altLang="en-US" sz="3600" smtClean="0"/>
              <a:t>ФРЕНУЛЭКТОМИЯ ВЕРХНЕЙ ГУБЫ</a:t>
            </a:r>
          </a:p>
        </p:txBody>
      </p:sp>
      <p:pic>
        <p:nvPicPr>
          <p:cNvPr id="210947" name="Picture 3" descr="магистр 012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143000"/>
            <a:ext cx="8569325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395288" y="4797425"/>
            <a:ext cx="8229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23888" indent="-6238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en-US" sz="3200">
                <a:solidFill>
                  <a:schemeClr val="tx2"/>
                </a:solidFill>
              </a:rPr>
              <a:t>А - иссечение уздечки треугольным разрезом</a:t>
            </a:r>
            <a:br>
              <a:rPr lang="ru-RU" altLang="en-US" sz="3200">
                <a:solidFill>
                  <a:schemeClr val="tx2"/>
                </a:solidFill>
              </a:rPr>
            </a:br>
            <a:r>
              <a:rPr lang="ru-RU" altLang="en-US" sz="3200">
                <a:solidFill>
                  <a:schemeClr val="tx2"/>
                </a:solidFill>
              </a:rPr>
              <a:t>Б - наложение швов</a:t>
            </a:r>
            <a:br>
              <a:rPr lang="ru-RU" altLang="en-US" sz="3200">
                <a:solidFill>
                  <a:schemeClr val="tx2"/>
                </a:solidFill>
              </a:rPr>
            </a:br>
            <a:endParaRPr lang="ru-RU" altLang="en-US" sz="3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6213"/>
            <a:ext cx="882015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4000" smtClean="0"/>
              <a:t>ФРЕНУЛЭКТОМИЯ НИЖНЕЙ ГУБЫ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5751513"/>
            <a:ext cx="8532812" cy="11064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en-US" sz="1600" b="1" smtClean="0"/>
              <a:t>А</a:t>
            </a:r>
            <a:r>
              <a:rPr lang="ru-RU" altLang="en-US" sz="1600" smtClean="0"/>
              <a:t> - линии перемещения перемещения встречных треугольников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en-US" sz="1600" b="1" smtClean="0"/>
              <a:t>Б</a:t>
            </a:r>
            <a:r>
              <a:rPr lang="ru-RU" altLang="en-US" sz="1600" smtClean="0"/>
              <a:t> - наложение швов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en-US" sz="1600" b="1" smtClean="0"/>
              <a:t>В</a:t>
            </a:r>
            <a:r>
              <a:rPr lang="ru-RU" altLang="en-US" sz="1600" smtClean="0"/>
              <a:t> - до лечения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en-US" sz="1600" b="1" smtClean="0"/>
              <a:t>Г</a:t>
            </a:r>
            <a:r>
              <a:rPr lang="ru-RU" altLang="en-US" sz="1600" smtClean="0"/>
              <a:t> - после лечения</a:t>
            </a:r>
          </a:p>
        </p:txBody>
      </p:sp>
      <p:pic>
        <p:nvPicPr>
          <p:cNvPr id="211972" name="Picture 4" descr="магистр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708025"/>
            <a:ext cx="79914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3" name="Picture 5" descr="Копия (2) магистр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068638"/>
            <a:ext cx="80073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28588"/>
            <a:ext cx="8229600" cy="765175"/>
          </a:xfrm>
        </p:spPr>
        <p:txBody>
          <a:bodyPr/>
          <a:lstStyle/>
          <a:p>
            <a:pPr eaLnBrk="1" hangingPunct="1"/>
            <a:r>
              <a:rPr lang="ru-RU" altLang="en-US" sz="2400" smtClean="0"/>
              <a:t>ИССЕЧЕНИЕ ИЗБЫТКА ТКАНЕЙ ПО АЛЬВЕОЛЯРНОЙ ДУГЕ ВЕРХНЕЙ ЧЕЛЮСТИ</a:t>
            </a:r>
          </a:p>
        </p:txBody>
      </p:sp>
      <p:pic>
        <p:nvPicPr>
          <p:cNvPr id="212995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6246813" cy="5400675"/>
          </a:xfrm>
          <a:noFill/>
        </p:spPr>
      </p:pic>
      <p:sp>
        <p:nvSpPr>
          <p:cNvPr id="212996" name="Rectangle 5"/>
          <p:cNvSpPr>
            <a:spLocks noChangeArrowheads="1"/>
          </p:cNvSpPr>
          <p:nvPr/>
        </p:nvSpPr>
        <p:spPr bwMode="auto">
          <a:xfrm>
            <a:off x="6588125" y="1268413"/>
            <a:ext cx="22320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ru-RU" altLang="en-US" sz="1600" b="1"/>
              <a:t>а</a:t>
            </a:r>
            <a:r>
              <a:rPr lang="ru-RU" altLang="en-US" sz="1600"/>
              <a:t> - линия иссечения тканей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ru-RU" altLang="en-US" sz="1600" b="1"/>
              <a:t>б</a:t>
            </a:r>
            <a:r>
              <a:rPr lang="ru-RU" altLang="en-US" sz="1600"/>
              <a:t> - линии иссечения тканей в поперечном разрезе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ru-RU" altLang="en-US" sz="1600" b="1"/>
              <a:t>в</a:t>
            </a:r>
            <a:r>
              <a:rPr lang="ru-RU" altLang="en-US" sz="1600"/>
              <a:t> - альвеолярная дуга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ru-RU" altLang="en-US" sz="1600" b="1"/>
              <a:t>г</a:t>
            </a:r>
            <a:r>
              <a:rPr lang="ru-RU" altLang="en-US" sz="1600"/>
              <a:t> - наложение швов</a:t>
            </a:r>
          </a:p>
        </p:txBody>
      </p:sp>
    </p:spTree>
    <p:extLst>
      <p:ext uri="{BB962C8B-B14F-4D97-AF65-F5344CB8AC3E}">
        <p14:creationId xmlns:p14="http://schemas.microsoft.com/office/powerpoint/2010/main" val="9822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2400" smtClean="0"/>
              <a:t>ИССЕЧЕНИЕ ИЗБЫТОЧНОЙ ПОДВИЖНОЙ МЯГКОЙ ТКАНИ ПО АЛЬВЕОЛЯРНОЙ ДУГЕ НИЖНЕЙ ЧЕЛЮСТИ</a:t>
            </a:r>
          </a:p>
        </p:txBody>
      </p:sp>
      <p:pic>
        <p:nvPicPr>
          <p:cNvPr id="21401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-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3167063" cy="5400675"/>
          </a:xfrm>
          <a:noFill/>
        </p:spPr>
      </p:pic>
      <p:sp>
        <p:nvSpPr>
          <p:cNvPr id="214020" name="Rectangle 5"/>
          <p:cNvSpPr>
            <a:spLocks noChangeArrowheads="1"/>
          </p:cNvSpPr>
          <p:nvPr/>
        </p:nvSpPr>
        <p:spPr bwMode="auto">
          <a:xfrm>
            <a:off x="4211638" y="1484313"/>
            <a:ext cx="4392612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en-US" sz="2400">
                <a:solidFill>
                  <a:schemeClr val="tx2"/>
                </a:solidFill>
              </a:rPr>
              <a:t>а - линии рассечения тканей</a:t>
            </a:r>
            <a:br>
              <a:rPr lang="ru-RU" altLang="en-US" sz="2400">
                <a:solidFill>
                  <a:schemeClr val="tx2"/>
                </a:solidFill>
              </a:rPr>
            </a:br>
            <a:r>
              <a:rPr lang="ru-RU" altLang="en-US" sz="2400">
                <a:solidFill>
                  <a:schemeClr val="tx2"/>
                </a:solidFill>
              </a:rPr>
              <a:t/>
            </a:r>
            <a:br>
              <a:rPr lang="ru-RU" altLang="en-US" sz="2400">
                <a:solidFill>
                  <a:schemeClr val="tx2"/>
                </a:solidFill>
              </a:rPr>
            </a:br>
            <a:r>
              <a:rPr lang="ru-RU" altLang="en-US" sz="2400">
                <a:solidFill>
                  <a:schemeClr val="tx2"/>
                </a:solidFill>
              </a:rPr>
              <a:t>б - линия иссечения тканей в поперечном разрезе</a:t>
            </a:r>
          </a:p>
        </p:txBody>
      </p:sp>
    </p:spTree>
    <p:extLst>
      <p:ext uri="{BB962C8B-B14F-4D97-AF65-F5344CB8AC3E}">
        <p14:creationId xmlns:p14="http://schemas.microsoft.com/office/powerpoint/2010/main" val="11058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4270375" cy="561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835150" y="188913"/>
            <a:ext cx="51847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ru-RU" altLang="ko-KR" sz="1400" b="1" u="sng"/>
              <a:t>Сравнительный анализ пяти хирургических вмешательств на тканях десны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076825" y="955675"/>
            <a:ext cx="33131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ko-KR" sz="1400" b="1"/>
              <a:t>ЭТАПЫ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54538" y="1154113"/>
            <a:ext cx="4589462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ko-KR" sz="1400"/>
              <a:t>Провести снятие отложений и сглаживание поверхности корня для</a:t>
            </a:r>
            <a:r>
              <a:rPr lang="ru-RU" altLang="ko-KR" sz="1400" b="1"/>
              <a:t> </a:t>
            </a:r>
            <a:r>
              <a:rPr lang="ru-RU" altLang="ko-KR" sz="1400"/>
              <a:t>удаления камня, налета, цемента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ko-KR" sz="1400"/>
              <a:t>Удалить кюретой внутренний воспаленный слой стенки кармана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554538" y="2062163"/>
            <a:ext cx="4589462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ko-KR" sz="1400"/>
              <a:t>Выделить карман с помощью зонда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ko-KR" sz="1400"/>
              <a:t>Выполнить внутренний скошенный разрез до уровня основания карман Удалить иссеченный эпителий и грануляционную ткань Сгладить поверхность корня Ушить лоскут на предоперационно уровне.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554538" y="3179763"/>
            <a:ext cx="458946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ko-KR" sz="1400"/>
              <a:t>Провести первичный разрез 0,5-1 мм между краем десны и костным гребнем Откинуть лоскут на 2-3 мм от кости Провести внутрибороздковый послабляющий разрез под углом 2</a:t>
            </a:r>
            <a:r>
              <a:rPr lang="en-US" altLang="ko-KR" sz="1400">
                <a:ea typeface="Gulim" pitchFamily="34" charset="-127"/>
                <a:cs typeface="Arial" pitchFamily="34" charset="0"/>
              </a:rPr>
              <a:t>°</a:t>
            </a:r>
            <a:r>
              <a:rPr lang="ru-RU" altLang="ko-KR" sz="1400">
                <a:cs typeface="Arial" pitchFamily="34" charset="0"/>
              </a:rPr>
              <a:t> Провести горизонтальный разрез над гребнем кости под углом 3</a:t>
            </a:r>
            <a:r>
              <a:rPr lang="en-US" altLang="ko-KR" sz="1400">
                <a:ea typeface="Gulim" pitchFamily="34" charset="-127"/>
              </a:rPr>
              <a:t>°</a:t>
            </a:r>
            <a:r>
              <a:rPr lang="ru-RU" altLang="ko-KR" sz="1400">
                <a:cs typeface="Arial" pitchFamily="34" charset="0"/>
              </a:rPr>
              <a:t> Удалить эпителий и грануляционный ткань Удалить отложения и сгладить поверхность корня Ушить лоскут с помощью прерывистых швов</a:t>
            </a:r>
            <a:endParaRPr lang="en-US" altLang="ko-KR" sz="1400">
              <a:ea typeface="Gulim" pitchFamily="34" charset="-127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54538" y="4740275"/>
            <a:ext cx="458946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ko-KR" sz="1400"/>
              <a:t>Провести внутрибороздковый разрез, разрез по гребню или смещенный вестибулярно Сформировать и откинуть лоскут Сместить лоскут апикально и ушить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554538" y="5549900"/>
            <a:ext cx="458946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ko-KR" sz="1400"/>
              <a:t>Провести разрез по гребню, лезвие скальпеля распологается паралельно длинной оси зуба Сформировать лоскут с помощью острой диссекции Надкостница остается на кости Сместить лоскут апикально до уровня альвеолярного гребня или ниже</a:t>
            </a:r>
          </a:p>
        </p:txBody>
      </p:sp>
    </p:spTree>
    <p:extLst>
      <p:ext uri="{BB962C8B-B14F-4D97-AF65-F5344CB8AC3E}">
        <p14:creationId xmlns:p14="http://schemas.microsoft.com/office/powerpoint/2010/main" val="39442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Существует много методик хирургического лечения заболеваний пародонта, которые классифицируют следующим образом (В. С. Иванов).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2987824" y="4797152"/>
            <a:ext cx="2160240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I. </a:t>
            </a:r>
            <a:r>
              <a:rPr lang="ru-RU" sz="4000" b="1" u="sng" dirty="0"/>
              <a:t>Хирургические методы лечения зубодесневых карманов</a:t>
            </a:r>
            <a:r>
              <a:rPr lang="ru-RU" sz="4000" b="1" dirty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496" y="1700808"/>
            <a:ext cx="7620000" cy="34038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err="1" smtClean="0"/>
              <a:t>кюретаж</a:t>
            </a:r>
            <a:r>
              <a:rPr lang="ru-RU" sz="28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криохирургия;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err="1" smtClean="0"/>
              <a:t>гингивотомия</a:t>
            </a:r>
            <a:r>
              <a:rPr lang="ru-RU" sz="28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err="1" smtClean="0"/>
              <a:t>гингивэктомия</a:t>
            </a:r>
            <a:r>
              <a:rPr lang="ru-RU" sz="2800" dirty="0" smtClean="0"/>
              <a:t> </a:t>
            </a:r>
            <a:r>
              <a:rPr lang="ru-RU" sz="2800" dirty="0"/>
              <a:t>(простая и радикальная</a:t>
            </a:r>
            <a:r>
              <a:rPr lang="ru-RU" sz="2800" dirty="0" smtClean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электрохирургическое </a:t>
            </a:r>
            <a:r>
              <a:rPr lang="ru-RU" sz="2800" dirty="0"/>
              <a:t>лечение.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48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2184</Words>
  <Application>Microsoft Office PowerPoint</Application>
  <PresentationFormat>Экран (4:3)</PresentationFormat>
  <Paragraphs>289</Paragraphs>
  <Slides>79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8" baseType="lpstr">
      <vt:lpstr>맑은 고딕</vt:lpstr>
      <vt:lpstr>Arial</vt:lpstr>
      <vt:lpstr>Calibri</vt:lpstr>
      <vt:lpstr>Calibri Light</vt:lpstr>
      <vt:lpstr>Georgia</vt:lpstr>
      <vt:lpstr>Gulim</vt:lpstr>
      <vt:lpstr>Times New Roman</vt:lpstr>
      <vt:lpstr>Wingdings</vt:lpstr>
      <vt:lpstr>Тема Office</vt:lpstr>
      <vt:lpstr>Презентация PowerPoint</vt:lpstr>
      <vt:lpstr>Пародонт</vt:lpstr>
      <vt:lpstr>. Пародонтит</vt:lpstr>
      <vt:lpstr>Презентация PowerPoint</vt:lpstr>
      <vt:lpstr>Хирургическое лечение пародонтита</vt:lpstr>
      <vt:lpstr>Презентация PowerPoint</vt:lpstr>
      <vt:lpstr>Презентация PowerPoint</vt:lpstr>
      <vt:lpstr>Существует много методик хирургического лечения заболеваний пародонта, которые классифицируют следующим образом (В. С. Иванов).</vt:lpstr>
      <vt:lpstr>I. Хирургические методы лечения зубодесневых карманов:</vt:lpstr>
      <vt:lpstr>II. Лоскутные операции:</vt:lpstr>
      <vt:lpstr>III. Формирование преддверия полости рта и перемещения уздечки.</vt:lpstr>
      <vt:lpstr>Все вмешательства на пародонте возможно разделить на две группы.</vt:lpstr>
      <vt:lpstr>К первой группе относятся вмешательства, направленные на устранение пародонтального кармана:  </vt:lpstr>
      <vt:lpstr>Вторая группа включает в себя вмешательства, направленные на устранение нарушений строения мягких тканей преддверия полости рта, которые не только утяжеляют течение воспалительного процесса в пародонте, но в ряде случаев сами являются причинами специфических его поражений. Это:  </vt:lpstr>
      <vt:lpstr>Кюретаж </vt:lpstr>
      <vt:lpstr>Закрытый кюретаж</vt:lpstr>
      <vt:lpstr>Показания к кюретажу</vt:lpstr>
      <vt:lpstr>Противопоказаниями к кюретажу:</vt:lpstr>
      <vt:lpstr>Презентация PowerPoint</vt:lpstr>
      <vt:lpstr>Презентация PowerPoint</vt:lpstr>
      <vt:lpstr>Открытый кюретаж</vt:lpstr>
      <vt:lpstr>Показания:</vt:lpstr>
      <vt:lpstr>Противопоказания:</vt:lpstr>
      <vt:lpstr>Методика проведения.</vt:lpstr>
      <vt:lpstr>Осложнения открытого кюретажа:</vt:lpstr>
      <vt:lpstr>Вакуум-кюретаж</vt:lpstr>
      <vt:lpstr>Показания: </vt:lpstr>
      <vt:lpstr>Противопоказания:</vt:lpstr>
      <vt:lpstr>КЮРЕТАЖ ПАРОДОНТАЛЬНОГО КАРМАНА</vt:lpstr>
      <vt:lpstr>МЕТОДИКА ПРОВЕДЕНИЯ КЮРЕТАЖА ПАРОДОНТАЛЬНЫХ КАРМАНОВ</vt:lpstr>
      <vt:lpstr>Презентация PowerPoint</vt:lpstr>
      <vt:lpstr>Презентация PowerPoint</vt:lpstr>
      <vt:lpstr>Гингивотомия</vt:lpstr>
      <vt:lpstr>Гингивотомия</vt:lpstr>
      <vt:lpstr>Показания:</vt:lpstr>
      <vt:lpstr>Противопоказания:</vt:lpstr>
      <vt:lpstr>К осложнениям гингивотомии можно отнести</vt:lpstr>
      <vt:lpstr>ГИНГИВОТОМИЯ</vt:lpstr>
      <vt:lpstr>ГИНГИВОТОМИЯ  Вертикальный разрез краевой и альвеолярной десны между 3 и 4 зубов</vt:lpstr>
      <vt:lpstr>Презентация PowerPoint</vt:lpstr>
      <vt:lpstr>Презентация PowerPoint</vt:lpstr>
      <vt:lpstr>Презентация PowerPoint</vt:lpstr>
      <vt:lpstr>Презентация PowerPoint</vt:lpstr>
      <vt:lpstr>Гингивэктомия </vt:lpstr>
      <vt:lpstr>Гингивоэктомия</vt:lpstr>
      <vt:lpstr>Виды: </vt:lpstr>
      <vt:lpstr>Показания:</vt:lpstr>
      <vt:lpstr>Противопоказания:</vt:lpstr>
      <vt:lpstr>ГИНГИВЭКТОМИЯ</vt:lpstr>
      <vt:lpstr>ГИНГИВЭКТОМИЯ</vt:lpstr>
      <vt:lpstr>ГИНГИВЭКТОМИЯ</vt:lpstr>
      <vt:lpstr>ГИНГИВЭКТОМИЯ</vt:lpstr>
      <vt:lpstr>ГИНГИВЭКТОМИЯ</vt:lpstr>
      <vt:lpstr>Презентация PowerPoint</vt:lpstr>
      <vt:lpstr>Презентация PowerPoint</vt:lpstr>
      <vt:lpstr>Презентация PowerPoint</vt:lpstr>
      <vt:lpstr>Презентация PowerPoint</vt:lpstr>
      <vt:lpstr>Лоскутные операции </vt:lpstr>
      <vt:lpstr>Показания:</vt:lpstr>
      <vt:lpstr>Противопоказания:</vt:lpstr>
      <vt:lpstr>Презентация PowerPoint</vt:lpstr>
      <vt:lpstr>Презентация PowerPoint</vt:lpstr>
      <vt:lpstr>Модифицированный ЛОСКУТ Цишенского-Видман-Немана</vt:lpstr>
      <vt:lpstr>Лоскутная операция</vt:lpstr>
      <vt:lpstr>ЛОСКУТНАЯ ОПЕРАЦИЯ</vt:lpstr>
      <vt:lpstr>ЛОСКУТНАЯ ОПЕРАЦИЯ</vt:lpstr>
      <vt:lpstr>ЛОСКУТНАЯ ОПЕРАЦИЯ</vt:lpstr>
      <vt:lpstr>ЛОСКУТНАЯ ОПЕРАЦИЯ</vt:lpstr>
      <vt:lpstr>ЛОСКУТНАЯ ОПЕРАЦИЯ</vt:lpstr>
      <vt:lpstr>ЛОСКУТНАЯ ОПЕРАЦИЯ</vt:lpstr>
      <vt:lpstr>Направленная регенерация тканей пародонта. (НРТ) </vt:lpstr>
      <vt:lpstr>ЛОСКУТНАЯ ОПЕРАЦИЯ</vt:lpstr>
      <vt:lpstr>ЛОСКУТНАЯ ОПЕРАЦИЯ</vt:lpstr>
      <vt:lpstr>А - иссечение уздечки встречными полулунными разрезами  Б - наложение швов</vt:lpstr>
      <vt:lpstr>ФРЕНУЛЭКТОМИЯ ВЕРХНЕЙ ГУБЫ</vt:lpstr>
      <vt:lpstr>ФРЕНУЛЭКТОМИЯ НИЖНЕЙ ГУБЫ</vt:lpstr>
      <vt:lpstr>ИССЕЧЕНИЕ ИЗБЫТКА ТКАНЕЙ ПО АЛЬВЕОЛЯРНОЙ ДУГЕ ВЕРХНЕЙ ЧЕЛЮСТИ</vt:lpstr>
      <vt:lpstr>ИССЕЧЕНИЕ ИЗБЫТОЧНОЙ ПОДВИЖНОЙ МЯГКОЙ ТКАНИ ПО АЛЬВЕОЛЯРНОЙ ДУГЕ НИЖНЕЙ ЧЕЛЮСТИ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Болезни пародонта. Диагностика, ди</dc:title>
  <dc:creator>Александрова Светлана Рубеновна</dc:creator>
  <cp:lastModifiedBy>Александрова Светлана Рубеновна</cp:lastModifiedBy>
  <cp:revision>19</cp:revision>
  <dcterms:created xsi:type="dcterms:W3CDTF">2014-11-02T13:47:03Z</dcterms:created>
  <dcterms:modified xsi:type="dcterms:W3CDTF">2022-10-06T05:21:23Z</dcterms:modified>
</cp:coreProperties>
</file>