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0" r:id="rId1"/>
  </p:sldMasterIdLst>
  <p:notesMasterIdLst>
    <p:notesMasterId r:id="rId48"/>
  </p:notesMasterIdLst>
  <p:sldIdLst>
    <p:sldId id="267" r:id="rId2"/>
    <p:sldId id="256" r:id="rId3"/>
    <p:sldId id="257" r:id="rId4"/>
    <p:sldId id="258" r:id="rId5"/>
    <p:sldId id="261" r:id="rId6"/>
    <p:sldId id="263" r:id="rId7"/>
    <p:sldId id="302" r:id="rId8"/>
    <p:sldId id="303" r:id="rId9"/>
    <p:sldId id="338" r:id="rId10"/>
    <p:sldId id="304" r:id="rId11"/>
    <p:sldId id="305" r:id="rId12"/>
    <p:sldId id="306" r:id="rId13"/>
    <p:sldId id="269" r:id="rId14"/>
    <p:sldId id="268" r:id="rId15"/>
    <p:sldId id="266" r:id="rId16"/>
    <p:sldId id="278" r:id="rId17"/>
    <p:sldId id="319" r:id="rId18"/>
    <p:sldId id="320" r:id="rId19"/>
    <p:sldId id="318" r:id="rId20"/>
    <p:sldId id="321" r:id="rId21"/>
    <p:sldId id="279" r:id="rId22"/>
    <p:sldId id="339" r:id="rId23"/>
    <p:sldId id="325" r:id="rId24"/>
    <p:sldId id="333" r:id="rId25"/>
    <p:sldId id="331" r:id="rId26"/>
    <p:sldId id="336" r:id="rId27"/>
    <p:sldId id="340" r:id="rId28"/>
    <p:sldId id="335" r:id="rId29"/>
    <p:sldId id="341" r:id="rId30"/>
    <p:sldId id="334" r:id="rId31"/>
    <p:sldId id="332" r:id="rId32"/>
    <p:sldId id="326" r:id="rId33"/>
    <p:sldId id="342" r:id="rId34"/>
    <p:sldId id="337" r:id="rId35"/>
    <p:sldId id="327" r:id="rId36"/>
    <p:sldId id="280" r:id="rId37"/>
    <p:sldId id="281" r:id="rId38"/>
    <p:sldId id="282" r:id="rId39"/>
    <p:sldId id="283" r:id="rId40"/>
    <p:sldId id="284" r:id="rId41"/>
    <p:sldId id="309" r:id="rId42"/>
    <p:sldId id="307" r:id="rId43"/>
    <p:sldId id="311" r:id="rId44"/>
    <p:sldId id="310" r:id="rId45"/>
    <p:sldId id="343" r:id="rId46"/>
    <p:sldId id="297" r:id="rId4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AA3C7-6089-4CE6-902E-BFFFDD80EFF1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B31B-5020-41FA-8AC1-78C377CF5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B31B-5020-41FA-8AC1-78C377CF57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B31B-5020-41FA-8AC1-78C377CF57E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96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ED3A-9C8D-442C-83FC-719A307A7716}" type="datetime1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7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3BC5-B442-4E9A-BA88-E4FF86616CC8}" type="datetime1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3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D3D4-2D3B-4293-8E16-DF3D680C30BB}" type="datetime1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4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C853-D871-4163-A54A-B1FCDFC42AF8}" type="datetime1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46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E7D1-5739-4835-8849-20A020AB0A87}" type="datetime1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6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25A2A-8A5C-478D-9829-BF9A773B34FA}" type="datetime1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2DDE-B48D-493B-80F8-B30DFBAEBEC7}" type="datetime1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6E2E-F69B-4780-BAEF-736522124CF1}" type="datetime1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0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9D93-B1F7-4C5D-A83F-70179201C441}" type="datetime1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63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3BFF2-DF8D-4C67-862F-BFDF6F81AD81}" type="datetime1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2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D7B4-7EEF-4A06-A75A-DF5024A350A1}" type="datetime1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3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4E2CC-F371-4673-BC75-0972FD5F279E}" type="datetime1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019E-FED3-4099-8353-FBC16FD1B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4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9987" y="1916832"/>
            <a:ext cx="7416824" cy="2232248"/>
          </a:xfrm>
        </p:spPr>
        <p:txBody>
          <a:bodyPr>
            <a:normAutofit fontScale="92500"/>
          </a:bodyPr>
          <a:lstStyle/>
          <a:p>
            <a:endParaRPr lang="ru-RU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ВРАЧЕБНЫЙ КОНТРОЛЬ ЗА ОРГАНИЗАЦИЕЙ ПИТАНИЯ В ОРГАНИЗОВАННЫХ КОЛЛЕКТИВАХ РАЗНОГО ПРОФИЛЯ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36979" y="6237312"/>
            <a:ext cx="1183493" cy="365125"/>
          </a:xfrm>
        </p:spPr>
        <p:txBody>
          <a:bodyPr/>
          <a:lstStyle/>
          <a:p>
            <a:fld id="{A424019E-FED3-4099-8353-FBC16FD1B1CA}" type="slidenum">
              <a:rPr lang="ru-RU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2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4255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СУТОЧНОГО РАЦИОНА РЕБЁНКА: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74370" y="1737360"/>
            <a:ext cx="7413851" cy="3385180"/>
          </a:xfrm>
        </p:spPr>
        <p:txBody>
          <a:bodyPr>
            <a:normAutofit/>
          </a:bodyPr>
          <a:lstStyle/>
          <a:p>
            <a:pPr marL="0" lvl="8" indent="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ru-RU" altLang="ru-RU" sz="4800" dirty="0">
              <a:solidFill>
                <a:srgbClr val="990033"/>
              </a:solidFill>
            </a:endParaRPr>
          </a:p>
          <a:p>
            <a:pPr marL="457200" lvl="8" indent="-4572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Базисная часть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Энергетическая часть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07137" y="6239933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800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755650" y="116632"/>
            <a:ext cx="7772400" cy="7921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БАЗИСНОЕ ПИТАНИЕ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368" y="1196752"/>
            <a:ext cx="8208963" cy="5256213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 продуктов: </a:t>
            </a:r>
            <a:endParaRPr lang="ru-RU" alt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рыба, яйца, творог, сыр, горох, фасоль, чечевица, соя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 в сутки равна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100+15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N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; </a:t>
            </a:r>
            <a:endParaRPr lang="ru-RU" alt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(N</a:t>
            </a:r>
            <a:r>
              <a:rPr lang="ru-RU" alt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– возраст в годах).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Вторая группа: </a:t>
            </a:r>
            <a:endParaRPr lang="ru-RU" alt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молоко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и молочные продукты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(в том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числе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и на приготовление различных блюд)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500-600 мл в сутки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независимо от возраста ребёнка.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Третья группа. 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Жиры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: а)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сливочное масло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15+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;</a:t>
            </a:r>
            <a:endParaRPr lang="en-US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            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б)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растительное масло 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=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5+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;</a:t>
            </a: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 в)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рыбий жир натуральный невитаминизированный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желательно тресковый =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5+</a:t>
            </a: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;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Четвёртая группа: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endParaRPr lang="ru-RU" alt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фрукты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и овощи </a:t>
            </a:r>
            <a:r>
              <a:rPr lang="ru-RU" altLang="ru-RU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(кроме картофеля)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, сюда входят и объёмы натуральных фруктовых и овощных соков = </a:t>
            </a: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300+30</a:t>
            </a:r>
            <a:r>
              <a:rPr lang="en-US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66668" y="627040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2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28650" y="-2738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ЭНЕРГЕТИЧЕСКОЕ  ПИТАНИЕ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рацион может быть построен на основе любых, но преимущественно (или только) </a:t>
            </a:r>
            <a:r>
              <a:rPr lang="ru-RU" altLang="ru-RU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углеводных продуктов</a:t>
            </a:r>
            <a:r>
              <a:rPr lang="ru-RU" alt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разнообразные каши, макаронные изделия, картофель, выпечка, хлеб и булка, дополнительные фрукты по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сезону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14149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94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рганизация питания в детском саду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b="8621"/>
          <a:stretch/>
        </p:blipFill>
        <p:spPr bwMode="auto">
          <a:xfrm>
            <a:off x="539552" y="1340768"/>
            <a:ext cx="8064970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650" y="68580"/>
            <a:ext cx="7704782" cy="1133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</a:t>
            </a:r>
          </a:p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9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 Организация питания  ребенка в период адаптации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7" b="8325"/>
          <a:stretch/>
        </p:blipFill>
        <p:spPr bwMode="auto">
          <a:xfrm>
            <a:off x="467545" y="1268759"/>
            <a:ext cx="8336446" cy="5320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23828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650" y="140513"/>
            <a:ext cx="7776790" cy="112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</a:t>
            </a:r>
          </a:p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ПОСТУПЛЕНИЕМ В ДЕТСКИЙ САД</a:t>
            </a:r>
          </a:p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56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Гигиенические принципы режима и организации питания в детских коллективах.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/>
          <a:stretch/>
        </p:blipFill>
        <p:spPr bwMode="auto">
          <a:xfrm>
            <a:off x="395535" y="1412776"/>
            <a:ext cx="8408455" cy="5151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198765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650" y="68580"/>
            <a:ext cx="7772400" cy="1056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ПРИНЦИПЫ РАЖИМА И ОРГАНИЗАЦИИ ПИТАНИЯ В ДЕТСКИХ КОЛЛЕКТИВАХ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6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Режим питания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b="9629"/>
          <a:stretch/>
        </p:blipFill>
        <p:spPr bwMode="auto">
          <a:xfrm>
            <a:off x="539552" y="1268761"/>
            <a:ext cx="8064896" cy="53506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54248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68580"/>
            <a:ext cx="7772474" cy="984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РЕЖИМА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7837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итуация с состоянием питания школьников вызывает тревогу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1" b="12660"/>
          <a:stretch/>
        </p:blipFill>
        <p:spPr bwMode="auto">
          <a:xfrm>
            <a:off x="537270" y="1700808"/>
            <a:ext cx="8211194" cy="475252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23828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650" y="68580"/>
            <a:ext cx="7772400" cy="840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В ШКОЛЕ</a:t>
            </a:r>
            <a:endParaRPr lang="ru-RU" alt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СОСТОЯНИЕМ ПИТАНИЯ ШКОЛЬНИКОВ ВЫЗЫВАЕТ ТРЕВОГУ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6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итуация с состоянием питания школьников вызывает тревогу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9" b="14988"/>
          <a:stretch/>
        </p:blipFill>
        <p:spPr bwMode="auto">
          <a:xfrm>
            <a:off x="537269" y="1340769"/>
            <a:ext cx="8266721" cy="525974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3539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8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СОСТОЯНИЕМ ПИТАНИЯ ШКОЛЬНИКОВ ВЫЗЫВАЕТ ТРЕВОГУ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8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итание школьников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2" b="15790"/>
          <a:stretch/>
        </p:blipFill>
        <p:spPr bwMode="auto">
          <a:xfrm>
            <a:off x="506409" y="1484784"/>
            <a:ext cx="8264438" cy="508246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23828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8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СОСТОЯНИЕМ ПИТАНИЯ ШКОЛЬНИКОВ ВЫЗЫВАЕТ ТРЕВОГУ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ОБМЕНА ВЕЩЕСТВ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https://cf.ppt-online.org/files/slide/y/yu5LiqotOIJskCvFU14ShfZBnAzm78aYeTVPxc/slide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3" y="1700808"/>
            <a:ext cx="8400215" cy="5018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88096" y="6231043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4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Ситуация с состоянием питания школьников вызывает тревогу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9" b="12295"/>
          <a:stretch/>
        </p:blipFill>
        <p:spPr bwMode="auto">
          <a:xfrm>
            <a:off x="611560" y="1484785"/>
            <a:ext cx="8064896" cy="51041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23828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8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СОСТОЯНИЕМ ПИТАНИЯ ШКОЛЬНИКОВ ВЫЗЫВАЕТ ТРЕВОГУ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14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Контроль за организацией питания в гигиене детей и подростков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5"/>
          <a:stretch/>
        </p:blipFill>
        <p:spPr bwMode="auto">
          <a:xfrm>
            <a:off x="395536" y="1484784"/>
            <a:ext cx="8424936" cy="52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96336" y="6244819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8864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ОРГАНИЗАЦИЕЙ ПИТАНИЯ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7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детей и подростков детских коллективах должно находиться постоянным контролем со стороны медицинских работников детских и подростковых учреждений и периодически контролироваться специалистами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санитарного надзора.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Повседневный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питанием, осуществляемый врачом и медицинской сестрой учреждения, включает в себя ряд последовательных этапов.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качеством поступающих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 и их транспортировкой;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и соблюдением сроков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пищи и качества готовых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санитарно-противоэпидемическим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посуды;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личной гигиены сотрудниками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составом рационов питания.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правильной организацией питания детей, воспитывающихся в детских дошкольных учреждениях, осуществляется руководителем учреждения.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организацией питания в дошкольных коллективах осуществляют органы народного образования, здравоохранения, санитарно-эпидемиологической службы.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95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5933"/>
            <a:ext cx="8229600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правильной организацией питания детей, воспитывающихся в детских дошкольных учреждениях,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руководителем учреждения.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контроль за организацией питания в дошкольных коллективах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органы народного образования, здравоохранения, санитарно-эпидемиологической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3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контроль за правильной организацией питания детей является одной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обязанностей медицинского персонала дошкольных учреждений,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осуществляющих лечебно-профилактическую помощь детям.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«ПОЛОЖЕНИЕМ О ДЕТСКОМ ДОШКОЛЬНОМ УЧРЕЖДЕНИИ»  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яслей-сада осуществляет контроль за: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качеством доставляемых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их правильного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хранения;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сроков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составлении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меню-раскладок;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качество приготовления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пищи;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ее физиологическим потребностям детей в основных пищевых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веществах;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санитарное состояние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пищеблока;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личной гигиены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работниками;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за организацией питания детей в группах.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обязанности выполняет медицинская сестра детской поликлиники, обслуживающая детские сады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270773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88640"/>
            <a:ext cx="76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94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7139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ВРАЧ, РАБОТАЮЩИЙ В ДОШКОЛЬНОМ УЧРЕЖДЕНИИ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 индивидуальное питание детям с проведением расчетов химического состава пищи, получаемой ребенком, и вносит необходимые изменения, рекомендует организацию питания детей более старшего возраста с учетом особенностей их развития, воспитания, состояния здоровья, при необходимости принимает участие в составлении меню, проверяет расчеты химического состава детских рационов, проводимые медицинской сестрой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периодически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посещает детские группы, наблюдая за кормлением, обращая особое внимание на организацию питания детей, вновь поступивших в дошкольное учреждение, особенно детей раннего возраста, вернувшихся после перенесенного заболевания, а также детей с различными отклонениями в состоянии здоровья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заведующим дошкольного учреждения врач контролирует работу пищеблока, проверяя его санитарное состояние, качество приготовления пищи, выход блюд и другое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4676" y="6210433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88640"/>
            <a:ext cx="76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91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1338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соблюдением норм питания проводится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выборочно путем анализа меню-раскладок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несколько дней или, что более достоверно, по данным бухгалтерских накопительных ведомостей о фактическом расходовании продуктов за месяц, квартал, год.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правильным составлением меню-раскладок проводится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медицинскими работниками дошкольных учреждений при непосредственном участии их в составлении меню, а также при проведении периодических расчетов химического состава и калорийности питания детей.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проводятся 1 раз в месяц раздельно для детей ясельного и дошкольного возраста (за весь месяц или за любые 10 дней подряд каждого месяца) по накопительной бухгалтерской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228160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88640"/>
            <a:ext cx="76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4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питания используются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таблицы химического состава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продуктов.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важно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потери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веществ при кулинарной обработке продуктов.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данные о содержании в рационах детей белков, жиров, углеводов, как и общая калорийность рационов,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сравниваются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данными о химическом составе рационов питания детей в дошкольных учреждениях разного типа и физических потребностей детей данного возраста в основных пищевых веществах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228160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88640"/>
            <a:ext cx="76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88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630" y="1196752"/>
            <a:ext cx="8218170" cy="49868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проведении расчетов питания выявлены значительные отклонения от рекомендуемых норм,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принимает оперативные меры к рационализации питания детей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(вносит необходимую коррекцию при составлении меню-раскладок, добиваясь необходимого содержания в них полноценных продуктов и соответствия химического состава рационов действующим нормам, что должно быть подтверждено последующими расчетами питания).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медицинская сестра ставит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об улучшении питания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перед заведующим школьным учреждением и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об этом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10697" y="6198765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88640"/>
            <a:ext cx="76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9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периодическими расчетами химического состава питания 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ежедневно ориентировочно оценивает рационы дневного питания детей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ассортимент используемых в меню продуктов и использует эти данные для конкретных рекомендаций родителям по составу домашнего питания детей в вечернее время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присутствуют при закладке основных продуктов в котел, проверяют выход блюд, а также проводят органолептическую оценку готовой пищи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10697" y="6198765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88640"/>
            <a:ext cx="763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9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cf.ppt-online.org/files/slide/y/yu5LiqotOIJskCvFU14ShfZBnAzm78aYeTVPxc/slide-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56" y="1549916"/>
            <a:ext cx="8280920" cy="50582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76813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ОБМЕНА ВЕЩЕСТВ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67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ПИТАНИЯ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075240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контроля за выходом блюд на пищеблоке следует иметь 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отходов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пищевых продуктов при холодной кулинарной обработке,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выхода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норм влажности для каш различной консистенции 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выхода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мясных, рыбных и овощных блюд при тепловой обработке.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готовой пищи в группы производится только после снятия пробы и записи медицинского работника в </a:t>
            </a:r>
            <a:r>
              <a:rPr lang="ru-RU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бракеражном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журнале, разрешающего выдачу блюд.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журнале необходимо отмечать пробы каждого блюда, а не рациона в целом.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пищеблоке ежедневно должна оставаться суточная проба готовых блюд,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и хранение которых контролируется медицинским работником.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отбирают в стерильную стеклянную посуду с крышкой (каждое блюдо, в том числе гарниры, отбирается в отдельную посуду). Хранятся пробы в холодильнике в специально отведенном для этой цели месте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хранения проб не выше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градусов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209307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59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КОНТРОЛЬ ЗА ОРГАНИЗАЦИЕЙ ПИТАНИЯ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3715"/>
            <a:ext cx="8229600" cy="4137323"/>
          </a:xfrm>
        </p:spPr>
        <p:txBody>
          <a:bodyPr>
            <a:normAutofit/>
          </a:bodyPr>
          <a:lstStyle/>
          <a:p>
            <a:endParaRPr lang="ru-RU" i="1" dirty="0"/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качеством приготовленной пищи заключается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органолептической оценке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Органолептическая оценка пищи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ее цвета, запаха, вкуса, консистенции, жесткости, сочности 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135627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09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ПИТАНИЯ    В ОБРАЗОВАТЕЛЬНЫХ ОРГАНИЗАЦИЯХ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(проверка работы повара, выяснение причин отклонения в калорийности питания и др.)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проб может быть произведен одновременно из котла на кухне.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важно соблюдать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правильную методику взятия пробы. 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тщательно перемешивать в котле, отобрать в отдельную кастрюлю 5-10 порций, затем еще раз перемешать и взять из этого количества порцию по выходу согласно меню-раскладке.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блюда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мяса, птицы, творога в количестве 5-10 порций завешивают и определяют средний вес одной порции, затем для анализа отбирают одно изделие.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Гарнир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отбирают по весу, обращая внимание на тщательное перемешивание.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Соус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берется отдельно согласно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выходу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76396" y="6198765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ПИТАНИЯ    В ОБРАЗОВАТЕЛЬНЫХ ОРГАНИЗАЦИЯХ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Санитарными службами периодически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производятся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проверки рационов питания детей на калорийность и полноту вложения основных пищевых веществ и витамина С.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лабораторного исследования, как правило, отбирается одни из частей суточного рациона (обычно обед).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может быть проведена проверка всего суточного рациона детей. 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отбираются непосредственно в группе со стола в момент раздачи пищи детям. </a:t>
            </a:r>
            <a:endParaRPr lang="ru-RU" sz="2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 должен проводиться в присутствии лица, ответственного за организацию питания детей (заведующего, медицинской сестры, воспитателя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76396" y="6198765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76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235" y="1548394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отобранные для анализа блюда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выписывается меню-раскладка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каждое блюдо в отдельности) для сравнения этих данных с результатами лабораторного исследования. Для витаминизированных блюд указывается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введенной аскорбиновой кислоты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одну порцию и время витаминизации.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правильной постановке работы в учреждении должны совпадать с результатами расчетов химического рациона по количеству израсходованных продуктов.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расхождения допускаются в пределах ±10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74102" y="6223829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ИССЛЕДОВАНИЯ ПИТАНИЯ    В ОБРАЗОВАТЕЛЬНЫХ ОРГАНИЗАЦИЯХ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94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479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ЛАБОРАТОРНЫХ ИССЛЕДОВАНИЙ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0" y="1280161"/>
            <a:ext cx="8274234" cy="5245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Контроль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химическим составом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блюд – контроль за энергетической ценностью и основными питательными веществами (готовые блюда).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за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микробной обсемененностью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готовых блюд (вторые блюда, молочные блюда, салаты).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Контроль за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С-витаминизацией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готовых блюд (первые и третьи блюда).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Контроль за глубиной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термической обработки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(проба на щелочную фосфатазу) (молочные, мясные, рыбные блюда).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Контроль за остаточными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количествами (концентрациями) удобрений,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пестицидов и тяжелых металлов в сырье (по показаниям).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Контроль за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бактериальной обсемененностью рук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одежды персонала, стен и оборудования, посуды и инвентаря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07137" y="6261004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75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cf.ppt-online.org/files/slide/y/yu5LiqotOIJskCvFU14ShfZBnAzm78aYeTVPxc/slide-28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/>
          <a:stretch/>
        </p:blipFill>
        <p:spPr bwMode="auto">
          <a:xfrm>
            <a:off x="467544" y="1340768"/>
            <a:ext cx="8496944" cy="5517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ЛИЦА, ПОСТУПИВШИЕ НА РАБОТУ И РАБОТАЮЩИЕ НА ПИЩЕБЛОКАХ ОБЯЗАНЫ ПРОХОДИТЬ МЕДИЦИНСКИЕ ОСМОТРЫ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73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y/yu5LiqotOIJskCvFU14ShfZBnAzm78aYeTVPxc/slide-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476671"/>
            <a:ext cx="8408454" cy="61122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23828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27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Методы управления питанием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1"/>
          <a:stretch/>
        </p:blipFill>
        <p:spPr bwMode="auto">
          <a:xfrm>
            <a:off x="323527" y="1556792"/>
            <a:ext cx="8568953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23829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УПРАВЛЕНИЯ ПИТАНИЕМ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79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II группа. Методы опосредованного воздействия на работу предприятий дошкольного питания: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9" y="1412776"/>
            <a:ext cx="848046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524328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УПРАВЛЕНИЯ ПИТАНИЕМ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4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cf.ppt-online.org/files/slide/y/yu5LiqotOIJskCvFU14ShfZBnAzm78aYeTVPxc/slide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8280920" cy="5213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10697" y="6194474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ОБМЕНА ВЕЩЕСТВ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9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III группа. Разъяснительная работа: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842493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52320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УПРАВЛЕНИЯ ПИТАНИЕМ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67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777" y="332656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ДОКУМЕНТАЦИЯ НА ПИЩЕБЛОКАХ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4777" y="1628800"/>
            <a:ext cx="8254445" cy="482453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</a:t>
            </a:r>
            <a:r>
              <a:rPr lang="ru-RU" sz="33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комплектом журналов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отражается гигиенический мониторинг и производственный контроль за организацией производственного процесса на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пищеблоке. </a:t>
            </a:r>
          </a:p>
          <a:p>
            <a:pPr marL="0" indent="0" algn="just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организовать работу пищеблока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гимназии,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техникума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существующими требованиями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поддерживать в отличном состоянии уже существующий отлаженный процесс. </a:t>
            </a:r>
          </a:p>
          <a:p>
            <a:pPr marL="34290" indent="0" algn="just">
              <a:buNone/>
            </a:pP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журналов должны быть пронумерованы и иметь подготовленные отверстия для шнуровки и дальнейшего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архивирования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23119" y="6198765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368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856895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/>
              <a:t/>
            </a:r>
            <a:br>
              <a:rPr lang="ru-RU" sz="2900" b="1" dirty="0"/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МПЛЕКТ ДОКУМЕНТОВ (ЖУРНАЛОВ) ДЛЯ ПИЩЕБЛОКА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524" y="1772816"/>
            <a:ext cx="8568952" cy="43204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Санитарный журнал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Журнал-график проведения генеральных уборок. Форма У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бракеража скоропортящихся пищевых продуктов, поступающих на пищеблок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бракеража готовой кулинарной продукции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бракеража пищевых продуктов и продовольственного сырья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отбора проб на пищеблоке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проведения витаминизации третьих и сладких блюд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С-витаминизации блюд Форма 3-лп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6252016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95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56663"/>
            <a:ext cx="7992888" cy="4038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здоровья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температурного режима холодильного оборудования (холодильники, холодильные комнаты и холодильные камеры)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дезинфекции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осмотра рук и открытых частей тела на наличие гнойничковых заболеваний и других нарушений целостности кожного покрова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0" y="-9939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/>
              <a:t/>
            </a:r>
            <a:br>
              <a:rPr lang="ru-RU" sz="2900" b="1" dirty="0"/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МПЛЕКТ ДОКУМЕНТОВ (ЖУРНАЛОВ) ДЛЯ ПИЩЕБЛОКА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282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1" cy="425117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регистрации пищевых отходов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инструктажа по предупреждению попадания посторонних предметов в продукцию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разведения дезинфицирующих средств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работ по проведению очистки и дезинфекции систем вентиляции и кондиционирования воздуха на объекте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учета неисправностей технологического и холодильного оборудования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визуального производственного контроля пищеблока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68800" y="622583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856895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/>
              <a:t/>
            </a:r>
            <a:br>
              <a:rPr lang="ru-RU" sz="2900" b="1" dirty="0"/>
            </a:b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МПЛЕКТ ДОКУМЕНТОВ (ЖУРНАЛОВ) ДЛЯ ПИЩЕБЛОКА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714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9170"/>
            <a:ext cx="8856984" cy="42900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контроля питания в детских организациях оценивается по 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санитарно-гигиеническим показателям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(соблюдение СанПиН, качество воды, посуды), 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 питания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(соответствие калорийности, баланс БЖУ, витаминизация, свежесть продуктов, отсутствие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несъедаемости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приготовления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(соблюдение норм, маркировка), 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детей/родителей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 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мониторинга и снижению заболеваемости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 пищевым факторам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включают 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</a:t>
            </a:r>
            <a:r>
              <a:rPr lang="ru-RU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несъедаемости</a:t>
            </a:r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блюд, качество бракеража, ведение документации (журналы, акты), выполнение предписаний надзорных органов и наличие позитивной динамики здоровья </a:t>
            </a: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68800" y="622583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524" y="116632"/>
            <a:ext cx="8568952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ЭФФЕКТИВНОСТИ КОНТРОЛЯ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4719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407137" y="6165304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2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y/yu5LiqotOIJskCvFU14ShfZBnAzm78aYeTVPxc/slide-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76735"/>
            <a:ext cx="822960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07290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ОБМЕНА ВЕЩЕСТВ 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 ПОДРОСТКОВ</a:t>
            </a:r>
            <a:endParaRPr lang="ru-RU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82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ПОЛНОЦЕННОМУ ПИТАНИЮ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cf.ppt-online.org/files/slide/y/yu5LiqotOIJskCvFU14ShfZBnAzm78aYeTVPxc/slide-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56792"/>
            <a:ext cx="8229600" cy="5045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13311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7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969" y="404664"/>
            <a:ext cx="8229600" cy="936104"/>
          </a:xfrm>
        </p:spPr>
        <p:txBody>
          <a:bodyPr>
            <a:normAutofit fontScale="90000"/>
          </a:bodyPr>
          <a:lstStyle/>
          <a:p>
            <a:pPr lvl="0" algn="ctr"/>
            <a: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27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3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НОРМЫ ФИЗИОЛОГИЧЕСКИХ ПОТРЕБНОСТЕЙ В ЭНЕРГИИ И ПИЩЕВЫХ ВЕЩЕСТВАХ ДЛЯ ДЕТЕЙ ВОЗРАСТНЫХ ГРУПП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842161"/>
              </p:ext>
            </p:extLst>
          </p:nvPr>
        </p:nvGraphicFramePr>
        <p:xfrm>
          <a:off x="323528" y="1719795"/>
          <a:ext cx="8406042" cy="3952840"/>
        </p:xfrm>
        <a:graphic>
          <a:graphicData uri="http://schemas.openxmlformats.org/drawingml/2006/table">
            <a:tbl>
              <a:tblPr firstRow="1" firstCol="1" bandRow="1"/>
              <a:tblGrid>
                <a:gridCol w="2378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6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6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55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6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6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66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u="sng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Возраст, мес., лет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0 - 3 мес.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4 - 6 мес.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– 12 мес.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– 2 года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– 3 года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3 - 7 лет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Энергия (ккал)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115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115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110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1800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Белок, г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&lt;*&gt;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животный (%)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&lt;**&gt; г/кг массы тела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Жиры, г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6,5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5,5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Углеводы, г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49906" y="6260956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5672635"/>
            <a:ext cx="85824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&lt;*&gt; Потребности для детей первого года жизни в энергии, жирах, углеводах даны в расчете г/кг массы тела.</a:t>
            </a:r>
            <a:endParaRPr kumimoji="0" lang="ru-RU" altLang="ru-RU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&lt;**&gt; Потребности для детей первого года жизни, находящихся на искусственном вскармливании.</a:t>
            </a:r>
            <a:endParaRPr kumimoji="0" lang="ru-RU" altLang="ru-RU" sz="12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4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85" y="110467"/>
            <a:ext cx="8035230" cy="1356360"/>
          </a:xfrm>
        </p:spPr>
        <p:txBody>
          <a:bodyPr>
            <a:normAutofit fontScale="90000"/>
          </a:bodyPr>
          <a:lstStyle/>
          <a:p>
            <a:pPr lvl="0" algn="ctr"/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РЕКОМЕНДУЕМОЕ РАСПРЕДЕЛЕНИЕ КАЛОРИЙНОСТИ МЕЖДУ ПРИЕМАМИ ПИЩИ В %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857447"/>
              </p:ext>
            </p:extLst>
          </p:nvPr>
        </p:nvGraphicFramePr>
        <p:xfrm>
          <a:off x="647563" y="1663032"/>
          <a:ext cx="7848873" cy="4960711"/>
        </p:xfrm>
        <a:graphic>
          <a:graphicData uri="http://schemas.openxmlformats.org/drawingml/2006/table">
            <a:tbl>
              <a:tblPr firstRow="1" firstCol="1" bandRow="1"/>
              <a:tblGrid>
                <a:gridCol w="3039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50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4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7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детей с круглосуточным пребыванием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детей с дневным пребыванием 8 - 10 час.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Для детей с дневным пребыванием 12 час.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Завтрак (20 - 25%)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Завтрак (20 - 25%)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Завтрак (20 - 25%)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2-й завтрак (5%)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2-й завтрак (5%)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2-й завтрак (5%)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Обед (30 - 35%)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Обед (30 - 35%)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Обед (30 - 35%)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Полдник (10 - 15%)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Полдник (10 - 15%)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Полдник (10 - 15%) &lt;*&gt;/или уплотненный полдник (30 - 35%)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Ужин (20 - 25%)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17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2-й ужин - (до 5%) - дополнительный прием пищи перед сном - кисломолочный напиток с булочным или мучным кулинарным изделием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Ужин (20 - 25%) &lt;*&gt;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92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----------------------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&lt;*&gt; Вместо полдника и ужина возможна организация уплотненного полдника (30 - 35%).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24328" y="6258619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75" y="1066912"/>
            <a:ext cx="1434345" cy="240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18911" tIns="914112" rIns="358662" bIns="914112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07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ПОЛНОЦЕННОМУ ПИТАНИЮ</a:t>
            </a:r>
            <a:b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413311" y="6237312"/>
            <a:ext cx="1279663" cy="365125"/>
          </a:xfrm>
        </p:spPr>
        <p:txBody>
          <a:bodyPr/>
          <a:lstStyle/>
          <a:p>
            <a:fld id="{A424019E-FED3-4099-8353-FBC16FD1B1CA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617141"/>
            <a:ext cx="8263830" cy="476418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система правил приема пищи (кратность, время, распределение калорий), помогающая наладить пищеварение, контролировать вес, уровень энергии и предотвращать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переедание. 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питания меняется с возрастом: младенцам нужно частое питание (грудное молоко/смесь + прикорм), дошкольникам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приемов пищи с упором на белок и клетчатку (фрукты, овощи, каши), подросткам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калорий для роста (около 2000-2800 ккал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95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1727</Words>
  <Application>Microsoft Office PowerPoint</Application>
  <PresentationFormat>Экран (4:3)</PresentationFormat>
  <Paragraphs>289</Paragraphs>
  <Slides>46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ОСОБЕННОСТИ ОБМЕНА ВЕЩЕСТВ  У ДЕТЕЙ И ПОДРОСТКОВ</vt:lpstr>
      <vt:lpstr>ОСОБЕННОСТИ ОБМЕНА ВЕЩЕСТВ  У ДЕТЕЙ И ПОДРОСТКОВ</vt:lpstr>
      <vt:lpstr>ОСОБЕННОСТИ ОБМЕНА ВЕЩЕСТВ  У ДЕТЕЙ И ПОДРОСТКОВ</vt:lpstr>
      <vt:lpstr>ОСОБЕННОСТИ ОБМЕНА ВЕЩЕСТВ  У ДЕТЕЙ И ПОДРОСТКОВ</vt:lpstr>
      <vt:lpstr>ОСНОВНЫЕ ТРЕБОВАНИЯ К ПОЛНОЦЕННОМУ ПИТАНИЮ</vt:lpstr>
      <vt:lpstr> НОРМЫ ФИЗИОЛОГИЧЕСКИХ ПОТРЕБНОСТЕЙ В ЭНЕРГИИ И ПИЩЕВЫХ ВЕЩЕСТВАХ ДЛЯ ДЕТЕЙ ВОЗРАСТНЫХ ГРУПП </vt:lpstr>
      <vt:lpstr> РЕКОМЕНДУЕМОЕ РАСПРЕДЕЛЕНИЕ КАЛОРИЙНОСТИ МЕЖДУ ПРИЕМАМИ ПИЩИ В % </vt:lpstr>
      <vt:lpstr>ОСНОВНЫЕ ТРЕБОВАНИЯ К ПОЛНОЦЕННОМУ ПИТАНИЮ режим питания</vt:lpstr>
      <vt:lpstr>СОСТАВ СУТОЧНОГО РАЦИОНА РЕБЁНКА:</vt:lpstr>
      <vt:lpstr>БАЗИСНОЕ ПИТАНИЕ</vt:lpstr>
      <vt:lpstr>ЭНЕРГЕТИЧЕСКОЕ  ПИТАНИЕ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МЕДИЦИНСКИЙ КОНТРОЛЬ ЗА ОРГАНИЗАЦИЕЙ ПИТАНИЯ </vt:lpstr>
      <vt:lpstr> МЕДИЦИНСКИЙ КОНТРОЛЬ ЗА ОРГАНИЗАЦИЕЙ ПИТАНИЯ </vt:lpstr>
      <vt:lpstr>ЛАБОРАТОРНЫЕ ИССЛЕДОВАНИЯ ПИТАНИЯ    В ОБРАЗОВАТЕЛЬНЫХ ОРГАНИЗАЦИЯХ</vt:lpstr>
      <vt:lpstr>ЛАБОРАТОРНЫЕ ИССЛЕДОВАНИЯ ПИТАНИЯ    В ОБРАЗОВАТЕЛЬНЫХ ОРГАНИЗАЦИЯХ</vt:lpstr>
      <vt:lpstr>ЛАБОРАТОРНЫЕ ИССЛЕДОВАНИЯ ПИТАНИЯ    В ОБРАЗОВАТЕЛЬНЫХ ОРГАНИЗАЦИЯХ</vt:lpstr>
      <vt:lpstr>ВИДЫ ЛАБОРАТОРНЫХ ИССЛЕДОВАНИЙ </vt:lpstr>
      <vt:lpstr>ЛИЦА, ПОСТУПИВШИЕ НА РАБОТУ И РАБОТАЮЩИЕ НА ПИЩЕБЛОКАХ ОБЯЗАНЫ ПРОХОДИТЬ МЕДИЦИНСКИЕ ОСМОТРЫ</vt:lpstr>
      <vt:lpstr>Презентация PowerPoint</vt:lpstr>
      <vt:lpstr>МЕТОДЫ УПРАВЛЕНИЯ ПИТАНИЕМ</vt:lpstr>
      <vt:lpstr>МЕТОДЫ УПРАВЛЕНИЯ ПИТАНИЕМ</vt:lpstr>
      <vt:lpstr>МЕТОДЫ УПРАВЛЕНИЯ ПИТАНИЕМ</vt:lpstr>
      <vt:lpstr>УЧЕТНАЯ ДОКУМЕНТАЦИЯ НА ПИЩЕБЛОКАХ</vt:lpstr>
      <vt:lpstr> КОМПЛЕКТ ДОКУМЕНТОВ (ЖУРНАЛОВ) ДЛЯ ПИЩЕБЛОКА</vt:lpstr>
      <vt:lpstr> КОМПЛЕКТ ДОКУМЕНТОВ (ЖУРНАЛОВ) ДЛЯ ПИЩЕБЛОКА</vt:lpstr>
      <vt:lpstr> КОМПЛЕКТ ДОКУМЕНТОВ (ЖУРНАЛОВ) ДЛЯ ПИЩЕБЛОКА</vt:lpstr>
      <vt:lpstr>ПОКАЗАТЕЛИ ЭФФЕКТИВНОСТИ КОНТРОЛЯ ПИТАНИЯ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Julia</cp:lastModifiedBy>
  <cp:revision>71</cp:revision>
  <cp:lastPrinted>2022-10-10T12:12:54Z</cp:lastPrinted>
  <dcterms:created xsi:type="dcterms:W3CDTF">2020-08-20T20:05:52Z</dcterms:created>
  <dcterms:modified xsi:type="dcterms:W3CDTF">2026-01-08T12:11:26Z</dcterms:modified>
</cp:coreProperties>
</file>